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8" r:id="rId2"/>
    <p:sldId id="378" r:id="rId3"/>
    <p:sldId id="290" r:id="rId4"/>
    <p:sldId id="263" r:id="rId5"/>
    <p:sldId id="297" r:id="rId6"/>
    <p:sldId id="262" r:id="rId7"/>
    <p:sldId id="298" r:id="rId8"/>
    <p:sldId id="299" r:id="rId9"/>
    <p:sldId id="302" r:id="rId10"/>
    <p:sldId id="368" r:id="rId11"/>
    <p:sldId id="377" r:id="rId12"/>
    <p:sldId id="357" r:id="rId13"/>
    <p:sldId id="361" r:id="rId14"/>
    <p:sldId id="363" r:id="rId15"/>
    <p:sldId id="365" r:id="rId16"/>
    <p:sldId id="264" r:id="rId17"/>
    <p:sldId id="266" r:id="rId18"/>
    <p:sldId id="267" r:id="rId19"/>
    <p:sldId id="268" r:id="rId20"/>
    <p:sldId id="301" r:id="rId21"/>
    <p:sldId id="269" r:id="rId22"/>
    <p:sldId id="270" r:id="rId23"/>
    <p:sldId id="276" r:id="rId24"/>
    <p:sldId id="315" r:id="rId25"/>
    <p:sldId id="314" r:id="rId26"/>
    <p:sldId id="310" r:id="rId27"/>
    <p:sldId id="376" r:id="rId28"/>
    <p:sldId id="318" r:id="rId29"/>
    <p:sldId id="265" r:id="rId30"/>
    <p:sldId id="319" r:id="rId31"/>
    <p:sldId id="372" r:id="rId32"/>
    <p:sldId id="320" r:id="rId33"/>
    <p:sldId id="321" r:id="rId34"/>
    <p:sldId id="323" r:id="rId35"/>
    <p:sldId id="324" r:id="rId36"/>
    <p:sldId id="331" r:id="rId37"/>
    <p:sldId id="327" r:id="rId38"/>
    <p:sldId id="325" r:id="rId39"/>
    <p:sldId id="371" r:id="rId40"/>
    <p:sldId id="380" r:id="rId41"/>
    <p:sldId id="333" r:id="rId42"/>
    <p:sldId id="335" r:id="rId43"/>
    <p:sldId id="379" r:id="rId44"/>
    <p:sldId id="334" r:id="rId45"/>
    <p:sldId id="338" r:id="rId46"/>
    <p:sldId id="337" r:id="rId47"/>
    <p:sldId id="336" r:id="rId48"/>
    <p:sldId id="343" r:id="rId49"/>
    <p:sldId id="342" r:id="rId50"/>
    <p:sldId id="341" r:id="rId51"/>
    <p:sldId id="345" r:id="rId52"/>
    <p:sldId id="347" r:id="rId53"/>
    <p:sldId id="340" r:id="rId54"/>
    <p:sldId id="344" r:id="rId55"/>
    <p:sldId id="351" r:id="rId56"/>
    <p:sldId id="367" r:id="rId57"/>
    <p:sldId id="369" r:id="rId58"/>
    <p:sldId id="375" r:id="rId59"/>
    <p:sldId id="350" r:id="rId60"/>
    <p:sldId id="370" r:id="rId61"/>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78396" autoAdjust="0"/>
  </p:normalViewPr>
  <p:slideViewPr>
    <p:cSldViewPr>
      <p:cViewPr varScale="1">
        <p:scale>
          <a:sx n="78" d="100"/>
          <a:sy n="78" d="100"/>
        </p:scale>
        <p:origin x="-2290" y="-6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1" d="100"/>
          <a:sy n="101" d="100"/>
        </p:scale>
        <p:origin x="-1656" y="-77"/>
      </p:cViewPr>
      <p:guideLst>
        <p:guide orient="horz" pos="2208"/>
        <p:guide pos="292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AADAD474-E154-434E-9BF5-8E21903287CC}" type="datetimeFigureOut">
              <a:rPr lang="en-CA" smtClean="0"/>
              <a:t>2020-12-08</a:t>
            </a:fld>
            <a:endParaRPr lang="en-CA"/>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386760FD-C9F7-4CD7-81B9-8D23C24680D9}" type="slidenum">
              <a:rPr lang="en-CA" smtClean="0"/>
              <a:t>‹#›</a:t>
            </a:fld>
            <a:endParaRPr lang="en-CA"/>
          </a:p>
        </p:txBody>
      </p:sp>
    </p:spTree>
    <p:extLst>
      <p:ext uri="{BB962C8B-B14F-4D97-AF65-F5344CB8AC3E}">
        <p14:creationId xmlns:p14="http://schemas.microsoft.com/office/powerpoint/2010/main" val="3703397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600" dirty="0"/>
              <a:t>We’re ready!  Thank you </a:t>
            </a:r>
            <a:r>
              <a:rPr lang="en-CA" sz="1600" dirty="0" smtClean="0"/>
              <a:t>for</a:t>
            </a:r>
            <a:r>
              <a:rPr lang="en-CA" sz="1600" baseline="0" dirty="0" smtClean="0"/>
              <a:t> your interest in this presentation!</a:t>
            </a:r>
            <a:endParaRPr lang="en-CA" sz="1600" dirty="0"/>
          </a:p>
        </p:txBody>
      </p:sp>
      <p:sp>
        <p:nvSpPr>
          <p:cNvPr id="4" name="Slide Number Placeholder 3"/>
          <p:cNvSpPr>
            <a:spLocks noGrp="1"/>
          </p:cNvSpPr>
          <p:nvPr>
            <p:ph type="sldNum" sz="quarter" idx="10"/>
          </p:nvPr>
        </p:nvSpPr>
        <p:spPr/>
        <p:txBody>
          <a:bodyPr/>
          <a:lstStyle/>
          <a:p>
            <a:fld id="{386760FD-C9F7-4CD7-81B9-8D23C24680D9}" type="slidenum">
              <a:rPr lang="en-CA" smtClean="0"/>
              <a:t>1</a:t>
            </a:fld>
            <a:endParaRPr lang="en-CA"/>
          </a:p>
        </p:txBody>
      </p:sp>
    </p:spTree>
    <p:extLst>
      <p:ext uri="{BB962C8B-B14F-4D97-AF65-F5344CB8AC3E}">
        <p14:creationId xmlns:p14="http://schemas.microsoft.com/office/powerpoint/2010/main" val="2719916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a:solidFill>
                  <a:prstClr val="black"/>
                </a:solidFill>
              </a:rPr>
              <a:t>And we’re </a:t>
            </a:r>
            <a:r>
              <a:rPr lang="en-CA" dirty="0" smtClean="0">
                <a:solidFill>
                  <a:prstClr val="black"/>
                </a:solidFill>
              </a:rPr>
              <a:t>part of the</a:t>
            </a:r>
            <a:r>
              <a:rPr lang="en-CA" baseline="0" dirty="0" smtClean="0">
                <a:solidFill>
                  <a:prstClr val="black"/>
                </a:solidFill>
              </a:rPr>
              <a:t> world-wide community of recreational river-users</a:t>
            </a:r>
            <a:r>
              <a:rPr lang="en-CA" dirty="0" smtClean="0">
                <a:solidFill>
                  <a:prstClr val="black"/>
                </a:solidFill>
              </a:rPr>
              <a:t>!  Here’s Tom Rutherford, recreating in</a:t>
            </a:r>
            <a:r>
              <a:rPr lang="en-CA" baseline="0" dirty="0" smtClean="0">
                <a:solidFill>
                  <a:prstClr val="black"/>
                </a:solidFill>
              </a:rPr>
              <a:t> Africa</a:t>
            </a:r>
            <a:r>
              <a:rPr lang="en-CA" dirty="0" smtClean="0">
                <a:solidFill>
                  <a:prstClr val="black"/>
                </a:solidFill>
              </a:rPr>
              <a:t>.                                                                                                                                                                  </a:t>
            </a:r>
            <a:endParaRPr lang="en-CA" dirty="0">
              <a:solidFill>
                <a:prstClr val="black"/>
              </a:solidFill>
            </a:endParaRPr>
          </a:p>
          <a:p>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10</a:t>
            </a:fld>
            <a:endParaRPr lang="en-CA"/>
          </a:p>
        </p:txBody>
      </p:sp>
    </p:spTree>
    <p:extLst>
      <p:ext uri="{BB962C8B-B14F-4D97-AF65-F5344CB8AC3E}">
        <p14:creationId xmlns:p14="http://schemas.microsoft.com/office/powerpoint/2010/main" val="1866725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So, let’s start with this –</a:t>
            </a:r>
            <a:r>
              <a:rPr lang="en-CA" dirty="0" smtClean="0"/>
              <a:t> </a:t>
            </a:r>
          </a:p>
          <a:p>
            <a:endParaRPr lang="en-CA" dirty="0" smtClean="0"/>
          </a:p>
          <a:p>
            <a:r>
              <a:rPr lang="en-CA" dirty="0" smtClean="0"/>
              <a:t>The</a:t>
            </a:r>
            <a:r>
              <a:rPr lang="en-CA" baseline="0" dirty="0" smtClean="0"/>
              <a:t> COWICHAN is a designated CANADIAN HERITAGE RIVER!</a:t>
            </a:r>
          </a:p>
          <a:p>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11</a:t>
            </a:fld>
            <a:endParaRPr lang="en-CA"/>
          </a:p>
        </p:txBody>
      </p:sp>
    </p:spTree>
    <p:extLst>
      <p:ext uri="{BB962C8B-B14F-4D97-AF65-F5344CB8AC3E}">
        <p14:creationId xmlns:p14="http://schemas.microsoft.com/office/powerpoint/2010/main" val="2043615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NOTE that the CANOE and the RIVER have been chosen as symbols to represent the essence of our Canadian Heritage! </a:t>
            </a:r>
          </a:p>
          <a:p>
            <a:endParaRPr lang="en-CA" baseline="0" dirty="0" smtClean="0"/>
          </a:p>
          <a:p>
            <a:r>
              <a:rPr lang="en-CA" baseline="0" dirty="0" smtClean="0"/>
              <a:t>There are three criteria used for selecting a Canadian Heritage River --</a:t>
            </a:r>
            <a:r>
              <a:rPr lang="en-US" dirty="0" smtClean="0"/>
              <a:t/>
            </a:r>
            <a:br>
              <a:rPr lang="en-US" dirty="0" smtClean="0"/>
            </a:br>
            <a:endParaRPr lang="en-US" dirty="0" smtClean="0"/>
          </a:p>
          <a:p>
            <a:r>
              <a:rPr lang="en-US" dirty="0" smtClean="0"/>
              <a:t> </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12</a:t>
            </a:fld>
            <a:endParaRPr lang="en-CA"/>
          </a:p>
        </p:txBody>
      </p:sp>
    </p:spTree>
    <p:extLst>
      <p:ext uri="{BB962C8B-B14F-4D97-AF65-F5344CB8AC3E}">
        <p14:creationId xmlns:p14="http://schemas.microsoft.com/office/powerpoint/2010/main" val="4290485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Sadly</a:t>
            </a:r>
            <a:r>
              <a:rPr lang="en-CA" baseline="0" dirty="0" smtClean="0"/>
              <a:t> (in our opinion), among</a:t>
            </a:r>
            <a:r>
              <a:rPr lang="en-CA" dirty="0" smtClean="0"/>
              <a:t> current Watershed</a:t>
            </a:r>
            <a:r>
              <a:rPr lang="en-CA" baseline="0" dirty="0" smtClean="0"/>
              <a:t> Management practices, RECREATION is often overlooked.  Somehow, not worthy?  Superficial, perhaps?  Too trivial?</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13</a:t>
            </a:fld>
            <a:endParaRPr lang="en-CA"/>
          </a:p>
        </p:txBody>
      </p:sp>
    </p:spTree>
    <p:extLst>
      <p:ext uri="{BB962C8B-B14F-4D97-AF65-F5344CB8AC3E}">
        <p14:creationId xmlns:p14="http://schemas.microsoft.com/office/powerpoint/2010/main" val="3166736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So – think about this:   Research indicates that approximately ¾ of our population experiences SIGNIFICANT STRESS when faced with climate change issues.  </a:t>
            </a:r>
            <a:br>
              <a:rPr lang="en-CA" baseline="0" dirty="0" smtClean="0"/>
            </a:br>
            <a:r>
              <a:rPr lang="en-CA" baseline="0" dirty="0" smtClean="0"/>
              <a:t/>
            </a:r>
            <a:br>
              <a:rPr lang="en-CA" baseline="0" dirty="0" smtClean="0"/>
            </a:br>
            <a:r>
              <a:rPr lang="en-CA" baseline="0" dirty="0" smtClean="0"/>
              <a:t>And STRESS affects MENTAL HEALTH.</a:t>
            </a:r>
          </a:p>
        </p:txBody>
      </p:sp>
      <p:sp>
        <p:nvSpPr>
          <p:cNvPr id="4" name="Slide Number Placeholder 3"/>
          <p:cNvSpPr>
            <a:spLocks noGrp="1"/>
          </p:cNvSpPr>
          <p:nvPr>
            <p:ph type="sldNum" sz="quarter" idx="10"/>
          </p:nvPr>
        </p:nvSpPr>
        <p:spPr/>
        <p:txBody>
          <a:bodyPr/>
          <a:lstStyle/>
          <a:p>
            <a:fld id="{386760FD-C9F7-4CD7-81B9-8D23C24680D9}" type="slidenum">
              <a:rPr lang="en-CA" smtClean="0"/>
              <a:t>14</a:t>
            </a:fld>
            <a:endParaRPr lang="en-CA"/>
          </a:p>
        </p:txBody>
      </p:sp>
    </p:spTree>
    <p:extLst>
      <p:ext uri="{BB962C8B-B14F-4D97-AF65-F5344CB8AC3E}">
        <p14:creationId xmlns:p14="http://schemas.microsoft.com/office/powerpoint/2010/main" val="3938985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aseline="0" dirty="0" smtClean="0">
                <a:solidFill>
                  <a:schemeClr val="tx1"/>
                </a:solidFill>
              </a:rPr>
              <a:t>And it’s well known that </a:t>
            </a:r>
            <a:r>
              <a:rPr lang="en-CA" baseline="0" dirty="0" smtClean="0">
                <a:solidFill>
                  <a:prstClr val="black"/>
                </a:solidFill>
              </a:rPr>
              <a:t>OUTDOOR RECREATION</a:t>
            </a:r>
            <a:r>
              <a:rPr lang="en-CA" dirty="0" smtClean="0">
                <a:solidFill>
                  <a:prstClr val="black"/>
                </a:solidFill>
              </a:rPr>
              <a:t> is </a:t>
            </a:r>
            <a:r>
              <a:rPr lang="en-CA" dirty="0">
                <a:solidFill>
                  <a:prstClr val="black"/>
                </a:solidFill>
              </a:rPr>
              <a:t>one key strategy toward </a:t>
            </a:r>
            <a:r>
              <a:rPr lang="en-CA" dirty="0" smtClean="0">
                <a:solidFill>
                  <a:prstClr val="black"/>
                </a:solidFill>
              </a:rPr>
              <a:t>mitigating </a:t>
            </a:r>
            <a:r>
              <a:rPr lang="en-CA" dirty="0">
                <a:solidFill>
                  <a:prstClr val="black"/>
                </a:solidFill>
              </a:rPr>
              <a:t>unhealthy </a:t>
            </a:r>
            <a:r>
              <a:rPr lang="en-CA" dirty="0" smtClean="0">
                <a:solidFill>
                  <a:prstClr val="black"/>
                </a:solidFill>
              </a:rPr>
              <a:t>stress </a:t>
            </a:r>
            <a:r>
              <a:rPr lang="en-CA" dirty="0">
                <a:solidFill>
                  <a:prstClr val="black"/>
                </a:solidFill>
              </a:rPr>
              <a:t>in our lives.  </a:t>
            </a:r>
            <a:r>
              <a:rPr lang="en-CA" baseline="0" dirty="0" smtClean="0"/>
              <a:t>  </a:t>
            </a:r>
          </a:p>
          <a:p>
            <a:pPr defTabSz="931774">
              <a:defRPr/>
            </a:pPr>
            <a:endParaRPr lang="en-CA" baseline="0" dirty="0" smtClean="0"/>
          </a:p>
          <a:p>
            <a:pPr defTabSz="931774">
              <a:defRPr/>
            </a:pPr>
            <a:r>
              <a:rPr lang="en-CA" baseline="0" dirty="0" smtClean="0"/>
              <a:t>So,</a:t>
            </a:r>
            <a:r>
              <a:rPr lang="en-CA" dirty="0" smtClean="0"/>
              <a:t> </a:t>
            </a:r>
            <a:r>
              <a:rPr lang="en-CA" dirty="0"/>
              <a:t>MAYBE </a:t>
            </a:r>
            <a:r>
              <a:rPr lang="en-CA" baseline="0" dirty="0" smtClean="0"/>
              <a:t>recreation isn’t quite as frivolous a topic as we thought!   </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15</a:t>
            </a:fld>
            <a:endParaRPr lang="en-CA"/>
          </a:p>
        </p:txBody>
      </p:sp>
    </p:spTree>
    <p:extLst>
      <p:ext uri="{BB962C8B-B14F-4D97-AF65-F5344CB8AC3E}">
        <p14:creationId xmlns:p14="http://schemas.microsoft.com/office/powerpoint/2010/main" val="256517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The Recreational </a:t>
            </a:r>
            <a:r>
              <a:rPr lang="en-CA" baseline="0" dirty="0" err="1" smtClean="0"/>
              <a:t>Paddlesport</a:t>
            </a:r>
            <a:r>
              <a:rPr lang="en-CA" baseline="0" dirty="0" smtClean="0"/>
              <a:t> Community promotes very high SAFETY and ENVIRONMENTAL standards.   </a:t>
            </a:r>
          </a:p>
          <a:p>
            <a:endParaRPr lang="en-CA" baseline="0" dirty="0" smtClean="0"/>
          </a:p>
          <a:p>
            <a:r>
              <a:rPr lang="en-CA" baseline="0" dirty="0" smtClean="0"/>
              <a:t>We’re well known for involving young people – the next generation of river stewards.  It’s all about education!</a:t>
            </a:r>
          </a:p>
          <a:p>
            <a:endParaRPr lang="en-CA" baseline="0" dirty="0" smtClean="0"/>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16</a:t>
            </a:fld>
            <a:endParaRPr lang="en-CA"/>
          </a:p>
        </p:txBody>
      </p:sp>
    </p:spTree>
    <p:extLst>
      <p:ext uri="{BB962C8B-B14F-4D97-AF65-F5344CB8AC3E}">
        <p14:creationId xmlns:p14="http://schemas.microsoft.com/office/powerpoint/2010/main" val="2866426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a:t>
            </a:r>
            <a:r>
              <a:rPr lang="en-CA" baseline="0" dirty="0" smtClean="0"/>
              <a:t> teach not only paddling skills, but also rescue skills.  </a:t>
            </a:r>
          </a:p>
          <a:p>
            <a:endParaRPr lang="en-CA" baseline="0" dirty="0" smtClean="0"/>
          </a:p>
          <a:p>
            <a:r>
              <a:rPr lang="en-CA" baseline="0" dirty="0" smtClean="0"/>
              <a:t>Here’s a student learning about the importance of defensive swimming when faced with a dangerous log on the river.</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17</a:t>
            </a:fld>
            <a:endParaRPr lang="en-CA"/>
          </a:p>
        </p:txBody>
      </p:sp>
    </p:spTree>
    <p:extLst>
      <p:ext uri="{BB962C8B-B14F-4D97-AF65-F5344CB8AC3E}">
        <p14:creationId xmlns:p14="http://schemas.microsoft.com/office/powerpoint/2010/main" val="1174185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We’re vigilant about locating and identifying hazards.  </a:t>
            </a:r>
          </a:p>
          <a:p>
            <a:endParaRPr lang="en-CA" baseline="0" dirty="0" smtClean="0"/>
          </a:p>
          <a:p>
            <a:r>
              <a:rPr lang="en-CA" baseline="0" dirty="0" smtClean="0"/>
              <a:t>We work closely with Parks staff, and Search and Rescue personnel, to warn river users about the locations of these hazards.  </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18</a:t>
            </a:fld>
            <a:endParaRPr lang="en-CA"/>
          </a:p>
        </p:txBody>
      </p:sp>
    </p:spTree>
    <p:extLst>
      <p:ext uri="{BB962C8B-B14F-4D97-AF65-F5344CB8AC3E}">
        <p14:creationId xmlns:p14="http://schemas.microsoft.com/office/powerpoint/2010/main" val="3019475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a:t>
            </a:r>
            <a:r>
              <a:rPr lang="en-CA" baseline="0" dirty="0" smtClean="0"/>
              <a:t> take only pictures, and we DON’T leave footprints</a:t>
            </a:r>
            <a:r>
              <a:rPr lang="en-CA" dirty="0" smtClean="0"/>
              <a:t>. We don’t stir up silt.  We don’t trample spawning beds.</a:t>
            </a:r>
            <a:r>
              <a:rPr lang="en-CA" baseline="0" dirty="0" smtClean="0"/>
              <a:t>  We don’t tear up</a:t>
            </a:r>
            <a:r>
              <a:rPr lang="en-CA" dirty="0" smtClean="0"/>
              <a:t> riparian zones. </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19</a:t>
            </a:fld>
            <a:endParaRPr lang="en-CA"/>
          </a:p>
        </p:txBody>
      </p:sp>
    </p:spTree>
    <p:extLst>
      <p:ext uri="{BB962C8B-B14F-4D97-AF65-F5344CB8AC3E}">
        <p14:creationId xmlns:p14="http://schemas.microsoft.com/office/powerpoint/2010/main" val="1924136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respectfully</a:t>
            </a:r>
            <a:r>
              <a:rPr lang="en-CA" baseline="0" dirty="0" smtClean="0"/>
              <a:t> acknowledge that our activities take place on the lands, and on the rivers, within the Cowichan Tribes’ traditional territory.</a:t>
            </a:r>
            <a:br>
              <a:rPr lang="en-CA" baseline="0" dirty="0" smtClean="0"/>
            </a:br>
            <a:r>
              <a:rPr lang="en-CA" baseline="0" dirty="0" smtClean="0"/>
              <a:t/>
            </a:r>
            <a:br>
              <a:rPr lang="en-CA" baseline="0" dirty="0" smtClean="0"/>
            </a:br>
            <a:r>
              <a:rPr lang="en-CA" baseline="0" dirty="0" smtClean="0"/>
              <a:t>The recreational canoes and kayaks we paddle strongly reflect design features developed and perfected by Canada’s First Peoples.   We are grateful! </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2</a:t>
            </a:fld>
            <a:endParaRPr lang="en-CA"/>
          </a:p>
        </p:txBody>
      </p:sp>
    </p:spTree>
    <p:extLst>
      <p:ext uri="{BB962C8B-B14F-4D97-AF65-F5344CB8AC3E}">
        <p14:creationId xmlns:p14="http://schemas.microsoft.com/office/powerpoint/2010/main" val="511579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a:t>
            </a:r>
            <a:r>
              <a:rPr lang="en-CA" baseline="0" dirty="0" smtClean="0"/>
              <a:t> m</a:t>
            </a:r>
            <a:r>
              <a:rPr lang="en-CA" dirty="0" smtClean="0"/>
              <a:t>otors, no fumes, no oil slicks, no emissions!    </a:t>
            </a:r>
          </a:p>
          <a:p>
            <a:endParaRPr lang="en-CA" dirty="0" smtClean="0"/>
          </a:p>
          <a:p>
            <a:r>
              <a:rPr lang="en-CA" dirty="0" smtClean="0"/>
              <a:t>We don’t drop garbage into the river.</a:t>
            </a:r>
            <a:r>
              <a:rPr lang="en-CA" baseline="0" dirty="0" smtClean="0"/>
              <a:t>  In fact…</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20</a:t>
            </a:fld>
            <a:endParaRPr lang="en-CA"/>
          </a:p>
        </p:txBody>
      </p:sp>
    </p:spTree>
    <p:extLst>
      <p:ext uri="{BB962C8B-B14F-4D97-AF65-F5344CB8AC3E}">
        <p14:creationId xmlns:p14="http://schemas.microsoft.com/office/powerpoint/2010/main" val="1924136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 we regularly PICK</a:t>
            </a:r>
            <a:r>
              <a:rPr lang="en-CA" baseline="0" dirty="0" smtClean="0"/>
              <a:t> UP</a:t>
            </a:r>
            <a:r>
              <a:rPr lang="en-CA" dirty="0" smtClean="0"/>
              <a:t> garbage on the river…</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21</a:t>
            </a:fld>
            <a:endParaRPr lang="en-CA"/>
          </a:p>
        </p:txBody>
      </p:sp>
    </p:spTree>
    <p:extLst>
      <p:ext uri="{BB962C8B-B14F-4D97-AF65-F5344CB8AC3E}">
        <p14:creationId xmlns:p14="http://schemas.microsoft.com/office/powerpoint/2010/main" val="1932718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…not only</a:t>
            </a:r>
            <a:r>
              <a:rPr lang="en-CA" baseline="0" dirty="0" smtClean="0"/>
              <a:t> during River Cleanup Events, but also on regular trips.  We are EYES in inaccessible stretches of the river, and we don’t hesitate to report concerns to appropriate authorities</a:t>
            </a:r>
          </a:p>
          <a:p>
            <a:endParaRPr lang="en-CA" baseline="0" dirty="0" smtClean="0"/>
          </a:p>
          <a:p>
            <a:r>
              <a:rPr lang="en-CA" baseline="0" dirty="0" smtClean="0"/>
              <a:t>Those are the kinds of ETHICAL and ENVIRONMENTAL standards which govern our practice. </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22</a:t>
            </a:fld>
            <a:endParaRPr lang="en-CA"/>
          </a:p>
        </p:txBody>
      </p:sp>
    </p:spTree>
    <p:extLst>
      <p:ext uri="{BB962C8B-B14F-4D97-AF65-F5344CB8AC3E}">
        <p14:creationId xmlns:p14="http://schemas.microsoft.com/office/powerpoint/2010/main" val="3124169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In addition,  w</a:t>
            </a:r>
            <a:r>
              <a:rPr lang="en-CA" dirty="0" smtClean="0"/>
              <a:t>e</a:t>
            </a:r>
            <a:r>
              <a:rPr lang="en-CA" baseline="0" dirty="0" smtClean="0"/>
              <a:t> work with several local Watershed Stewardship groups</a:t>
            </a:r>
            <a:r>
              <a:rPr lang="en-CA" dirty="0" smtClean="0"/>
              <a:t>.  We promote PARTN</a:t>
            </a:r>
            <a:r>
              <a:rPr lang="en-CA" baseline="0" dirty="0" smtClean="0"/>
              <a:t>ERSHIPS!</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23</a:t>
            </a:fld>
            <a:endParaRPr lang="en-CA"/>
          </a:p>
        </p:txBody>
      </p:sp>
    </p:spTree>
    <p:extLst>
      <p:ext uri="{BB962C8B-B14F-4D97-AF65-F5344CB8AC3E}">
        <p14:creationId xmlns:p14="http://schemas.microsoft.com/office/powerpoint/2010/main" val="3197814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smtClean="0"/>
              <a:t>We</a:t>
            </a:r>
            <a:r>
              <a:rPr lang="en-CA" baseline="0" dirty="0" smtClean="0"/>
              <a:t> believe t</a:t>
            </a:r>
            <a:r>
              <a:rPr lang="en-CA" dirty="0" smtClean="0"/>
              <a:t>he plans for the new weir are ALMOST a masterpiece.  </a:t>
            </a:r>
            <a:r>
              <a:rPr lang="en-CA" baseline="0" dirty="0" smtClean="0"/>
              <a:t> They’ve covered Industrial and Agricultural use, Domestic needs, Cultural values, Fish habitat…  </a:t>
            </a:r>
          </a:p>
          <a:p>
            <a:pPr defTabSz="931774">
              <a:defRPr/>
            </a:pPr>
            <a:endParaRPr lang="en-CA" baseline="0" dirty="0" smtClean="0"/>
          </a:p>
          <a:p>
            <a:pPr defTabSz="931774">
              <a:defRPr/>
            </a:pPr>
            <a:r>
              <a:rPr lang="en-CA" baseline="0" dirty="0" smtClean="0"/>
              <a:t>But RECREATION has been overlooked – (our own fault for not speaking up sooner!)  </a:t>
            </a:r>
            <a:br>
              <a:rPr lang="en-CA" baseline="0" dirty="0" smtClean="0"/>
            </a:br>
            <a:r>
              <a:rPr lang="en-CA" baseline="0" dirty="0" smtClean="0"/>
              <a:t/>
            </a:r>
            <a:br>
              <a:rPr lang="en-CA" baseline="0" dirty="0" smtClean="0"/>
            </a:br>
            <a:r>
              <a:rPr lang="en-CA" baseline="0" dirty="0" smtClean="0"/>
              <a:t>Now, before we present some suggestions, </a:t>
            </a:r>
            <a:r>
              <a:rPr lang="en-CA" dirty="0" smtClean="0">
                <a:solidFill>
                  <a:prstClr val="black"/>
                </a:solidFill>
              </a:rPr>
              <a:t>please </a:t>
            </a:r>
            <a:r>
              <a:rPr lang="en-CA" dirty="0">
                <a:solidFill>
                  <a:prstClr val="black"/>
                </a:solidFill>
              </a:rPr>
              <a:t>let </a:t>
            </a:r>
            <a:r>
              <a:rPr lang="en-CA" dirty="0" smtClean="0">
                <a:solidFill>
                  <a:prstClr val="black"/>
                </a:solidFill>
              </a:rPr>
              <a:t>us be</a:t>
            </a:r>
            <a:r>
              <a:rPr lang="en-CA" baseline="0" dirty="0" smtClean="0">
                <a:solidFill>
                  <a:prstClr val="black"/>
                </a:solidFill>
              </a:rPr>
              <a:t> clear</a:t>
            </a:r>
            <a:r>
              <a:rPr lang="en-CA" dirty="0" smtClean="0">
                <a:solidFill>
                  <a:prstClr val="black"/>
                </a:solidFill>
              </a:rPr>
              <a:t>: </a:t>
            </a:r>
            <a:endParaRPr lang="en-CA" dirty="0">
              <a:solidFill>
                <a:prstClr val="black"/>
              </a:solidFill>
            </a:endParaRPr>
          </a:p>
          <a:p>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24</a:t>
            </a:fld>
            <a:endParaRPr lang="en-CA"/>
          </a:p>
        </p:txBody>
      </p:sp>
    </p:spTree>
    <p:extLst>
      <p:ext uri="{BB962C8B-B14F-4D97-AF65-F5344CB8AC3E}">
        <p14:creationId xmlns:p14="http://schemas.microsoft.com/office/powerpoint/2010/main" val="370687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 </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25</a:t>
            </a:fld>
            <a:endParaRPr lang="en-CA"/>
          </a:p>
        </p:txBody>
      </p:sp>
    </p:spTree>
    <p:extLst>
      <p:ext uri="{BB962C8B-B14F-4D97-AF65-F5344CB8AC3E}">
        <p14:creationId xmlns:p14="http://schemas.microsoft.com/office/powerpoint/2010/main" val="2087693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 </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26</a:t>
            </a:fld>
            <a:endParaRPr lang="en-CA"/>
          </a:p>
        </p:txBody>
      </p:sp>
    </p:spTree>
    <p:extLst>
      <p:ext uri="{BB962C8B-B14F-4D97-AF65-F5344CB8AC3E}">
        <p14:creationId xmlns:p14="http://schemas.microsoft.com/office/powerpoint/2010/main" val="1318427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Glad</a:t>
            </a:r>
            <a:r>
              <a:rPr lang="en-CA" baseline="0" dirty="0" smtClean="0"/>
              <a:t> you asked!</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27</a:t>
            </a:fld>
            <a:endParaRPr lang="en-CA"/>
          </a:p>
        </p:txBody>
      </p:sp>
    </p:spTree>
    <p:extLst>
      <p:ext uri="{BB962C8B-B14F-4D97-AF65-F5344CB8AC3E}">
        <p14:creationId xmlns:p14="http://schemas.microsoft.com/office/powerpoint/2010/main" val="2509382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weir’s</a:t>
            </a:r>
            <a:r>
              <a:rPr lang="en-CA" baseline="0" dirty="0" smtClean="0"/>
              <a:t> designed to increase water storage, guaranteeing adequate flows in summer drought conditions.  </a:t>
            </a:r>
            <a:br>
              <a:rPr lang="en-CA" baseline="0" dirty="0" smtClean="0"/>
            </a:br>
            <a:r>
              <a:rPr lang="en-CA" baseline="0" dirty="0" smtClean="0"/>
              <a:t/>
            </a:r>
            <a:br>
              <a:rPr lang="en-CA" baseline="0" dirty="0" smtClean="0"/>
            </a:br>
            <a:r>
              <a:rPr lang="en-CA" baseline="0" dirty="0" smtClean="0"/>
              <a:t>We’re in favour!  And recreational tubers will benefit from increased flows in the summer.  We’re grateful for that!</a:t>
            </a:r>
          </a:p>
          <a:p>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28</a:t>
            </a:fld>
            <a:endParaRPr lang="en-CA"/>
          </a:p>
        </p:txBody>
      </p:sp>
    </p:spTree>
    <p:extLst>
      <p:ext uri="{BB962C8B-B14F-4D97-AF65-F5344CB8AC3E}">
        <p14:creationId xmlns:p14="http://schemas.microsoft.com/office/powerpoint/2010/main" val="759997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But for most</a:t>
            </a:r>
            <a:r>
              <a:rPr lang="en-CA" baseline="0" dirty="0" smtClean="0"/>
              <a:t> river users, our season doesn’t begin until the rains come, usually in October.  The season ends in April or May, when rivers dry up.  WINTER is paddling season!</a:t>
            </a:r>
          </a:p>
          <a:p>
            <a:endParaRPr lang="en-CA" baseline="0" dirty="0" smtClean="0"/>
          </a:p>
          <a:p>
            <a:r>
              <a:rPr lang="en-CA" baseline="0" dirty="0" smtClean="0"/>
              <a:t>We believe that the design of the weir </a:t>
            </a:r>
            <a:r>
              <a:rPr lang="en-CA" b="1" baseline="0" dirty="0" smtClean="0"/>
              <a:t>and</a:t>
            </a:r>
            <a:r>
              <a:rPr lang="en-CA" baseline="0" dirty="0" smtClean="0"/>
              <a:t> river bed COULD easily be tweaked to provide recreational value, not just in summer, but also during fall, winter, and spring.  </a:t>
            </a:r>
          </a:p>
          <a:p>
            <a:endParaRPr lang="en-CA" baseline="0" dirty="0" smtClean="0"/>
          </a:p>
          <a:p>
            <a:r>
              <a:rPr lang="en-CA" baseline="0" dirty="0" smtClean="0"/>
              <a:t>An ALL YEAR WEIR!  </a:t>
            </a:r>
          </a:p>
          <a:p>
            <a:endParaRPr lang="en-CA" baseline="0" dirty="0" smtClean="0"/>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29</a:t>
            </a:fld>
            <a:endParaRPr lang="en-CA"/>
          </a:p>
        </p:txBody>
      </p:sp>
    </p:spTree>
    <p:extLst>
      <p:ext uri="{BB962C8B-B14F-4D97-AF65-F5344CB8AC3E}">
        <p14:creationId xmlns:p14="http://schemas.microsoft.com/office/powerpoint/2010/main" val="2212609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We’re the Island’s river-recreation enthusiasts.  </a:t>
            </a:r>
            <a:br>
              <a:rPr lang="en-CA" baseline="0" dirty="0" smtClean="0"/>
            </a:br>
            <a:r>
              <a:rPr lang="en-CA" baseline="0" dirty="0" smtClean="0"/>
              <a:t/>
            </a:r>
            <a:br>
              <a:rPr lang="en-CA" baseline="0" dirty="0" smtClean="0"/>
            </a:br>
            <a:r>
              <a:rPr lang="en-CA" baseline="0" dirty="0" smtClean="0"/>
              <a:t>And, YES, it’s OK to admit you don’t even know who we are!   That’s our own fault for tip-toeing quietly around, and flying beneath most people’s radar.</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3</a:t>
            </a:fld>
            <a:endParaRPr lang="en-CA"/>
          </a:p>
        </p:txBody>
      </p:sp>
    </p:spTree>
    <p:extLst>
      <p:ext uri="{BB962C8B-B14F-4D97-AF65-F5344CB8AC3E}">
        <p14:creationId xmlns:p14="http://schemas.microsoft.com/office/powerpoint/2010/main" val="1954252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solidFill>
                  <a:prstClr val="black"/>
                </a:solidFill>
              </a:rPr>
              <a:t>So </a:t>
            </a:r>
            <a:r>
              <a:rPr lang="en-CA" dirty="0">
                <a:solidFill>
                  <a:prstClr val="black"/>
                </a:solidFill>
              </a:rPr>
              <a:t>let’s talk weir design.   We ALL know that weirs are designed to </a:t>
            </a:r>
            <a:r>
              <a:rPr lang="en-CA" dirty="0" smtClean="0">
                <a:solidFill>
                  <a:prstClr val="black"/>
                </a:solidFill>
              </a:rPr>
              <a:t>STORE</a:t>
            </a:r>
            <a:r>
              <a:rPr lang="en-CA" baseline="0" dirty="0" smtClean="0">
                <a:solidFill>
                  <a:prstClr val="black"/>
                </a:solidFill>
              </a:rPr>
              <a:t> WATER</a:t>
            </a:r>
            <a:r>
              <a:rPr lang="en-CA" dirty="0" smtClean="0">
                <a:solidFill>
                  <a:prstClr val="black"/>
                </a:solidFill>
              </a:rPr>
              <a:t> </a:t>
            </a:r>
            <a:r>
              <a:rPr lang="en-CA" dirty="0">
                <a:solidFill>
                  <a:prstClr val="black"/>
                </a:solidFill>
              </a:rPr>
              <a:t>for a variety of uses</a:t>
            </a:r>
            <a:r>
              <a:rPr lang="en-CA" dirty="0" smtClean="0">
                <a:solidFill>
                  <a:prstClr val="black"/>
                </a:solidFill>
              </a:rPr>
              <a:t>.</a:t>
            </a:r>
          </a:p>
          <a:p>
            <a:endParaRPr lang="en-CA" dirty="0" smtClean="0">
              <a:solidFill>
                <a:prstClr val="black"/>
              </a:solidFill>
            </a:endParaRPr>
          </a:p>
          <a:p>
            <a:r>
              <a:rPr lang="en-CA" dirty="0" smtClean="0">
                <a:solidFill>
                  <a:prstClr val="black"/>
                </a:solidFill>
              </a:rPr>
              <a:t>But they can do more!   </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30</a:t>
            </a:fld>
            <a:endParaRPr lang="en-CA"/>
          </a:p>
        </p:txBody>
      </p:sp>
    </p:spTree>
    <p:extLst>
      <p:ext uri="{BB962C8B-B14F-4D97-AF65-F5344CB8AC3E}">
        <p14:creationId xmlns:p14="http://schemas.microsoft.com/office/powerpoint/2010/main" val="3765855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solidFill>
                  <a:prstClr val="black"/>
                </a:solidFill>
              </a:rPr>
              <a:t>For</a:t>
            </a:r>
            <a:r>
              <a:rPr lang="en-CA" baseline="0" dirty="0" smtClean="0">
                <a:solidFill>
                  <a:prstClr val="black"/>
                </a:solidFill>
              </a:rPr>
              <a:t> example, t</a:t>
            </a:r>
            <a:r>
              <a:rPr lang="en-CA" dirty="0" smtClean="0">
                <a:solidFill>
                  <a:prstClr val="black"/>
                </a:solidFill>
              </a:rPr>
              <a:t>his weir is</a:t>
            </a:r>
            <a:r>
              <a:rPr lang="en-CA" baseline="0" dirty="0" smtClean="0">
                <a:solidFill>
                  <a:prstClr val="black"/>
                </a:solidFill>
              </a:rPr>
              <a:t> </a:t>
            </a:r>
            <a:r>
              <a:rPr lang="en-CA" dirty="0" smtClean="0">
                <a:solidFill>
                  <a:prstClr val="black"/>
                </a:solidFill>
              </a:rPr>
              <a:t>designed </a:t>
            </a:r>
            <a:r>
              <a:rPr lang="en-CA" dirty="0">
                <a:solidFill>
                  <a:prstClr val="black"/>
                </a:solidFill>
              </a:rPr>
              <a:t>to be a </a:t>
            </a:r>
            <a:r>
              <a:rPr lang="en-CA" dirty="0" smtClean="0">
                <a:solidFill>
                  <a:prstClr val="black"/>
                </a:solidFill>
              </a:rPr>
              <a:t>DROWNING</a:t>
            </a:r>
            <a:r>
              <a:rPr lang="en-CA" baseline="0" dirty="0" smtClean="0">
                <a:solidFill>
                  <a:prstClr val="black"/>
                </a:solidFill>
              </a:rPr>
              <a:t> MACHINE</a:t>
            </a:r>
            <a:r>
              <a:rPr lang="en-CA" dirty="0" smtClean="0">
                <a:solidFill>
                  <a:prstClr val="black"/>
                </a:solidFill>
              </a:rPr>
              <a:t>!  It</a:t>
            </a:r>
            <a:r>
              <a:rPr lang="en-CA" baseline="0" dirty="0" smtClean="0">
                <a:solidFill>
                  <a:prstClr val="black"/>
                </a:solidFill>
              </a:rPr>
              <a:t> forms</a:t>
            </a:r>
            <a:r>
              <a:rPr lang="en-CA" dirty="0" smtClean="0">
                <a:solidFill>
                  <a:prstClr val="black"/>
                </a:solidFill>
              </a:rPr>
              <a:t> </a:t>
            </a:r>
            <a:r>
              <a:rPr lang="en-CA" dirty="0">
                <a:solidFill>
                  <a:prstClr val="black"/>
                </a:solidFill>
              </a:rPr>
              <a:t>a dangerous </a:t>
            </a:r>
            <a:r>
              <a:rPr lang="en-CA" dirty="0" smtClean="0">
                <a:solidFill>
                  <a:prstClr val="black"/>
                </a:solidFill>
              </a:rPr>
              <a:t>hydraulic</a:t>
            </a:r>
            <a:r>
              <a:rPr lang="en-CA" baseline="0" dirty="0" smtClean="0">
                <a:solidFill>
                  <a:prstClr val="black"/>
                </a:solidFill>
              </a:rPr>
              <a:t> -- </a:t>
            </a:r>
            <a:r>
              <a:rPr lang="en-CA" dirty="0" smtClean="0">
                <a:solidFill>
                  <a:prstClr val="black"/>
                </a:solidFill>
              </a:rPr>
              <a:t>deadly </a:t>
            </a:r>
            <a:r>
              <a:rPr lang="en-CA" dirty="0">
                <a:solidFill>
                  <a:prstClr val="black"/>
                </a:solidFill>
              </a:rPr>
              <a:t>to anyone caught in it</a:t>
            </a:r>
            <a:r>
              <a:rPr lang="en-CA" dirty="0" smtClean="0">
                <a:solidFill>
                  <a:prstClr val="black"/>
                </a:solidFill>
              </a:rPr>
              <a:t>.  </a:t>
            </a:r>
          </a:p>
          <a:p>
            <a:endParaRPr lang="en-CA" dirty="0" smtClean="0">
              <a:solidFill>
                <a:prstClr val="black"/>
              </a:solidFill>
            </a:endParaRPr>
          </a:p>
          <a:p>
            <a:r>
              <a:rPr lang="en-CA" dirty="0" smtClean="0">
                <a:solidFill>
                  <a:prstClr val="black"/>
                </a:solidFill>
              </a:rPr>
              <a:t>And let’s not </a:t>
            </a:r>
            <a:r>
              <a:rPr lang="en-CA" dirty="0">
                <a:solidFill>
                  <a:prstClr val="black"/>
                </a:solidFill>
              </a:rPr>
              <a:t>assume </a:t>
            </a:r>
            <a:r>
              <a:rPr lang="en-CA" dirty="0" smtClean="0">
                <a:solidFill>
                  <a:prstClr val="black"/>
                </a:solidFill>
              </a:rPr>
              <a:t>that the sign, or the </a:t>
            </a:r>
            <a:r>
              <a:rPr lang="en-CA" dirty="0">
                <a:solidFill>
                  <a:prstClr val="black"/>
                </a:solidFill>
              </a:rPr>
              <a:t>orange </a:t>
            </a:r>
            <a:r>
              <a:rPr lang="en-CA" dirty="0" smtClean="0">
                <a:solidFill>
                  <a:prstClr val="black"/>
                </a:solidFill>
              </a:rPr>
              <a:t>buoys, </a:t>
            </a:r>
            <a:r>
              <a:rPr lang="en-CA" dirty="0">
                <a:solidFill>
                  <a:prstClr val="black"/>
                </a:solidFill>
              </a:rPr>
              <a:t>will prevent people from floating into what </a:t>
            </a:r>
            <a:r>
              <a:rPr lang="en-CA" dirty="0" smtClean="0">
                <a:solidFill>
                  <a:prstClr val="black"/>
                </a:solidFill>
              </a:rPr>
              <a:t>LOOKS like </a:t>
            </a:r>
            <a:r>
              <a:rPr lang="en-CA" dirty="0">
                <a:solidFill>
                  <a:prstClr val="black"/>
                </a:solidFill>
              </a:rPr>
              <a:t>an easy drop.</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31</a:t>
            </a:fld>
            <a:endParaRPr lang="en-CA"/>
          </a:p>
        </p:txBody>
      </p:sp>
    </p:spTree>
    <p:extLst>
      <p:ext uri="{BB962C8B-B14F-4D97-AF65-F5344CB8AC3E}">
        <p14:creationId xmlns:p14="http://schemas.microsoft.com/office/powerpoint/2010/main" val="284505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Here’s a sketch -- Anyone who floats over the top, or drifts up into the outflow at the bottom, can be caught, trapped,  and drowned in the recirculating roller.  </a:t>
            </a:r>
          </a:p>
          <a:p>
            <a:endParaRPr lang="en-CA" baseline="0" dirty="0" smtClean="0"/>
          </a:p>
          <a:p>
            <a:r>
              <a:rPr lang="en-CA" baseline="0" dirty="0" smtClean="0"/>
              <a:t>We want the engineers to understand that we DON’T want this kind of weir!</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32</a:t>
            </a:fld>
            <a:endParaRPr lang="en-CA"/>
          </a:p>
        </p:txBody>
      </p:sp>
    </p:spTree>
    <p:extLst>
      <p:ext uri="{BB962C8B-B14F-4D97-AF65-F5344CB8AC3E}">
        <p14:creationId xmlns:p14="http://schemas.microsoft.com/office/powerpoint/2010/main" val="591731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However, weirs, and their river-beds, can be designed not only to be safe,</a:t>
            </a:r>
            <a:r>
              <a:rPr lang="en-CA" baseline="0" dirty="0" smtClean="0"/>
              <a:t> but also</a:t>
            </a:r>
            <a:r>
              <a:rPr lang="en-CA" dirty="0" smtClean="0"/>
              <a:t> to provide recreational</a:t>
            </a:r>
            <a:r>
              <a:rPr lang="en-CA" baseline="0" dirty="0" smtClean="0"/>
              <a:t> features in the outflow.  </a:t>
            </a:r>
            <a:br>
              <a:rPr lang="en-CA" baseline="0" dirty="0" smtClean="0"/>
            </a:br>
            <a:r>
              <a:rPr lang="en-CA" baseline="0" dirty="0" smtClean="0"/>
              <a:t/>
            </a:r>
            <a:br>
              <a:rPr lang="en-CA" baseline="0" dirty="0" smtClean="0"/>
            </a:br>
            <a:r>
              <a:rPr lang="en-CA" baseline="0" dirty="0" smtClean="0"/>
              <a:t>OK, so what IS a ‘recreational feature’?   </a:t>
            </a:r>
          </a:p>
          <a:p>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33</a:t>
            </a:fld>
            <a:endParaRPr lang="en-CA"/>
          </a:p>
        </p:txBody>
      </p:sp>
    </p:spTree>
    <p:extLst>
      <p:ext uri="{BB962C8B-B14F-4D97-AF65-F5344CB8AC3E}">
        <p14:creationId xmlns:p14="http://schemas.microsoft.com/office/powerpoint/2010/main" val="3321916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Basically, a play feature is a WAVE or HOLE, formed when water flows over an obstacle on the river-bed.</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34</a:t>
            </a:fld>
            <a:endParaRPr lang="en-CA"/>
          </a:p>
        </p:txBody>
      </p:sp>
    </p:spTree>
    <p:extLst>
      <p:ext uri="{BB962C8B-B14F-4D97-AF65-F5344CB8AC3E}">
        <p14:creationId xmlns:p14="http://schemas.microsoft.com/office/powerpoint/2010/main" val="237607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And</a:t>
            </a:r>
            <a:r>
              <a:rPr lang="en-CA" baseline="0" dirty="0" smtClean="0"/>
              <a:t> river rats don’t just use rivers for downstream travel, we’re always on the lookout for waves and holes, for some ‘PARK and PLAY’…</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35</a:t>
            </a:fld>
            <a:endParaRPr lang="en-CA"/>
          </a:p>
        </p:txBody>
      </p:sp>
    </p:spTree>
    <p:extLst>
      <p:ext uri="{BB962C8B-B14F-4D97-AF65-F5344CB8AC3E}">
        <p14:creationId xmlns:p14="http://schemas.microsoft.com/office/powerpoint/2010/main" val="966075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…maybe to surf…</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36</a:t>
            </a:fld>
            <a:endParaRPr lang="en-CA"/>
          </a:p>
        </p:txBody>
      </p:sp>
    </p:spTree>
    <p:extLst>
      <p:ext uri="{BB962C8B-B14F-4D97-AF65-F5344CB8AC3E}">
        <p14:creationId xmlns:p14="http://schemas.microsoft.com/office/powerpoint/2010/main" val="997290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…or spin…</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37</a:t>
            </a:fld>
            <a:endParaRPr lang="en-CA"/>
          </a:p>
        </p:txBody>
      </p:sp>
    </p:spTree>
    <p:extLst>
      <p:ext uri="{BB962C8B-B14F-4D97-AF65-F5344CB8AC3E}">
        <p14:creationId xmlns:p14="http://schemas.microsoft.com/office/powerpoint/2010/main" val="997032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…or get</a:t>
            </a:r>
            <a:r>
              <a:rPr lang="en-CA" baseline="0" dirty="0" smtClean="0"/>
              <a:t> vertical</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38</a:t>
            </a:fld>
            <a:endParaRPr lang="en-CA"/>
          </a:p>
        </p:txBody>
      </p:sp>
    </p:spTree>
    <p:extLst>
      <p:ext uri="{BB962C8B-B14F-4D97-AF65-F5344CB8AC3E}">
        <p14:creationId xmlns:p14="http://schemas.microsoft.com/office/powerpoint/2010/main" val="3844776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…or just simply to enjoy!</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39</a:t>
            </a:fld>
            <a:endParaRPr lang="en-CA"/>
          </a:p>
        </p:txBody>
      </p:sp>
    </p:spTree>
    <p:extLst>
      <p:ext uri="{BB962C8B-B14F-4D97-AF65-F5344CB8AC3E}">
        <p14:creationId xmlns:p14="http://schemas.microsoft.com/office/powerpoint/2010/main" val="1973599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We’re </a:t>
            </a:r>
            <a:r>
              <a:rPr lang="en-CA" dirty="0" err="1" smtClean="0"/>
              <a:t>whitewater</a:t>
            </a:r>
            <a:r>
              <a:rPr lang="en-CA" baseline="0" dirty="0" smtClean="0"/>
              <a:t> canoeists</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4</a:t>
            </a:fld>
            <a:endParaRPr lang="en-CA"/>
          </a:p>
        </p:txBody>
      </p:sp>
    </p:spTree>
    <p:extLst>
      <p:ext uri="{BB962C8B-B14F-4D97-AF65-F5344CB8AC3E}">
        <p14:creationId xmlns:p14="http://schemas.microsoft.com/office/powerpoint/2010/main" val="2679777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It’s true that waves and holes occur randomly</a:t>
            </a:r>
            <a:r>
              <a:rPr lang="en-CA" baseline="0" dirty="0" smtClean="0"/>
              <a:t> on natural rivers.  That can be GOOD!  Or maybe not!</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40</a:t>
            </a:fld>
            <a:endParaRPr lang="en-CA"/>
          </a:p>
        </p:txBody>
      </p:sp>
    </p:spTree>
    <p:extLst>
      <p:ext uri="{BB962C8B-B14F-4D97-AF65-F5344CB8AC3E}">
        <p14:creationId xmlns:p14="http://schemas.microsoft.com/office/powerpoint/2010/main" val="23337510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 So – what’s the solution?</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41</a:t>
            </a:fld>
            <a:endParaRPr lang="en-CA"/>
          </a:p>
        </p:txBody>
      </p:sp>
    </p:spTree>
    <p:extLst>
      <p:ext uri="{BB962C8B-B14F-4D97-AF65-F5344CB8AC3E}">
        <p14:creationId xmlns:p14="http://schemas.microsoft.com/office/powerpoint/2010/main" val="36440672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During construction of the weir, we can </a:t>
            </a:r>
            <a:r>
              <a:rPr lang="en-CA" baseline="0" dirty="0" smtClean="0"/>
              <a:t>install obstacles on the river bed to create waves , holes, and eddies.  </a:t>
            </a:r>
          </a:p>
          <a:p>
            <a:endParaRPr kumimoji="0" lang="en-CA" sz="1200" b="0" i="0" u="none" strike="noStrike" kern="1200" cap="none" spc="0" normalizeH="0" baseline="0" noProof="0" dirty="0" smtClean="0">
              <a:ln>
                <a:noFill/>
              </a:ln>
              <a:solidFill>
                <a:prstClr val="black"/>
              </a:solidFill>
              <a:effectLst/>
              <a:uLnTx/>
              <a:uFillTx/>
              <a:latin typeface="+mn-lt"/>
              <a:ea typeface="+mn-ea"/>
              <a:cs typeface="+mn-cs"/>
            </a:endParaRPr>
          </a:p>
          <a:p>
            <a:r>
              <a:rPr kumimoji="0" lang="en-CA" sz="1200" b="0" i="0" u="none" strike="noStrike" kern="1200" cap="none" spc="0" normalizeH="0" baseline="0" noProof="0" dirty="0" smtClean="0">
                <a:ln>
                  <a:noFill/>
                </a:ln>
                <a:solidFill>
                  <a:prstClr val="black"/>
                </a:solidFill>
                <a:effectLst/>
                <a:uLnTx/>
                <a:uFillTx/>
                <a:latin typeface="+mn-lt"/>
                <a:ea typeface="+mn-ea"/>
                <a:cs typeface="+mn-cs"/>
              </a:rPr>
              <a:t>A weir can control the flows over the obstacles.  </a:t>
            </a:r>
          </a:p>
          <a:p>
            <a:endParaRPr kumimoji="0" lang="en-CA" sz="1200" b="0" i="0" u="none" strike="noStrike" kern="1200" cap="none" spc="0" normalizeH="0" baseline="0" noProof="0" dirty="0" smtClean="0">
              <a:ln>
                <a:noFill/>
              </a:ln>
              <a:solidFill>
                <a:prstClr val="black"/>
              </a:solidFill>
              <a:effectLst/>
              <a:uLnTx/>
              <a:uFillTx/>
              <a:latin typeface="+mn-lt"/>
              <a:ea typeface="+mn-ea"/>
              <a:cs typeface="+mn-cs"/>
            </a:endParaRPr>
          </a:p>
          <a:p>
            <a:r>
              <a:rPr lang="en-CA" baseline="0" dirty="0" smtClean="0"/>
              <a:t>THEN, play features become dependable, safe, effective, and accessible.  </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42</a:t>
            </a:fld>
            <a:endParaRPr lang="en-CA"/>
          </a:p>
        </p:txBody>
      </p:sp>
    </p:spTree>
    <p:extLst>
      <p:ext uri="{BB962C8B-B14F-4D97-AF65-F5344CB8AC3E}">
        <p14:creationId xmlns:p14="http://schemas.microsoft.com/office/powerpoint/2010/main" val="3174573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This process isn’t a new idea!  Developing play features in rivers commonly occurs in the construction of many North American WHITEWATER PLAY PARKS.  </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(Just not on Vancouver Island!)</a:t>
            </a:r>
          </a:p>
          <a:p>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43</a:t>
            </a:fld>
            <a:endParaRPr lang="en-CA"/>
          </a:p>
        </p:txBody>
      </p:sp>
    </p:spTree>
    <p:extLst>
      <p:ext uri="{BB962C8B-B14F-4D97-AF65-F5344CB8AC3E}">
        <p14:creationId xmlns:p14="http://schemas.microsoft.com/office/powerpoint/2010/main" val="6828955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We are NOT proposing construction of a complete </a:t>
            </a:r>
            <a:r>
              <a:rPr lang="en-CA" baseline="0" dirty="0" err="1" smtClean="0"/>
              <a:t>whitewater</a:t>
            </a:r>
            <a:r>
              <a:rPr lang="en-CA" baseline="0" dirty="0" smtClean="0"/>
              <a:t> play park!  But SOME elements of </a:t>
            </a:r>
            <a:r>
              <a:rPr lang="en-CA" baseline="0" dirty="0" err="1" smtClean="0"/>
              <a:t>whitewater</a:t>
            </a:r>
            <a:r>
              <a:rPr lang="en-CA" baseline="0" dirty="0" smtClean="0"/>
              <a:t> park design MIGHT be feasible, within our weir design.  </a:t>
            </a:r>
          </a:p>
          <a:p>
            <a:endParaRPr lang="en-CA" baseline="0" dirty="0" smtClean="0"/>
          </a:p>
          <a:p>
            <a:r>
              <a:rPr lang="en-CA" baseline="0" dirty="0" smtClean="0"/>
              <a:t>Perhaps you are not familiar with </a:t>
            </a:r>
            <a:r>
              <a:rPr lang="en-CA" baseline="0" dirty="0" err="1" smtClean="0"/>
              <a:t>whitewater</a:t>
            </a:r>
            <a:r>
              <a:rPr lang="en-CA" baseline="0" dirty="0" smtClean="0"/>
              <a:t> play parks, or what they look like. So -- a quick tour. </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44</a:t>
            </a:fld>
            <a:endParaRPr lang="en-CA"/>
          </a:p>
        </p:txBody>
      </p:sp>
    </p:spTree>
    <p:extLst>
      <p:ext uri="{BB962C8B-B14F-4D97-AF65-F5344CB8AC3E}">
        <p14:creationId xmlns:p14="http://schemas.microsoft.com/office/powerpoint/2010/main" val="20868831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Reno, Nevada, has a</a:t>
            </a:r>
            <a:r>
              <a:rPr lang="en-CA" baseline="0" dirty="0" smtClean="0"/>
              <a:t> </a:t>
            </a:r>
            <a:r>
              <a:rPr lang="en-CA" dirty="0" err="1" smtClean="0"/>
              <a:t>whitewater</a:t>
            </a:r>
            <a:r>
              <a:rPr lang="en-CA" baseline="0" dirty="0" smtClean="0"/>
              <a:t> playpark right downtown, on the Truckee River.  This park is fairly large – possibly 15 – 20 different features.</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45</a:t>
            </a:fld>
            <a:endParaRPr lang="en-CA"/>
          </a:p>
        </p:txBody>
      </p:sp>
    </p:spTree>
    <p:extLst>
      <p:ext uri="{BB962C8B-B14F-4D97-AF65-F5344CB8AC3E}">
        <p14:creationId xmlns:p14="http://schemas.microsoft.com/office/powerpoint/2010/main" val="27695568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high</a:t>
            </a:r>
            <a:r>
              <a:rPr lang="en-CA" baseline="0" dirty="0" smtClean="0"/>
              <a:t> spring flows, </a:t>
            </a:r>
            <a:r>
              <a:rPr lang="en-CA" baseline="0" dirty="0" err="1" smtClean="0"/>
              <a:t>whitewater</a:t>
            </a:r>
            <a:r>
              <a:rPr lang="en-CA" baseline="0" dirty="0" smtClean="0"/>
              <a:t> boaters come to town.  They play on the waves all day, free of charge.  </a:t>
            </a:r>
          </a:p>
          <a:p>
            <a:endParaRPr lang="en-CA" baseline="0" dirty="0" smtClean="0"/>
          </a:p>
          <a:p>
            <a:r>
              <a:rPr lang="en-CA" baseline="0" dirty="0" smtClean="0"/>
              <a:t>THEN, when the sun goes down, they drop lots of dollars in restaurants, shops, pubs, hotels, campgrounds and casinos.  </a:t>
            </a:r>
            <a:br>
              <a:rPr lang="en-CA" baseline="0" dirty="0" smtClean="0"/>
            </a:br>
            <a:r>
              <a:rPr lang="en-CA" baseline="0" dirty="0" smtClean="0"/>
              <a:t/>
            </a:r>
            <a:br>
              <a:rPr lang="en-CA" baseline="0" dirty="0" smtClean="0"/>
            </a:br>
            <a:r>
              <a:rPr lang="en-CA" baseline="0" dirty="0" smtClean="0"/>
              <a:t>Studies show that </a:t>
            </a:r>
            <a:r>
              <a:rPr lang="en-CA" baseline="0" dirty="0" err="1" smtClean="0"/>
              <a:t>whitewater</a:t>
            </a:r>
            <a:r>
              <a:rPr lang="en-CA" baseline="0" dirty="0" smtClean="0"/>
              <a:t> parks quickly pay for themselves  -- they generate VERY significant tourist revenue for their communities.</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46</a:t>
            </a:fld>
            <a:endParaRPr lang="en-CA"/>
          </a:p>
        </p:txBody>
      </p:sp>
    </p:spTree>
    <p:extLst>
      <p:ext uri="{BB962C8B-B14F-4D97-AF65-F5344CB8AC3E}">
        <p14:creationId xmlns:p14="http://schemas.microsoft.com/office/powerpoint/2010/main" val="3849125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Later in summer, when the river drops,</a:t>
            </a:r>
            <a:r>
              <a:rPr lang="en-CA" baseline="0" dirty="0" smtClean="0"/>
              <a:t> families with tubes come out to enjoy the river.  </a:t>
            </a:r>
          </a:p>
          <a:p>
            <a:endParaRPr lang="en-CA" baseline="0" dirty="0" smtClean="0"/>
          </a:p>
          <a:p>
            <a:r>
              <a:rPr lang="en-CA" baseline="0" dirty="0" smtClean="0"/>
              <a:t>The Truckee is one of the most heavily fished rivers in Nevada.  It’s the opinion of river engineers that play features, constructed from natural materials, may be helpful to fish heading upstream or downstream.</a:t>
            </a:r>
          </a:p>
          <a:p>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47</a:t>
            </a:fld>
            <a:endParaRPr lang="en-CA"/>
          </a:p>
        </p:txBody>
      </p:sp>
    </p:spTree>
    <p:extLst>
      <p:ext uri="{BB962C8B-B14F-4D97-AF65-F5344CB8AC3E}">
        <p14:creationId xmlns:p14="http://schemas.microsoft.com/office/powerpoint/2010/main" val="40016695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city of Bend, on the </a:t>
            </a:r>
            <a:r>
              <a:rPr lang="en-CA" dirty="0" err="1" smtClean="0"/>
              <a:t>Dechutes</a:t>
            </a:r>
            <a:r>
              <a:rPr lang="en-CA" dirty="0" smtClean="0"/>
              <a:t> River in Oregon, has developed a downtown </a:t>
            </a:r>
            <a:r>
              <a:rPr lang="en-CA" dirty="0" err="1" smtClean="0"/>
              <a:t>whitewater</a:t>
            </a:r>
            <a:r>
              <a:rPr lang="en-CA" baseline="0" dirty="0" smtClean="0"/>
              <a:t> park. </a:t>
            </a:r>
            <a:r>
              <a:rPr kumimoji="0" lang="en-CA" sz="1200" b="0" i="0" u="none" strike="noStrike" kern="1200" cap="none" spc="0" normalizeH="0" baseline="0" noProof="0" dirty="0" smtClean="0">
                <a:ln>
                  <a:noFill/>
                </a:ln>
                <a:solidFill>
                  <a:prstClr val="black"/>
                </a:solidFill>
                <a:effectLst/>
                <a:uLnTx/>
                <a:uFillTx/>
                <a:latin typeface="+mn-lt"/>
                <a:ea typeface="+mn-ea"/>
                <a:cs typeface="+mn-cs"/>
              </a:rPr>
              <a:t>On this sketch, the water flows right to left. </a:t>
            </a:r>
            <a:r>
              <a:rPr lang="en-CA" baseline="0" dirty="0" smtClean="0"/>
              <a:t>  The right channel (top of picture) is the “Habitat Channel”.  No people allowed</a:t>
            </a:r>
            <a:r>
              <a:rPr lang="en-CA" b="0" baseline="0" dirty="0" smtClean="0"/>
              <a:t> – it’s being restored for native plants, animals, fish, and water-foul. </a:t>
            </a:r>
            <a:br>
              <a:rPr lang="en-CA" b="0" baseline="0" dirty="0" smtClean="0"/>
            </a:br>
            <a:r>
              <a:rPr lang="en-CA" b="0" baseline="0" dirty="0" smtClean="0"/>
              <a:t/>
            </a:r>
            <a:br>
              <a:rPr lang="en-CA" b="0" baseline="0" dirty="0" smtClean="0"/>
            </a:br>
            <a:r>
              <a:rPr lang="en-CA" b="0" baseline="0" dirty="0" smtClean="0"/>
              <a:t>The center “</a:t>
            </a:r>
            <a:r>
              <a:rPr lang="en-CA" b="0" baseline="0" dirty="0" err="1" smtClean="0"/>
              <a:t>Whitewater</a:t>
            </a:r>
            <a:r>
              <a:rPr lang="en-CA" b="0" baseline="0" dirty="0" smtClean="0"/>
              <a:t>” </a:t>
            </a:r>
            <a:r>
              <a:rPr lang="en-CA" baseline="0" dirty="0" smtClean="0"/>
              <a:t>channel has four large waves for big boys and girls. </a:t>
            </a:r>
            <a:br>
              <a:rPr lang="en-CA" baseline="0" dirty="0" smtClean="0"/>
            </a:br>
            <a:r>
              <a:rPr lang="en-CA" baseline="0" dirty="0" smtClean="0"/>
              <a:t/>
            </a:r>
            <a:br>
              <a:rPr lang="en-CA" baseline="0" dirty="0" smtClean="0"/>
            </a:br>
            <a:r>
              <a:rPr lang="en-CA" baseline="0" dirty="0" smtClean="0"/>
              <a:t>And the left “Passageway” channel, with a sidewalk alongside, is shallow, and has eight or ten small waves for kids on tubes.</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48</a:t>
            </a:fld>
            <a:endParaRPr lang="en-CA"/>
          </a:p>
        </p:txBody>
      </p:sp>
    </p:spTree>
    <p:extLst>
      <p:ext uri="{BB962C8B-B14F-4D97-AF65-F5344CB8AC3E}">
        <p14:creationId xmlns:p14="http://schemas.microsoft.com/office/powerpoint/2010/main" val="35139762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prstClr val="black"/>
                </a:solidFill>
              </a:rPr>
              <a:t>Here’s a photo.   </a:t>
            </a:r>
            <a:r>
              <a:rPr lang="en-CA" dirty="0" smtClean="0">
                <a:solidFill>
                  <a:prstClr val="black"/>
                </a:solidFill>
              </a:rPr>
              <a:t>The </a:t>
            </a:r>
            <a:r>
              <a:rPr lang="en-CA" dirty="0">
                <a:solidFill>
                  <a:prstClr val="black"/>
                </a:solidFill>
              </a:rPr>
              <a:t>Bend </a:t>
            </a:r>
            <a:r>
              <a:rPr lang="en-CA" dirty="0" err="1">
                <a:solidFill>
                  <a:prstClr val="black"/>
                </a:solidFill>
              </a:rPr>
              <a:t>Whitewater</a:t>
            </a:r>
            <a:r>
              <a:rPr lang="en-CA" dirty="0">
                <a:solidFill>
                  <a:prstClr val="black"/>
                </a:solidFill>
              </a:rPr>
              <a:t> park </a:t>
            </a:r>
            <a:r>
              <a:rPr lang="en-CA" dirty="0" smtClean="0">
                <a:solidFill>
                  <a:prstClr val="black"/>
                </a:solidFill>
              </a:rPr>
              <a:t>is </a:t>
            </a:r>
            <a:r>
              <a:rPr lang="en-CA" dirty="0">
                <a:solidFill>
                  <a:prstClr val="black"/>
                </a:solidFill>
              </a:rPr>
              <a:t>part of </a:t>
            </a:r>
            <a:r>
              <a:rPr lang="en-CA" dirty="0" smtClean="0">
                <a:solidFill>
                  <a:prstClr val="black"/>
                </a:solidFill>
              </a:rPr>
              <a:t>an</a:t>
            </a:r>
            <a:r>
              <a:rPr lang="en-CA" baseline="0" dirty="0" smtClean="0">
                <a:solidFill>
                  <a:prstClr val="black"/>
                </a:solidFill>
              </a:rPr>
              <a:t> </a:t>
            </a:r>
            <a:r>
              <a:rPr lang="en-CA" dirty="0" smtClean="0">
                <a:solidFill>
                  <a:prstClr val="black"/>
                </a:solidFill>
              </a:rPr>
              <a:t>ongoing campaign to restore the </a:t>
            </a:r>
            <a:r>
              <a:rPr lang="en-CA" dirty="0" err="1">
                <a:solidFill>
                  <a:prstClr val="black"/>
                </a:solidFill>
              </a:rPr>
              <a:t>Dechutes</a:t>
            </a:r>
            <a:r>
              <a:rPr lang="en-CA" dirty="0">
                <a:solidFill>
                  <a:prstClr val="black"/>
                </a:solidFill>
              </a:rPr>
              <a:t> </a:t>
            </a:r>
            <a:r>
              <a:rPr lang="en-CA" dirty="0" smtClean="0">
                <a:solidFill>
                  <a:prstClr val="black"/>
                </a:solidFill>
              </a:rPr>
              <a:t>River,</a:t>
            </a:r>
            <a:r>
              <a:rPr lang="en-CA" baseline="0" dirty="0" smtClean="0">
                <a:solidFill>
                  <a:prstClr val="black"/>
                </a:solidFill>
              </a:rPr>
              <a:t> </a:t>
            </a:r>
            <a:r>
              <a:rPr lang="en-CA" dirty="0" smtClean="0">
                <a:solidFill>
                  <a:prstClr val="black"/>
                </a:solidFill>
              </a:rPr>
              <a:t>including </a:t>
            </a:r>
            <a:r>
              <a:rPr lang="en-CA" dirty="0">
                <a:solidFill>
                  <a:prstClr val="black"/>
                </a:solidFill>
              </a:rPr>
              <a:t>revitalizing stocks of sockeye, chinook, and steelhead. </a:t>
            </a:r>
            <a:endParaRPr lang="en-CA" dirty="0" smtClean="0">
              <a:solidFill>
                <a:prstClr val="black"/>
              </a:solidFill>
            </a:endParaRPr>
          </a:p>
          <a:p>
            <a:endParaRPr lang="en-CA" dirty="0" smtClean="0">
              <a:solidFill>
                <a:prstClr val="black"/>
              </a:solidFill>
            </a:endParaRPr>
          </a:p>
          <a:p>
            <a:r>
              <a:rPr lang="en-CA" dirty="0" smtClean="0">
                <a:solidFill>
                  <a:prstClr val="black"/>
                </a:solidFill>
              </a:rPr>
              <a:t>Consensus</a:t>
            </a:r>
            <a:r>
              <a:rPr lang="en-CA" baseline="0" dirty="0" smtClean="0">
                <a:solidFill>
                  <a:prstClr val="black"/>
                </a:solidFill>
              </a:rPr>
              <a:t> seems to be that development of fish habitat, AND recreational use of the river, are not mutually exclusive.</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49</a:t>
            </a:fld>
            <a:endParaRPr lang="en-CA"/>
          </a:p>
        </p:txBody>
      </p:sp>
    </p:spTree>
    <p:extLst>
      <p:ext uri="{BB962C8B-B14F-4D97-AF65-F5344CB8AC3E}">
        <p14:creationId xmlns:p14="http://schemas.microsoft.com/office/powerpoint/2010/main" val="4159115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We’re</a:t>
            </a:r>
            <a:r>
              <a:rPr lang="en-CA" baseline="0" dirty="0" smtClean="0"/>
              <a:t> stand-up </a:t>
            </a:r>
            <a:r>
              <a:rPr lang="en-CA" baseline="0" dirty="0" err="1" smtClean="0"/>
              <a:t>paddleboarders</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5</a:t>
            </a:fld>
            <a:endParaRPr lang="en-CA"/>
          </a:p>
        </p:txBody>
      </p:sp>
    </p:spTree>
    <p:extLst>
      <p:ext uri="{BB962C8B-B14F-4D97-AF65-F5344CB8AC3E}">
        <p14:creationId xmlns:p14="http://schemas.microsoft.com/office/powerpoint/2010/main" val="10081544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The Bend </a:t>
            </a:r>
            <a:r>
              <a:rPr lang="en-CA" baseline="0" dirty="0" err="1" smtClean="0"/>
              <a:t>Whitewater</a:t>
            </a:r>
            <a:r>
              <a:rPr lang="en-CA" baseline="0" dirty="0" smtClean="0"/>
              <a:t> Park is CLEAN and SAFE.  The kids’ channel can easily be supervised from the sidewalk.  Garbage cans, picnic tables, and washroom facilities are only a few steps away.</a:t>
            </a:r>
          </a:p>
          <a:p>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50</a:t>
            </a:fld>
            <a:endParaRPr lang="en-CA"/>
          </a:p>
        </p:txBody>
      </p:sp>
    </p:spTree>
    <p:extLst>
      <p:ext uri="{BB962C8B-B14F-4D97-AF65-F5344CB8AC3E}">
        <p14:creationId xmlns:p14="http://schemas.microsoft.com/office/powerpoint/2010/main" val="26391540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This is Kelly’s </a:t>
            </a:r>
            <a:r>
              <a:rPr lang="en-CA" baseline="0" dirty="0" err="1" smtClean="0"/>
              <a:t>Whitewater</a:t>
            </a:r>
            <a:r>
              <a:rPr lang="en-CA" baseline="0" dirty="0" smtClean="0"/>
              <a:t> Park, on the North Fork of the Payette River, in southern Idaho.  Here, water flows from upper-right to left-center.  </a:t>
            </a:r>
          </a:p>
          <a:p>
            <a:endParaRPr lang="en-CA" baseline="0" dirty="0" smtClean="0"/>
          </a:p>
          <a:p>
            <a:r>
              <a:rPr lang="en-CA" baseline="0" dirty="0" smtClean="0"/>
              <a:t>The river is split into two channels – the narrow right channel has smaller waves for tubers and beginners, and the wider left channel has bigger features. </a:t>
            </a:r>
          </a:p>
          <a:p>
            <a:r>
              <a:rPr lang="en-CA"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Parking, picnic tables, garbage cans, and washrooms/change rooms are open for public use. </a:t>
            </a:r>
          </a:p>
          <a:p>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51</a:t>
            </a:fld>
            <a:endParaRPr lang="en-CA"/>
          </a:p>
        </p:txBody>
      </p:sp>
    </p:spTree>
    <p:extLst>
      <p:ext uri="{BB962C8B-B14F-4D97-AF65-F5344CB8AC3E}">
        <p14:creationId xmlns:p14="http://schemas.microsoft.com/office/powerpoint/2010/main" val="31590019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Here’re some</a:t>
            </a:r>
            <a:r>
              <a:rPr lang="en-CA" baseline="0" dirty="0" smtClean="0"/>
              <a:t> paddlers</a:t>
            </a:r>
            <a:r>
              <a:rPr lang="en-CA" dirty="0" smtClean="0"/>
              <a:t> sampling</a:t>
            </a:r>
            <a:r>
              <a:rPr lang="en-CA" baseline="0" dirty="0" smtClean="0"/>
              <a:t> a small wave in the right channel.  And just upstream, (not in the picture,) an angler was casting for fish.  </a:t>
            </a:r>
          </a:p>
          <a:p>
            <a:endParaRPr lang="en-CA" baseline="0" dirty="0" smtClean="0"/>
          </a:p>
          <a:p>
            <a:r>
              <a:rPr lang="en-CA" baseline="0" dirty="0" smtClean="0"/>
              <a:t>Note also the restoration of natural riparian vegetation. </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52</a:t>
            </a:fld>
            <a:endParaRPr lang="en-CA"/>
          </a:p>
        </p:txBody>
      </p:sp>
    </p:spTree>
    <p:extLst>
      <p:ext uri="{BB962C8B-B14F-4D97-AF65-F5344CB8AC3E}">
        <p14:creationId xmlns:p14="http://schemas.microsoft.com/office/powerpoint/2010/main" val="17172207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Closer to home, Calgary removed a killer weir</a:t>
            </a:r>
            <a:r>
              <a:rPr lang="en-CA" baseline="0" dirty="0" smtClean="0"/>
              <a:t> used for agricultural water storage</a:t>
            </a:r>
            <a:r>
              <a:rPr lang="en-CA" dirty="0" smtClean="0"/>
              <a:t> on the Bow River, and replaced</a:t>
            </a:r>
            <a:r>
              <a:rPr lang="en-CA" baseline="0" dirty="0" smtClean="0"/>
              <a:t> it with a </a:t>
            </a:r>
            <a:r>
              <a:rPr lang="en-CA" baseline="0" dirty="0" err="1" smtClean="0"/>
              <a:t>whitewater</a:t>
            </a:r>
            <a:r>
              <a:rPr lang="en-CA" baseline="0" dirty="0" smtClean="0"/>
              <a:t> park known as </a:t>
            </a:r>
            <a:r>
              <a:rPr lang="en-CA" baseline="0" dirty="0" err="1" smtClean="0"/>
              <a:t>Harvie</a:t>
            </a:r>
            <a:r>
              <a:rPr lang="en-CA" baseline="0" dirty="0" smtClean="0"/>
              <a:t> Passage.  </a:t>
            </a:r>
          </a:p>
          <a:p>
            <a:endParaRPr lang="en-CA" baseline="0" dirty="0" smtClean="0"/>
          </a:p>
          <a:p>
            <a:r>
              <a:rPr lang="en-CA" baseline="0" dirty="0" smtClean="0"/>
              <a:t>AND in Saskatoon, plans are underway to include a </a:t>
            </a:r>
            <a:r>
              <a:rPr lang="en-CA" baseline="0" dirty="0" err="1" smtClean="0"/>
              <a:t>whitewater</a:t>
            </a:r>
            <a:r>
              <a:rPr lang="en-CA" baseline="0" dirty="0" smtClean="0"/>
              <a:t> playpark in conjunction with an upcoming Hydro project on the South Saskatchewan River.  Cochrane, Alberta is developing a </a:t>
            </a:r>
            <a:r>
              <a:rPr lang="en-CA" baseline="0" dirty="0" err="1" smtClean="0"/>
              <a:t>whitewater</a:t>
            </a:r>
            <a:r>
              <a:rPr lang="en-CA" baseline="0" smtClean="0"/>
              <a:t> park.</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53</a:t>
            </a:fld>
            <a:endParaRPr lang="en-CA"/>
          </a:p>
        </p:txBody>
      </p:sp>
    </p:spTree>
    <p:extLst>
      <p:ext uri="{BB962C8B-B14F-4D97-AF65-F5344CB8AC3E}">
        <p14:creationId xmlns:p14="http://schemas.microsoft.com/office/powerpoint/2010/main" val="10331532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 do play</a:t>
            </a:r>
            <a:r>
              <a:rPr lang="en-CA" baseline="0" dirty="0" smtClean="0"/>
              <a:t> features get developed?  There are river engineers whose specialty is to design recreational features on rivers.  Step 1 is for them to visit a location, and prepare a feasibility study.  </a:t>
            </a:r>
          </a:p>
          <a:p>
            <a:endParaRPr lang="en-CA" baseline="0" dirty="0" smtClean="0"/>
          </a:p>
          <a:p>
            <a:r>
              <a:rPr lang="en-CA" baseline="0" dirty="0" smtClean="0"/>
              <a:t>We have consulted the engineer who designed Kelly’s Park, and </a:t>
            </a:r>
            <a:r>
              <a:rPr lang="en-CA" baseline="0" dirty="0" err="1" smtClean="0"/>
              <a:t>Harvie</a:t>
            </a:r>
            <a:r>
              <a:rPr lang="en-CA" baseline="0" dirty="0" smtClean="0"/>
              <a:t> Passage, shown in the last few slides, and he has indicated interest in our project.</a:t>
            </a:r>
          </a:p>
          <a:p>
            <a:endParaRPr lang="en-CA" baseline="0" dirty="0" smtClean="0"/>
          </a:p>
          <a:p>
            <a:r>
              <a:rPr lang="en-CA" baseline="0" dirty="0" smtClean="0"/>
              <a:t> </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54</a:t>
            </a:fld>
            <a:endParaRPr lang="en-CA"/>
          </a:p>
        </p:txBody>
      </p:sp>
    </p:spTree>
    <p:extLst>
      <p:ext uri="{BB962C8B-B14F-4D97-AF65-F5344CB8AC3E}">
        <p14:creationId xmlns:p14="http://schemas.microsoft.com/office/powerpoint/2010/main" val="42098425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u="sng" dirty="0" smtClean="0"/>
              <a:t>To summarize</a:t>
            </a:r>
            <a:r>
              <a:rPr lang="en-CA" dirty="0" smtClean="0"/>
              <a:t>:  O</a:t>
            </a:r>
            <a:r>
              <a:rPr lang="en-CA" baseline="0" dirty="0" smtClean="0"/>
              <a:t>ur </a:t>
            </a:r>
            <a:r>
              <a:rPr lang="en-CA" u="sng" baseline="0" dirty="0" smtClean="0"/>
              <a:t>VALUES</a:t>
            </a:r>
            <a:r>
              <a:rPr lang="en-CA" baseline="0" dirty="0" smtClean="0"/>
              <a:t> include the notion that Recreational use of our river is part of our Heritage.  It does not significantly diminish the river’s natural qualities;  nor does it endanger habitat or Riparian Integrity.  And we know that safe Recreation supports mental health by reducing stress.   </a:t>
            </a:r>
          </a:p>
          <a:p>
            <a:endParaRPr lang="en-CA" baseline="0" dirty="0" smtClean="0"/>
          </a:p>
          <a:p>
            <a:r>
              <a:rPr lang="en-CA" baseline="0" dirty="0" smtClean="0"/>
              <a:t>Our </a:t>
            </a:r>
            <a:r>
              <a:rPr lang="en-CA" u="sng" baseline="0" dirty="0" smtClean="0"/>
              <a:t>GOAL</a:t>
            </a:r>
            <a:r>
              <a:rPr lang="en-CA" baseline="0" dirty="0" smtClean="0"/>
              <a:t> is NOT to propose construction of a </a:t>
            </a:r>
            <a:r>
              <a:rPr lang="en-CA" baseline="0" dirty="0" err="1" smtClean="0"/>
              <a:t>whitewater</a:t>
            </a:r>
            <a:r>
              <a:rPr lang="en-CA" baseline="0" dirty="0" smtClean="0"/>
              <a:t> park, but only to request that we EXPLORE THE FEASIBILITY of adding limited recreational features to our weir plans.  </a:t>
            </a:r>
          </a:p>
          <a:p>
            <a:endParaRPr lang="en-CA" baseline="0" dirty="0" smtClean="0"/>
          </a:p>
          <a:p>
            <a:r>
              <a:rPr lang="en-CA" baseline="0" dirty="0" smtClean="0"/>
              <a:t>And, finally, our </a:t>
            </a:r>
            <a:r>
              <a:rPr lang="en-CA" u="sng" baseline="0" dirty="0" smtClean="0"/>
              <a:t>OBJECTIVE</a:t>
            </a:r>
            <a:r>
              <a:rPr lang="en-CA" baseline="0" dirty="0" smtClean="0"/>
              <a:t> is to…</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55</a:t>
            </a:fld>
            <a:endParaRPr lang="en-CA"/>
          </a:p>
        </p:txBody>
      </p:sp>
    </p:spTree>
    <p:extLst>
      <p:ext uri="{BB962C8B-B14F-4D97-AF65-F5344CB8AC3E}">
        <p14:creationId xmlns:p14="http://schemas.microsoft.com/office/powerpoint/2010/main" val="221365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…promote</a:t>
            </a:r>
            <a:r>
              <a:rPr lang="en-CA" baseline="0" dirty="0" smtClean="0"/>
              <a:t> a weir that gets the most juice from the squeeze!  (Metaphor by Tom Rutherford!)  </a:t>
            </a:r>
          </a:p>
          <a:p>
            <a:endParaRPr lang="en-CA" baseline="0" dirty="0" smtClean="0"/>
          </a:p>
          <a:p>
            <a:r>
              <a:rPr lang="en-CA" baseline="0" dirty="0" smtClean="0"/>
              <a:t>OUR NEW WEIR SHOULD BE THE BEST IT CAN BE – with added value, NOT just for industry, or fish, or agriculture, but for ALL river uses, and ALL river users.</a:t>
            </a:r>
          </a:p>
          <a:p>
            <a:endParaRPr lang="en-CA" baseline="0" dirty="0" smtClean="0"/>
          </a:p>
          <a:p>
            <a:r>
              <a:rPr lang="en-CA" baseline="0" dirty="0" smtClean="0"/>
              <a:t>(Including Recreation!)  </a:t>
            </a:r>
          </a:p>
          <a:p>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56</a:t>
            </a:fld>
            <a:endParaRPr lang="en-CA"/>
          </a:p>
        </p:txBody>
      </p:sp>
    </p:spTree>
    <p:extLst>
      <p:ext uri="{BB962C8B-B14F-4D97-AF65-F5344CB8AC3E}">
        <p14:creationId xmlns:p14="http://schemas.microsoft.com/office/powerpoint/2010/main" val="43851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solidFill>
                  <a:prstClr val="black"/>
                </a:solidFill>
              </a:rPr>
              <a:t>We </a:t>
            </a:r>
            <a:r>
              <a:rPr lang="en-CA" dirty="0">
                <a:solidFill>
                  <a:prstClr val="black"/>
                </a:solidFill>
              </a:rPr>
              <a:t>hope </a:t>
            </a:r>
            <a:r>
              <a:rPr lang="en-CA" dirty="0" smtClean="0">
                <a:solidFill>
                  <a:prstClr val="black"/>
                </a:solidFill>
              </a:rPr>
              <a:t>that</a:t>
            </a:r>
            <a:r>
              <a:rPr lang="en-CA" baseline="0" dirty="0" smtClean="0">
                <a:solidFill>
                  <a:prstClr val="black"/>
                </a:solidFill>
              </a:rPr>
              <a:t> Recreational River Users are now recognized as</a:t>
            </a:r>
            <a:r>
              <a:rPr lang="en-CA" dirty="0" smtClean="0">
                <a:solidFill>
                  <a:prstClr val="black"/>
                </a:solidFill>
              </a:rPr>
              <a:t> </a:t>
            </a:r>
            <a:r>
              <a:rPr lang="en-CA" dirty="0">
                <a:solidFill>
                  <a:prstClr val="black"/>
                </a:solidFill>
              </a:rPr>
              <a:t>legitimate </a:t>
            </a:r>
            <a:r>
              <a:rPr lang="en-CA" dirty="0" smtClean="0">
                <a:solidFill>
                  <a:prstClr val="black"/>
                </a:solidFill>
              </a:rPr>
              <a:t>PARTNERS </a:t>
            </a:r>
            <a:r>
              <a:rPr lang="en-CA" dirty="0">
                <a:solidFill>
                  <a:prstClr val="black"/>
                </a:solidFill>
              </a:rPr>
              <a:t>in </a:t>
            </a:r>
            <a:r>
              <a:rPr lang="en-CA" dirty="0" smtClean="0">
                <a:solidFill>
                  <a:prstClr val="black"/>
                </a:solidFill>
              </a:rPr>
              <a:t>river-stewardship, through promoting SAFE and RESPONSIBLE</a:t>
            </a:r>
            <a:r>
              <a:rPr lang="en-CA" baseline="0" dirty="0" smtClean="0">
                <a:solidFill>
                  <a:prstClr val="black"/>
                </a:solidFill>
              </a:rPr>
              <a:t> practices</a:t>
            </a:r>
            <a:r>
              <a:rPr lang="en-CA" dirty="0" smtClean="0">
                <a:solidFill>
                  <a:prstClr val="black"/>
                </a:solidFill>
              </a:rPr>
              <a:t>.</a:t>
            </a:r>
            <a:r>
              <a:rPr lang="en-CA" baseline="0" dirty="0" smtClean="0">
                <a:solidFill>
                  <a:prstClr val="black"/>
                </a:solidFill>
              </a:rPr>
              <a:t> </a:t>
            </a:r>
            <a:r>
              <a:rPr lang="en-CA" dirty="0" smtClean="0">
                <a:solidFill>
                  <a:prstClr val="black"/>
                </a:solidFill>
              </a:rPr>
              <a:t> </a:t>
            </a:r>
          </a:p>
          <a:p>
            <a:endParaRPr lang="en-CA" dirty="0" smtClean="0">
              <a:solidFill>
                <a:prstClr val="black"/>
              </a:solidFill>
            </a:endParaRPr>
          </a:p>
          <a:p>
            <a:r>
              <a:rPr lang="en-CA" dirty="0" smtClean="0">
                <a:solidFill>
                  <a:prstClr val="black"/>
                </a:solidFill>
              </a:rPr>
              <a:t>Please</a:t>
            </a:r>
            <a:r>
              <a:rPr lang="en-CA" baseline="0" dirty="0" smtClean="0">
                <a:solidFill>
                  <a:prstClr val="black"/>
                </a:solidFill>
              </a:rPr>
              <a:t> be assured </a:t>
            </a:r>
            <a:r>
              <a:rPr lang="en-CA" dirty="0" smtClean="0">
                <a:solidFill>
                  <a:prstClr val="black"/>
                </a:solidFill>
              </a:rPr>
              <a:t>that </a:t>
            </a:r>
            <a:r>
              <a:rPr lang="en-CA" dirty="0">
                <a:solidFill>
                  <a:prstClr val="black"/>
                </a:solidFill>
              </a:rPr>
              <a:t>paddlers </a:t>
            </a:r>
            <a:r>
              <a:rPr lang="en-CA" dirty="0" smtClean="0">
                <a:solidFill>
                  <a:prstClr val="black"/>
                </a:solidFill>
              </a:rPr>
              <a:t>will </a:t>
            </a:r>
            <a:r>
              <a:rPr lang="en-CA" dirty="0">
                <a:solidFill>
                  <a:prstClr val="black"/>
                </a:solidFill>
              </a:rPr>
              <a:t>continue to </a:t>
            </a:r>
            <a:r>
              <a:rPr lang="en-CA" dirty="0" smtClean="0">
                <a:solidFill>
                  <a:prstClr val="black"/>
                </a:solidFill>
              </a:rPr>
              <a:t>provide </a:t>
            </a:r>
            <a:r>
              <a:rPr lang="en-CA" dirty="0">
                <a:solidFill>
                  <a:prstClr val="black"/>
                </a:solidFill>
              </a:rPr>
              <a:t>solid support for </a:t>
            </a:r>
            <a:r>
              <a:rPr lang="en-CA" dirty="0" smtClean="0">
                <a:solidFill>
                  <a:prstClr val="black"/>
                </a:solidFill>
              </a:rPr>
              <a:t>sound watershed</a:t>
            </a:r>
            <a:r>
              <a:rPr lang="en-CA" baseline="0" dirty="0" smtClean="0">
                <a:solidFill>
                  <a:prstClr val="black"/>
                </a:solidFill>
              </a:rPr>
              <a:t> </a:t>
            </a:r>
            <a:r>
              <a:rPr lang="en-CA" dirty="0" smtClean="0">
                <a:solidFill>
                  <a:prstClr val="black"/>
                </a:solidFill>
              </a:rPr>
              <a:t>management.   It’s </a:t>
            </a:r>
            <a:r>
              <a:rPr lang="en-CA" smtClean="0">
                <a:solidFill>
                  <a:prstClr val="black"/>
                </a:solidFill>
              </a:rPr>
              <a:t>what </a:t>
            </a:r>
            <a:r>
              <a:rPr lang="en-CA" smtClean="0">
                <a:solidFill>
                  <a:prstClr val="black"/>
                </a:solidFill>
              </a:rPr>
              <a:t>partners </a:t>
            </a:r>
            <a:r>
              <a:rPr lang="en-CA" dirty="0" smtClean="0">
                <a:solidFill>
                  <a:prstClr val="black"/>
                </a:solidFill>
              </a:rPr>
              <a:t>do! </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57</a:t>
            </a:fld>
            <a:endParaRPr lang="en-CA"/>
          </a:p>
        </p:txBody>
      </p:sp>
    </p:spTree>
    <p:extLst>
      <p:ext uri="{BB962C8B-B14F-4D97-AF65-F5344CB8AC3E}">
        <p14:creationId xmlns:p14="http://schemas.microsoft.com/office/powerpoint/2010/main" val="36775241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smtClean="0">
                <a:solidFill>
                  <a:prstClr val="black"/>
                </a:solidFill>
              </a:rPr>
              <a:t>We’d </a:t>
            </a:r>
            <a:r>
              <a:rPr lang="en-CA" dirty="0">
                <a:solidFill>
                  <a:prstClr val="black"/>
                </a:solidFill>
              </a:rPr>
              <a:t>like to think that future </a:t>
            </a:r>
            <a:r>
              <a:rPr lang="en-CA" dirty="0" smtClean="0">
                <a:solidFill>
                  <a:prstClr val="black"/>
                </a:solidFill>
              </a:rPr>
              <a:t>recreationists </a:t>
            </a:r>
            <a:r>
              <a:rPr lang="en-CA" dirty="0">
                <a:solidFill>
                  <a:prstClr val="black"/>
                </a:solidFill>
              </a:rPr>
              <a:t>will benefit from </a:t>
            </a:r>
            <a:r>
              <a:rPr lang="en-CA" dirty="0" smtClean="0">
                <a:solidFill>
                  <a:prstClr val="black"/>
                </a:solidFill>
              </a:rPr>
              <a:t>enlightened </a:t>
            </a:r>
            <a:r>
              <a:rPr lang="en-CA" dirty="0">
                <a:solidFill>
                  <a:prstClr val="black"/>
                </a:solidFill>
              </a:rPr>
              <a:t>planning that </a:t>
            </a:r>
            <a:r>
              <a:rPr lang="en-CA" dirty="0" smtClean="0">
                <a:solidFill>
                  <a:prstClr val="black"/>
                </a:solidFill>
              </a:rPr>
              <a:t>took</a:t>
            </a:r>
            <a:r>
              <a:rPr lang="en-CA" baseline="0" dirty="0" smtClean="0">
                <a:solidFill>
                  <a:prstClr val="black"/>
                </a:solidFill>
              </a:rPr>
              <a:t> place</a:t>
            </a:r>
            <a:r>
              <a:rPr lang="en-CA" dirty="0" smtClean="0">
                <a:solidFill>
                  <a:prstClr val="black"/>
                </a:solidFill>
              </a:rPr>
              <a:t> way </a:t>
            </a:r>
            <a:r>
              <a:rPr lang="en-CA" dirty="0">
                <a:solidFill>
                  <a:prstClr val="black"/>
                </a:solidFill>
              </a:rPr>
              <a:t>back in </a:t>
            </a:r>
            <a:r>
              <a:rPr lang="en-CA" dirty="0" smtClean="0">
                <a:solidFill>
                  <a:prstClr val="black"/>
                </a:solidFill>
              </a:rPr>
              <a:t>2020.</a:t>
            </a:r>
            <a:endParaRPr lang="en-CA" dirty="0">
              <a:solidFill>
                <a:prstClr val="black"/>
              </a:solidFill>
            </a:endParaRPr>
          </a:p>
          <a:p>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58</a:t>
            </a:fld>
            <a:endParaRPr lang="en-CA"/>
          </a:p>
        </p:txBody>
      </p:sp>
    </p:spTree>
    <p:extLst>
      <p:ext uri="{BB962C8B-B14F-4D97-AF65-F5344CB8AC3E}">
        <p14:creationId xmlns:p14="http://schemas.microsoft.com/office/powerpoint/2010/main" val="30086267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a:solidFill>
                  <a:prstClr val="black"/>
                </a:solidFill>
              </a:rPr>
              <a:t>Today’s young people </a:t>
            </a:r>
            <a:r>
              <a:rPr lang="en-CA" dirty="0" smtClean="0">
                <a:solidFill>
                  <a:prstClr val="black"/>
                </a:solidFill>
              </a:rPr>
              <a:t>are our FUTURE</a:t>
            </a:r>
            <a:r>
              <a:rPr lang="en-CA" baseline="0" dirty="0" smtClean="0">
                <a:solidFill>
                  <a:prstClr val="black"/>
                </a:solidFill>
              </a:rPr>
              <a:t> RIVER-STEWARDS</a:t>
            </a:r>
            <a:r>
              <a:rPr lang="en-CA" dirty="0" smtClean="0">
                <a:solidFill>
                  <a:prstClr val="black"/>
                </a:solidFill>
              </a:rPr>
              <a:t>.  We hope,</a:t>
            </a:r>
            <a:r>
              <a:rPr lang="en-CA" baseline="0" dirty="0" smtClean="0">
                <a:solidFill>
                  <a:prstClr val="black"/>
                </a:solidFill>
              </a:rPr>
              <a:t> for their sake, that this presentation generates </a:t>
            </a:r>
            <a:r>
              <a:rPr lang="en-CA" dirty="0" smtClean="0">
                <a:solidFill>
                  <a:prstClr val="black"/>
                </a:solidFill>
              </a:rPr>
              <a:t>a </a:t>
            </a:r>
            <a:r>
              <a:rPr lang="en-CA" dirty="0">
                <a:solidFill>
                  <a:prstClr val="black"/>
                </a:solidFill>
              </a:rPr>
              <a:t>positive response to </a:t>
            </a:r>
            <a:r>
              <a:rPr lang="en-CA" dirty="0" smtClean="0">
                <a:solidFill>
                  <a:prstClr val="black"/>
                </a:solidFill>
              </a:rPr>
              <a:t>our</a:t>
            </a:r>
            <a:r>
              <a:rPr lang="en-CA" baseline="0" dirty="0" smtClean="0">
                <a:solidFill>
                  <a:prstClr val="black"/>
                </a:solidFill>
              </a:rPr>
              <a:t> </a:t>
            </a:r>
            <a:r>
              <a:rPr lang="en-CA" dirty="0" smtClean="0">
                <a:solidFill>
                  <a:prstClr val="black"/>
                </a:solidFill>
              </a:rPr>
              <a:t>request</a:t>
            </a:r>
            <a:r>
              <a:rPr lang="en-CA" dirty="0">
                <a:solidFill>
                  <a:prstClr val="black"/>
                </a:solidFill>
              </a:rPr>
              <a:t>. </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59</a:t>
            </a:fld>
            <a:endParaRPr lang="en-CA"/>
          </a:p>
        </p:txBody>
      </p:sp>
    </p:spTree>
    <p:extLst>
      <p:ext uri="{BB962C8B-B14F-4D97-AF65-F5344CB8AC3E}">
        <p14:creationId xmlns:p14="http://schemas.microsoft.com/office/powerpoint/2010/main" val="1659442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We’re </a:t>
            </a:r>
            <a:r>
              <a:rPr lang="en-CA" dirty="0" err="1" smtClean="0"/>
              <a:t>whitewater</a:t>
            </a:r>
            <a:r>
              <a:rPr lang="en-CA" dirty="0" smtClean="0"/>
              <a:t> kayakers</a:t>
            </a:r>
          </a:p>
          <a:p>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6</a:t>
            </a:fld>
            <a:endParaRPr lang="en-CA"/>
          </a:p>
        </p:txBody>
      </p:sp>
    </p:spTree>
    <p:extLst>
      <p:ext uri="{BB962C8B-B14F-4D97-AF65-F5344CB8AC3E}">
        <p14:creationId xmlns:p14="http://schemas.microsoft.com/office/powerpoint/2010/main" val="19340929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dirty="0">
                <a:solidFill>
                  <a:prstClr val="black"/>
                </a:solidFill>
              </a:rPr>
              <a:t>Thank </a:t>
            </a:r>
            <a:r>
              <a:rPr lang="en-CA" dirty="0" smtClean="0">
                <a:solidFill>
                  <a:prstClr val="black"/>
                </a:solidFill>
              </a:rPr>
              <a:t>you</a:t>
            </a:r>
            <a:r>
              <a:rPr lang="en-CA" baseline="0" dirty="0" smtClean="0">
                <a:solidFill>
                  <a:prstClr val="black"/>
                </a:solidFill>
              </a:rPr>
              <a:t> for your attention to this presentation</a:t>
            </a:r>
            <a:r>
              <a:rPr lang="en-CA" dirty="0" smtClean="0">
                <a:solidFill>
                  <a:prstClr val="black"/>
                </a:solidFill>
              </a:rPr>
              <a:t>!   </a:t>
            </a:r>
            <a:r>
              <a:rPr lang="en-CA" smtClean="0">
                <a:solidFill>
                  <a:prstClr val="black"/>
                </a:solidFill>
              </a:rPr>
              <a:t>SYOTR!</a:t>
            </a:r>
            <a:endParaRPr lang="en-CA" dirty="0">
              <a:solidFill>
                <a:prstClr val="black"/>
              </a:solidFill>
            </a:endParaRPr>
          </a:p>
          <a:p>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60</a:t>
            </a:fld>
            <a:endParaRPr lang="en-CA"/>
          </a:p>
        </p:txBody>
      </p:sp>
    </p:spTree>
    <p:extLst>
      <p:ext uri="{BB962C8B-B14F-4D97-AF65-F5344CB8AC3E}">
        <p14:creationId xmlns:p14="http://schemas.microsoft.com/office/powerpoint/2010/main" val="4025255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We’re board-surfers</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7</a:t>
            </a:fld>
            <a:endParaRPr lang="en-CA"/>
          </a:p>
        </p:txBody>
      </p:sp>
    </p:spTree>
    <p:extLst>
      <p:ext uri="{BB962C8B-B14F-4D97-AF65-F5344CB8AC3E}">
        <p14:creationId xmlns:p14="http://schemas.microsoft.com/office/powerpoint/2010/main" val="2371940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We’re tubers.  </a:t>
            </a:r>
            <a:r>
              <a:rPr lang="en-CA" baseline="0" dirty="0" smtClean="0"/>
              <a:t> </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8</a:t>
            </a:fld>
            <a:endParaRPr lang="en-CA"/>
          </a:p>
        </p:txBody>
      </p:sp>
    </p:spTree>
    <p:extLst>
      <p:ext uri="{BB962C8B-B14F-4D97-AF65-F5344CB8AC3E}">
        <p14:creationId xmlns:p14="http://schemas.microsoft.com/office/powerpoint/2010/main" val="3127999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We’re boogie-boarders</a:t>
            </a:r>
            <a:endParaRPr lang="en-CA" dirty="0"/>
          </a:p>
        </p:txBody>
      </p:sp>
      <p:sp>
        <p:nvSpPr>
          <p:cNvPr id="4" name="Slide Number Placeholder 3"/>
          <p:cNvSpPr>
            <a:spLocks noGrp="1"/>
          </p:cNvSpPr>
          <p:nvPr>
            <p:ph type="sldNum" sz="quarter" idx="10"/>
          </p:nvPr>
        </p:nvSpPr>
        <p:spPr/>
        <p:txBody>
          <a:bodyPr/>
          <a:lstStyle/>
          <a:p>
            <a:fld id="{386760FD-C9F7-4CD7-81B9-8D23C24680D9}" type="slidenum">
              <a:rPr lang="en-CA" smtClean="0"/>
              <a:t>9</a:t>
            </a:fld>
            <a:endParaRPr lang="en-CA"/>
          </a:p>
        </p:txBody>
      </p:sp>
    </p:spTree>
    <p:extLst>
      <p:ext uri="{BB962C8B-B14F-4D97-AF65-F5344CB8AC3E}">
        <p14:creationId xmlns:p14="http://schemas.microsoft.com/office/powerpoint/2010/main" val="3745315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E5F0D13A-774B-4E0F-8A95-EFC48F3624E6}" type="datetimeFigureOut">
              <a:rPr lang="en-CA" smtClean="0"/>
              <a:t>2020-12-08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25883B6-4B7C-42E8-952C-E453E3383E61}" type="slidenum">
              <a:rPr lang="en-CA" smtClean="0"/>
              <a:t>‹#›</a:t>
            </a:fld>
            <a:endParaRPr lang="en-CA"/>
          </a:p>
        </p:txBody>
      </p:sp>
    </p:spTree>
    <p:extLst>
      <p:ext uri="{BB962C8B-B14F-4D97-AF65-F5344CB8AC3E}">
        <p14:creationId xmlns:p14="http://schemas.microsoft.com/office/powerpoint/2010/main" val="3477822745"/>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5F0D13A-774B-4E0F-8A95-EFC48F3624E6}" type="datetimeFigureOut">
              <a:rPr lang="en-CA" smtClean="0"/>
              <a:t>2020-12-08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25883B6-4B7C-42E8-952C-E453E3383E61}" type="slidenum">
              <a:rPr lang="en-CA" smtClean="0"/>
              <a:t>‹#›</a:t>
            </a:fld>
            <a:endParaRPr lang="en-CA"/>
          </a:p>
        </p:txBody>
      </p:sp>
    </p:spTree>
    <p:extLst>
      <p:ext uri="{BB962C8B-B14F-4D97-AF65-F5344CB8AC3E}">
        <p14:creationId xmlns:p14="http://schemas.microsoft.com/office/powerpoint/2010/main" val="1254514993"/>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5F0D13A-774B-4E0F-8A95-EFC48F3624E6}" type="datetimeFigureOut">
              <a:rPr lang="en-CA" smtClean="0"/>
              <a:t>2020-12-08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25883B6-4B7C-42E8-952C-E453E3383E61}" type="slidenum">
              <a:rPr lang="en-CA" smtClean="0"/>
              <a:t>‹#›</a:t>
            </a:fld>
            <a:endParaRPr lang="en-CA"/>
          </a:p>
        </p:txBody>
      </p:sp>
    </p:spTree>
    <p:extLst>
      <p:ext uri="{BB962C8B-B14F-4D97-AF65-F5344CB8AC3E}">
        <p14:creationId xmlns:p14="http://schemas.microsoft.com/office/powerpoint/2010/main" val="2488383397"/>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5F0D13A-774B-4E0F-8A95-EFC48F3624E6}" type="datetimeFigureOut">
              <a:rPr lang="en-CA" smtClean="0"/>
              <a:t>2020-12-08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25883B6-4B7C-42E8-952C-E453E3383E61}" type="slidenum">
              <a:rPr lang="en-CA" smtClean="0"/>
              <a:t>‹#›</a:t>
            </a:fld>
            <a:endParaRPr lang="en-CA"/>
          </a:p>
        </p:txBody>
      </p:sp>
    </p:spTree>
    <p:extLst>
      <p:ext uri="{BB962C8B-B14F-4D97-AF65-F5344CB8AC3E}">
        <p14:creationId xmlns:p14="http://schemas.microsoft.com/office/powerpoint/2010/main" val="229537893"/>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F0D13A-774B-4E0F-8A95-EFC48F3624E6}" type="datetimeFigureOut">
              <a:rPr lang="en-CA" smtClean="0"/>
              <a:t>2020-12-08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25883B6-4B7C-42E8-952C-E453E3383E61}" type="slidenum">
              <a:rPr lang="en-CA" smtClean="0"/>
              <a:t>‹#›</a:t>
            </a:fld>
            <a:endParaRPr lang="en-CA"/>
          </a:p>
        </p:txBody>
      </p:sp>
    </p:spTree>
    <p:extLst>
      <p:ext uri="{BB962C8B-B14F-4D97-AF65-F5344CB8AC3E}">
        <p14:creationId xmlns:p14="http://schemas.microsoft.com/office/powerpoint/2010/main" val="891768639"/>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E5F0D13A-774B-4E0F-8A95-EFC48F3624E6}" type="datetimeFigureOut">
              <a:rPr lang="en-CA" smtClean="0"/>
              <a:t>2020-12-08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25883B6-4B7C-42E8-952C-E453E3383E61}" type="slidenum">
              <a:rPr lang="en-CA" smtClean="0"/>
              <a:t>‹#›</a:t>
            </a:fld>
            <a:endParaRPr lang="en-CA"/>
          </a:p>
        </p:txBody>
      </p:sp>
    </p:spTree>
    <p:extLst>
      <p:ext uri="{BB962C8B-B14F-4D97-AF65-F5344CB8AC3E}">
        <p14:creationId xmlns:p14="http://schemas.microsoft.com/office/powerpoint/2010/main" val="3113404013"/>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E5F0D13A-774B-4E0F-8A95-EFC48F3624E6}" type="datetimeFigureOut">
              <a:rPr lang="en-CA" smtClean="0"/>
              <a:t>2020-12-08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25883B6-4B7C-42E8-952C-E453E3383E61}" type="slidenum">
              <a:rPr lang="en-CA" smtClean="0"/>
              <a:t>‹#›</a:t>
            </a:fld>
            <a:endParaRPr lang="en-CA"/>
          </a:p>
        </p:txBody>
      </p:sp>
    </p:spTree>
    <p:extLst>
      <p:ext uri="{BB962C8B-B14F-4D97-AF65-F5344CB8AC3E}">
        <p14:creationId xmlns:p14="http://schemas.microsoft.com/office/powerpoint/2010/main" val="825907251"/>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E5F0D13A-774B-4E0F-8A95-EFC48F3624E6}" type="datetimeFigureOut">
              <a:rPr lang="en-CA" smtClean="0"/>
              <a:t>2020-12-08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25883B6-4B7C-42E8-952C-E453E3383E61}" type="slidenum">
              <a:rPr lang="en-CA" smtClean="0"/>
              <a:t>‹#›</a:t>
            </a:fld>
            <a:endParaRPr lang="en-CA"/>
          </a:p>
        </p:txBody>
      </p:sp>
    </p:spTree>
    <p:extLst>
      <p:ext uri="{BB962C8B-B14F-4D97-AF65-F5344CB8AC3E}">
        <p14:creationId xmlns:p14="http://schemas.microsoft.com/office/powerpoint/2010/main" val="3272947414"/>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F0D13A-774B-4E0F-8A95-EFC48F3624E6}" type="datetimeFigureOut">
              <a:rPr lang="en-CA" smtClean="0"/>
              <a:t>2020-12-08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25883B6-4B7C-42E8-952C-E453E3383E61}" type="slidenum">
              <a:rPr lang="en-CA" smtClean="0"/>
              <a:t>‹#›</a:t>
            </a:fld>
            <a:endParaRPr lang="en-CA"/>
          </a:p>
        </p:txBody>
      </p:sp>
    </p:spTree>
    <p:extLst>
      <p:ext uri="{BB962C8B-B14F-4D97-AF65-F5344CB8AC3E}">
        <p14:creationId xmlns:p14="http://schemas.microsoft.com/office/powerpoint/2010/main" val="2277129230"/>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F0D13A-774B-4E0F-8A95-EFC48F3624E6}" type="datetimeFigureOut">
              <a:rPr lang="en-CA" smtClean="0"/>
              <a:t>2020-12-08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25883B6-4B7C-42E8-952C-E453E3383E61}" type="slidenum">
              <a:rPr lang="en-CA" smtClean="0"/>
              <a:t>‹#›</a:t>
            </a:fld>
            <a:endParaRPr lang="en-CA"/>
          </a:p>
        </p:txBody>
      </p:sp>
    </p:spTree>
    <p:extLst>
      <p:ext uri="{BB962C8B-B14F-4D97-AF65-F5344CB8AC3E}">
        <p14:creationId xmlns:p14="http://schemas.microsoft.com/office/powerpoint/2010/main" val="145633709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F0D13A-774B-4E0F-8A95-EFC48F3624E6}" type="datetimeFigureOut">
              <a:rPr lang="en-CA" smtClean="0"/>
              <a:t>2020-12-08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25883B6-4B7C-42E8-952C-E453E3383E61}" type="slidenum">
              <a:rPr lang="en-CA" smtClean="0"/>
              <a:t>‹#›</a:t>
            </a:fld>
            <a:endParaRPr lang="en-CA"/>
          </a:p>
        </p:txBody>
      </p:sp>
    </p:spTree>
    <p:extLst>
      <p:ext uri="{BB962C8B-B14F-4D97-AF65-F5344CB8AC3E}">
        <p14:creationId xmlns:p14="http://schemas.microsoft.com/office/powerpoint/2010/main" val="1238260564"/>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D4A8">
                <a:lumMod val="6000"/>
                <a:lumOff val="94000"/>
              </a:srgbClr>
            </a:gs>
            <a:gs pos="28000">
              <a:srgbClr val="21D6E0"/>
            </a:gs>
            <a:gs pos="99000">
              <a:srgbClr val="0087E6"/>
            </a:gs>
            <a:gs pos="99000">
              <a:srgbClr val="005CB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0D13A-774B-4E0F-8A95-EFC48F3624E6}" type="datetimeFigureOut">
              <a:rPr lang="en-CA" smtClean="0"/>
              <a:t>2020-12-08</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883B6-4B7C-42E8-952C-E453E3383E61}" type="slidenum">
              <a:rPr lang="en-CA" smtClean="0"/>
              <a:t>‹#›</a:t>
            </a:fld>
            <a:endParaRPr lang="en-CA"/>
          </a:p>
        </p:txBody>
      </p:sp>
    </p:spTree>
    <p:extLst>
      <p:ext uri="{BB962C8B-B14F-4D97-AF65-F5344CB8AC3E}">
        <p14:creationId xmlns:p14="http://schemas.microsoft.com/office/powerpoint/2010/main" val="2008073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 </a:t>
            </a:r>
            <a:endParaRPr lang="en-CA" dirty="0"/>
          </a:p>
        </p:txBody>
      </p:sp>
      <p:sp>
        <p:nvSpPr>
          <p:cNvPr id="3" name="Subtitle 2"/>
          <p:cNvSpPr>
            <a:spLocks noGrp="1"/>
          </p:cNvSpPr>
          <p:nvPr>
            <p:ph type="subTitle" idx="1"/>
          </p:nvPr>
        </p:nvSpPr>
        <p:spPr>
          <a:xfrm>
            <a:off x="1371600" y="1196752"/>
            <a:ext cx="6400800" cy="4104456"/>
          </a:xfrm>
        </p:spPr>
        <p:txBody>
          <a:bodyPr>
            <a:normAutofit/>
          </a:bodyPr>
          <a:lstStyle/>
          <a:p>
            <a:r>
              <a:rPr lang="en-CA" sz="9600" dirty="0" smtClean="0">
                <a:solidFill>
                  <a:schemeClr val="tx1"/>
                </a:solidFill>
                <a:latin typeface="Berlin Sans FB Demi" panose="020E0802020502020306" pitchFamily="34" charset="0"/>
              </a:rPr>
              <a:t>WEIR     </a:t>
            </a:r>
          </a:p>
          <a:p>
            <a:r>
              <a:rPr lang="en-CA" sz="9600" dirty="0" smtClean="0">
                <a:solidFill>
                  <a:schemeClr val="tx1"/>
                </a:solidFill>
                <a:latin typeface="Berlin Sans FB Demi" panose="020E0802020502020306" pitchFamily="34" charset="0"/>
              </a:rPr>
              <a:t>ready!</a:t>
            </a:r>
            <a:endParaRPr lang="en-CA" sz="9600" dirty="0">
              <a:solidFill>
                <a:schemeClr val="tx1"/>
              </a:solidFill>
              <a:latin typeface="Berlin Sans FB Demi" panose="020E0802020502020306" pitchFamily="34" charset="0"/>
            </a:endParaRPr>
          </a:p>
        </p:txBody>
      </p:sp>
    </p:spTree>
    <p:extLst>
      <p:ext uri="{BB962C8B-B14F-4D97-AF65-F5344CB8AC3E}">
        <p14:creationId xmlns:p14="http://schemas.microsoft.com/office/powerpoint/2010/main" val="1250392273"/>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09" y="116632"/>
            <a:ext cx="8832982"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5514222"/>
      </p:ext>
    </p:extLst>
  </p:cSld>
  <p:clrMapOvr>
    <a:masterClrMapping/>
  </p:clrMapOvr>
  <p:transition>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1124744"/>
            <a:ext cx="5832648" cy="4278094"/>
          </a:xfrm>
          <a:prstGeom prst="rect">
            <a:avLst/>
          </a:prstGeom>
          <a:noFill/>
        </p:spPr>
        <p:txBody>
          <a:bodyPr wrap="square" rtlCol="0">
            <a:spAutoFit/>
          </a:bodyPr>
          <a:lstStyle/>
          <a:p>
            <a:pPr algn="ctr"/>
            <a:r>
              <a:rPr lang="en-CA" sz="4800" b="1" dirty="0" smtClean="0"/>
              <a:t>“So-o, WHAT does ‘Recreation’ </a:t>
            </a:r>
          </a:p>
          <a:p>
            <a:pPr algn="ctr"/>
            <a:r>
              <a:rPr lang="en-CA" sz="4800" b="1" dirty="0" smtClean="0"/>
              <a:t>have to do with </a:t>
            </a:r>
          </a:p>
          <a:p>
            <a:pPr algn="ctr"/>
            <a:r>
              <a:rPr lang="en-CA" sz="4800" b="1" dirty="0" smtClean="0"/>
              <a:t>the Cowichan Weir project ??”</a:t>
            </a:r>
          </a:p>
          <a:p>
            <a:pPr algn="ctr"/>
            <a:r>
              <a:rPr lang="en-CA" sz="3200" b="1" i="1" dirty="0" smtClean="0"/>
              <a:t>(GLAD you asked!!)</a:t>
            </a:r>
            <a:endParaRPr lang="en-CA" sz="3200" b="1" i="1" dirty="0"/>
          </a:p>
        </p:txBody>
      </p:sp>
    </p:spTree>
    <p:extLst>
      <p:ext uri="{BB962C8B-B14F-4D97-AF65-F5344CB8AC3E}">
        <p14:creationId xmlns:p14="http://schemas.microsoft.com/office/powerpoint/2010/main" val="2972081855"/>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35" y="332656"/>
            <a:ext cx="8857331"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1208431"/>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9158" y="836712"/>
            <a:ext cx="8568952" cy="4985980"/>
          </a:xfrm>
          <a:prstGeom prst="rect">
            <a:avLst/>
          </a:prstGeom>
          <a:noFill/>
        </p:spPr>
        <p:txBody>
          <a:bodyPr wrap="square" rtlCol="0">
            <a:spAutoFit/>
          </a:bodyPr>
          <a:lstStyle/>
          <a:p>
            <a:pPr algn="ctr"/>
            <a:r>
              <a:rPr lang="en-CA" sz="4400" b="1" dirty="0" smtClean="0">
                <a:latin typeface="Arial Narrow" panose="020B0606020202030204" pitchFamily="34" charset="0"/>
              </a:rPr>
              <a:t>CRITERIA  FOR  HERITAGE  RIVER  </a:t>
            </a:r>
          </a:p>
          <a:p>
            <a:pPr algn="ctr"/>
            <a:r>
              <a:rPr lang="en-CA" sz="4400" b="1" dirty="0" smtClean="0">
                <a:latin typeface="Arial Narrow" panose="020B0606020202030204" pitchFamily="34" charset="0"/>
              </a:rPr>
              <a:t>DESIGNATION</a:t>
            </a:r>
          </a:p>
          <a:p>
            <a:pPr algn="ctr"/>
            <a:endParaRPr lang="en-CA" sz="3200" dirty="0">
              <a:latin typeface="Arial Narrow" panose="020B0606020202030204" pitchFamily="34" charset="0"/>
            </a:endParaRPr>
          </a:p>
          <a:p>
            <a:pPr marL="742950" indent="-742950" algn="ctr">
              <a:lnSpc>
                <a:spcPct val="150000"/>
              </a:lnSpc>
              <a:buAutoNum type="arabicPeriod"/>
            </a:pPr>
            <a:r>
              <a:rPr lang="en-CA" sz="4400" b="1" dirty="0" smtClean="0"/>
              <a:t>Natural Values</a:t>
            </a:r>
          </a:p>
          <a:p>
            <a:pPr marL="742950" indent="-742950" algn="ctr">
              <a:lnSpc>
                <a:spcPct val="150000"/>
              </a:lnSpc>
              <a:buAutoNum type="arabicPeriod"/>
            </a:pPr>
            <a:r>
              <a:rPr lang="en-CA" sz="4400" b="1" dirty="0" smtClean="0"/>
              <a:t>Cultural Values</a:t>
            </a:r>
          </a:p>
          <a:p>
            <a:pPr marL="742950" indent="-742950" algn="ctr">
              <a:lnSpc>
                <a:spcPct val="150000"/>
              </a:lnSpc>
              <a:buAutoNum type="arabicPeriod"/>
            </a:pPr>
            <a:r>
              <a:rPr lang="en-CA" sz="4400" b="1" dirty="0" smtClean="0"/>
              <a:t>Recreational Values</a:t>
            </a:r>
          </a:p>
        </p:txBody>
      </p:sp>
    </p:spTree>
    <p:extLst>
      <p:ext uri="{BB962C8B-B14F-4D97-AF65-F5344CB8AC3E}">
        <p14:creationId xmlns:p14="http://schemas.microsoft.com/office/powerpoint/2010/main" val="2276235087"/>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67" y="548680"/>
            <a:ext cx="8907667"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3150856"/>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0" y="332656"/>
            <a:ext cx="8981448"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3955035"/>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6631"/>
            <a:ext cx="8784976" cy="6588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8873531"/>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91204"/>
            <a:ext cx="8676410" cy="613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172747"/>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07" y="404664"/>
            <a:ext cx="8900224"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rot="707217">
            <a:off x="756829" y="3617347"/>
            <a:ext cx="6445191" cy="19356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47791320"/>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3608" y="1340768"/>
            <a:ext cx="7128792" cy="378565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CA" sz="6000" dirty="0" smtClean="0">
                <a:latin typeface="Arial Black" panose="020B0A04020102020204" pitchFamily="34" charset="0"/>
              </a:rPr>
              <a:t>Human- </a:t>
            </a:r>
          </a:p>
          <a:p>
            <a:pPr algn="ctr"/>
            <a:r>
              <a:rPr lang="en-CA" sz="6000" dirty="0" smtClean="0">
                <a:latin typeface="Arial Black" panose="020B0A04020102020204" pitchFamily="34" charset="0"/>
              </a:rPr>
              <a:t>and</a:t>
            </a:r>
          </a:p>
          <a:p>
            <a:pPr algn="ctr"/>
            <a:r>
              <a:rPr lang="en-CA" sz="6000" dirty="0" smtClean="0">
                <a:latin typeface="Arial Black" panose="020B0A04020102020204" pitchFamily="34" charset="0"/>
              </a:rPr>
              <a:t>Gravity-</a:t>
            </a:r>
          </a:p>
          <a:p>
            <a:pPr algn="ctr"/>
            <a:r>
              <a:rPr lang="en-CA" sz="6000" dirty="0" smtClean="0">
                <a:latin typeface="Arial Black" panose="020B0A04020102020204" pitchFamily="34" charset="0"/>
              </a:rPr>
              <a:t>Powered!</a:t>
            </a:r>
            <a:endParaRPr lang="en-CA" sz="6000" dirty="0">
              <a:latin typeface="Arial Black" panose="020B0A04020102020204" pitchFamily="34" charset="0"/>
            </a:endParaRPr>
          </a:p>
        </p:txBody>
      </p:sp>
    </p:spTree>
    <p:extLst>
      <p:ext uri="{BB962C8B-B14F-4D97-AF65-F5344CB8AC3E}">
        <p14:creationId xmlns:p14="http://schemas.microsoft.com/office/powerpoint/2010/main" val="385305124"/>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9552" y="404664"/>
            <a:ext cx="8065721" cy="5808523"/>
          </a:xfrm>
        </p:spPr>
      </p:pic>
    </p:spTree>
    <p:extLst>
      <p:ext uri="{BB962C8B-B14F-4D97-AF65-F5344CB8AC3E}">
        <p14:creationId xmlns:p14="http://schemas.microsoft.com/office/powerpoint/2010/main" val="578079088"/>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1340768"/>
            <a:ext cx="7992888" cy="378565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CA" sz="6000" dirty="0" smtClean="0">
                <a:latin typeface="Arial Black" panose="020B0A04020102020204" pitchFamily="34" charset="0"/>
              </a:rPr>
              <a:t>No fossil fuels were harmed in the making of this presentation</a:t>
            </a:r>
            <a:endParaRPr lang="en-CA" sz="6000" dirty="0">
              <a:latin typeface="Arial Black" panose="020B0A04020102020204" pitchFamily="34" charset="0"/>
            </a:endParaRPr>
          </a:p>
        </p:txBody>
      </p:sp>
    </p:spTree>
    <p:extLst>
      <p:ext uri="{BB962C8B-B14F-4D97-AF65-F5344CB8AC3E}">
        <p14:creationId xmlns:p14="http://schemas.microsoft.com/office/powerpoint/2010/main" val="4097895677"/>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Rick\Desktop\WEIR.Pres\8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450" y="455560"/>
            <a:ext cx="8856984" cy="5726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471785"/>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79" y="548680"/>
            <a:ext cx="8437294"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9630215"/>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251" y="1124744"/>
            <a:ext cx="8352928" cy="4524315"/>
          </a:xfrm>
          <a:prstGeom prst="rect">
            <a:avLst/>
          </a:prstGeom>
          <a:noFill/>
        </p:spPr>
        <p:txBody>
          <a:bodyPr wrap="square" rtlCol="0">
            <a:spAutoFit/>
          </a:bodyPr>
          <a:lstStyle/>
          <a:p>
            <a:pPr marL="285750" indent="-285750">
              <a:buFont typeface="Arial" panose="020B0604020202020204" pitchFamily="34" charset="0"/>
              <a:buChar char="•"/>
            </a:pPr>
            <a:r>
              <a:rPr lang="en-CA" sz="3200" dirty="0" smtClean="0">
                <a:latin typeface="Berlin Sans FB Demi" panose="020E0802020502020306" pitchFamily="34" charset="0"/>
                <a:cs typeface="MV Boli" panose="02000500030200090000" pitchFamily="2" charset="0"/>
              </a:rPr>
              <a:t>Cowichan River Stewardship Roundtable</a:t>
            </a:r>
          </a:p>
          <a:p>
            <a:pPr marL="285750" indent="-285750">
              <a:buFont typeface="Arial" panose="020B0604020202020204" pitchFamily="34" charset="0"/>
              <a:buChar char="•"/>
            </a:pPr>
            <a:endParaRPr lang="en-CA" sz="3200" dirty="0">
              <a:latin typeface="Berlin Sans FB Demi" panose="020E0802020502020306" pitchFamily="34" charset="0"/>
              <a:cs typeface="MV Boli" panose="02000500030200090000" pitchFamily="2" charset="0"/>
            </a:endParaRPr>
          </a:p>
          <a:p>
            <a:pPr marL="285750" indent="-285750">
              <a:buFont typeface="Arial" panose="020B0604020202020204" pitchFamily="34" charset="0"/>
              <a:buChar char="•"/>
            </a:pPr>
            <a:r>
              <a:rPr lang="en-CA" sz="3200" dirty="0" smtClean="0">
                <a:latin typeface="Berlin Sans FB Demi" panose="020E0802020502020306" pitchFamily="34" charset="0"/>
                <a:cs typeface="MV Boli" panose="02000500030200090000" pitchFamily="2" charset="0"/>
              </a:rPr>
              <a:t>Cowichan Lake &amp; River Stewardship Society</a:t>
            </a:r>
          </a:p>
          <a:p>
            <a:pPr marL="285750" indent="-285750">
              <a:buFont typeface="Arial" panose="020B0604020202020204" pitchFamily="34" charset="0"/>
              <a:buChar char="•"/>
            </a:pPr>
            <a:endParaRPr lang="en-CA" sz="3200" dirty="0">
              <a:latin typeface="Berlin Sans FB Demi" panose="020E0802020502020306" pitchFamily="34" charset="0"/>
              <a:cs typeface="MV Boli" panose="02000500030200090000" pitchFamily="2" charset="0"/>
            </a:endParaRPr>
          </a:p>
          <a:p>
            <a:pPr marL="285750" indent="-285750">
              <a:buFont typeface="Arial" panose="020B0604020202020204" pitchFamily="34" charset="0"/>
              <a:buChar char="•"/>
            </a:pPr>
            <a:r>
              <a:rPr lang="en-CA" sz="3200" dirty="0" err="1" smtClean="0">
                <a:latin typeface="Berlin Sans FB Demi" panose="020E0802020502020306" pitchFamily="34" charset="0"/>
                <a:cs typeface="MV Boli" panose="02000500030200090000" pitchFamily="2" charset="0"/>
              </a:rPr>
              <a:t>Koksilah</a:t>
            </a:r>
            <a:r>
              <a:rPr lang="en-CA" sz="3200" dirty="0" smtClean="0">
                <a:latin typeface="Berlin Sans FB Demi" panose="020E0802020502020306" pitchFamily="34" charset="0"/>
                <a:cs typeface="MV Boli" panose="02000500030200090000" pitchFamily="2" charset="0"/>
              </a:rPr>
              <a:t> Working Group</a:t>
            </a:r>
          </a:p>
          <a:p>
            <a:pPr marL="285750" indent="-285750">
              <a:buFont typeface="Arial" panose="020B0604020202020204" pitchFamily="34" charset="0"/>
              <a:buChar char="•"/>
            </a:pPr>
            <a:endParaRPr lang="en-CA" sz="3200" dirty="0">
              <a:latin typeface="Berlin Sans FB Demi" panose="020E0802020502020306" pitchFamily="34" charset="0"/>
              <a:cs typeface="MV Boli" panose="02000500030200090000" pitchFamily="2" charset="0"/>
            </a:endParaRPr>
          </a:p>
          <a:p>
            <a:pPr marL="285750" indent="-285750">
              <a:buFont typeface="Arial" panose="020B0604020202020204" pitchFamily="34" charset="0"/>
              <a:buChar char="•"/>
            </a:pPr>
            <a:r>
              <a:rPr lang="en-CA" sz="3200" dirty="0" smtClean="0">
                <a:latin typeface="Berlin Sans FB Demi" panose="020E0802020502020306" pitchFamily="34" charset="0"/>
                <a:cs typeface="MV Boli" panose="02000500030200090000" pitchFamily="2" charset="0"/>
              </a:rPr>
              <a:t>N. </a:t>
            </a:r>
            <a:r>
              <a:rPr lang="en-CA" sz="3200" dirty="0" err="1" smtClean="0">
                <a:latin typeface="Berlin Sans FB Demi" panose="020E0802020502020306" pitchFamily="34" charset="0"/>
                <a:cs typeface="MV Boli" panose="02000500030200090000" pitchFamily="2" charset="0"/>
              </a:rPr>
              <a:t>Cowican’s</a:t>
            </a:r>
            <a:r>
              <a:rPr lang="en-CA" sz="3200" dirty="0" smtClean="0">
                <a:latin typeface="Berlin Sans FB Demi" panose="020E0802020502020306" pitchFamily="34" charset="0"/>
                <a:cs typeface="MV Boli" panose="02000500030200090000" pitchFamily="2" charset="0"/>
              </a:rPr>
              <a:t> Parks &amp; Trails Master Plan: (</a:t>
            </a:r>
            <a:r>
              <a:rPr lang="en-CA" sz="3200" dirty="0" err="1" smtClean="0">
                <a:latin typeface="Berlin Sans FB Demi" panose="020E0802020502020306" pitchFamily="34" charset="0"/>
                <a:cs typeface="MV Boli" panose="02000500030200090000" pitchFamily="2" charset="0"/>
              </a:rPr>
              <a:t>Chemainus</a:t>
            </a:r>
            <a:r>
              <a:rPr lang="en-CA" sz="3200" dirty="0" smtClean="0">
                <a:latin typeface="Berlin Sans FB Demi" panose="020E0802020502020306" pitchFamily="34" charset="0"/>
                <a:cs typeface="MV Boli" panose="02000500030200090000" pitchFamily="2" charset="0"/>
              </a:rPr>
              <a:t> River Recreational Corridor)</a:t>
            </a:r>
          </a:p>
          <a:p>
            <a:pPr marL="285750" indent="-285750">
              <a:buFont typeface="Arial" panose="020B0604020202020204" pitchFamily="34" charset="0"/>
              <a:buChar char="•"/>
            </a:pPr>
            <a:endParaRPr lang="en-CA" sz="3200" dirty="0">
              <a:latin typeface="Berlin Sans FB Demi" panose="020E0802020502020306" pitchFamily="34" charset="0"/>
              <a:cs typeface="MV Boli" panose="02000500030200090000" pitchFamily="2" charset="0"/>
            </a:endParaRPr>
          </a:p>
        </p:txBody>
      </p:sp>
    </p:spTree>
    <p:extLst>
      <p:ext uri="{BB962C8B-B14F-4D97-AF65-F5344CB8AC3E}">
        <p14:creationId xmlns:p14="http://schemas.microsoft.com/office/powerpoint/2010/main" val="3935288245"/>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352" y="126165"/>
            <a:ext cx="6835327" cy="6698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5538304"/>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6299" y="836712"/>
            <a:ext cx="8208912" cy="4524315"/>
          </a:xfrm>
          <a:prstGeom prst="rect">
            <a:avLst/>
          </a:prstGeom>
          <a:noFill/>
        </p:spPr>
        <p:txBody>
          <a:bodyPr wrap="square" rtlCol="0">
            <a:spAutoFit/>
          </a:bodyPr>
          <a:lstStyle/>
          <a:p>
            <a:pPr algn="ctr"/>
            <a:r>
              <a:rPr lang="en-CA" sz="7200" b="1" dirty="0" smtClean="0"/>
              <a:t>This  presentation completely </a:t>
            </a:r>
          </a:p>
          <a:p>
            <a:pPr algn="ctr"/>
            <a:r>
              <a:rPr lang="en-CA" sz="7200" b="1" dirty="0" smtClean="0"/>
              <a:t>supports the </a:t>
            </a:r>
          </a:p>
          <a:p>
            <a:pPr algn="ctr"/>
            <a:r>
              <a:rPr lang="en-CA" sz="7200" b="1" dirty="0" smtClean="0"/>
              <a:t>weir initiative!</a:t>
            </a:r>
            <a:endParaRPr lang="en-CA" sz="7200" b="1" dirty="0"/>
          </a:p>
        </p:txBody>
      </p:sp>
    </p:spTree>
    <p:extLst>
      <p:ext uri="{BB962C8B-B14F-4D97-AF65-F5344CB8AC3E}">
        <p14:creationId xmlns:p14="http://schemas.microsoft.com/office/powerpoint/2010/main" val="2143530618"/>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052736"/>
            <a:ext cx="8496944" cy="4154984"/>
          </a:xfrm>
          <a:prstGeom prst="rect">
            <a:avLst/>
          </a:prstGeom>
        </p:spPr>
        <p:txBody>
          <a:bodyPr wrap="square">
            <a:spAutoFit/>
          </a:bodyPr>
          <a:lstStyle/>
          <a:p>
            <a:pPr lvl="0" algn="ctr"/>
            <a:r>
              <a:rPr lang="en-CA" sz="4400" b="1" dirty="0">
                <a:ln w="18000">
                  <a:solidFill>
                    <a:srgbClr val="C0504D">
                      <a:satMod val="140000"/>
                    </a:srgbClr>
                  </a:solidFill>
                  <a:prstDash val="solid"/>
                  <a:miter lim="800000"/>
                </a:ln>
                <a:solidFill>
                  <a:schemeClr val="tx1">
                    <a:lumMod val="95000"/>
                    <a:lumOff val="5000"/>
                  </a:schemeClr>
                </a:solidFill>
                <a:effectLst>
                  <a:outerShdw blurRad="25500" dist="23000" dir="7020000" algn="tl">
                    <a:srgbClr val="000000">
                      <a:alpha val="50000"/>
                    </a:srgbClr>
                  </a:outerShdw>
                </a:effectLst>
                <a:latin typeface="Verdana" panose="020B0604030504040204" pitchFamily="34" charset="0"/>
                <a:ea typeface="Verdana" panose="020B0604030504040204" pitchFamily="34" charset="0"/>
              </a:rPr>
              <a:t>We offer NO suggestions </a:t>
            </a:r>
          </a:p>
          <a:p>
            <a:pPr lvl="0" algn="ctr"/>
            <a:r>
              <a:rPr lang="en-CA" sz="4400" b="1" dirty="0" smtClean="0">
                <a:ln w="18000">
                  <a:solidFill>
                    <a:srgbClr val="C0504D">
                      <a:satMod val="140000"/>
                    </a:srgbClr>
                  </a:solidFill>
                  <a:prstDash val="solid"/>
                  <a:miter lim="800000"/>
                </a:ln>
                <a:solidFill>
                  <a:schemeClr val="tx1">
                    <a:lumMod val="95000"/>
                    <a:lumOff val="5000"/>
                  </a:schemeClr>
                </a:solidFill>
                <a:effectLst>
                  <a:outerShdw blurRad="25500" dist="23000" dir="7020000" algn="tl">
                    <a:srgbClr val="000000">
                      <a:alpha val="50000"/>
                    </a:srgbClr>
                  </a:outerShdw>
                </a:effectLst>
                <a:latin typeface="Verdana" panose="020B0604030504040204" pitchFamily="34" charset="0"/>
                <a:ea typeface="Verdana" panose="020B0604030504040204" pitchFamily="34" charset="0"/>
              </a:rPr>
              <a:t>opposing </a:t>
            </a:r>
            <a:endParaRPr lang="en-CA" sz="4400" b="1" dirty="0">
              <a:ln w="18000">
                <a:solidFill>
                  <a:srgbClr val="C0504D">
                    <a:satMod val="140000"/>
                  </a:srgbClr>
                </a:solidFill>
                <a:prstDash val="solid"/>
                <a:miter lim="800000"/>
              </a:ln>
              <a:solidFill>
                <a:schemeClr val="tx1">
                  <a:lumMod val="95000"/>
                  <a:lumOff val="5000"/>
                </a:schemeClr>
              </a:solidFill>
              <a:effectLst>
                <a:outerShdw blurRad="25500" dist="23000" dir="7020000" algn="tl">
                  <a:srgbClr val="000000">
                    <a:alpha val="50000"/>
                  </a:srgbClr>
                </a:outerShdw>
              </a:effectLst>
              <a:latin typeface="Verdana" panose="020B0604030504040204" pitchFamily="34" charset="0"/>
              <a:ea typeface="Verdana" panose="020B0604030504040204" pitchFamily="34" charset="0"/>
            </a:endParaRPr>
          </a:p>
          <a:p>
            <a:pPr lvl="0" algn="ctr"/>
            <a:r>
              <a:rPr lang="en-CA" sz="4400" b="1" dirty="0">
                <a:ln w="18000">
                  <a:solidFill>
                    <a:srgbClr val="C0504D">
                      <a:satMod val="140000"/>
                    </a:srgbClr>
                  </a:solidFill>
                  <a:prstDash val="solid"/>
                  <a:miter lim="800000"/>
                </a:ln>
                <a:solidFill>
                  <a:schemeClr val="tx1">
                    <a:lumMod val="95000"/>
                    <a:lumOff val="5000"/>
                  </a:schemeClr>
                </a:solidFill>
                <a:effectLst>
                  <a:outerShdw blurRad="25500" dist="23000" dir="7020000" algn="tl">
                    <a:srgbClr val="000000">
                      <a:alpha val="50000"/>
                    </a:srgbClr>
                  </a:outerShdw>
                </a:effectLst>
                <a:latin typeface="Verdana" panose="020B0604030504040204" pitchFamily="34" charset="0"/>
                <a:ea typeface="Verdana" panose="020B0604030504040204" pitchFamily="34" charset="0"/>
              </a:rPr>
              <a:t>the project’s intent </a:t>
            </a:r>
            <a:endParaRPr lang="en-CA" sz="4400" b="1" dirty="0" smtClean="0">
              <a:ln w="18000">
                <a:solidFill>
                  <a:srgbClr val="C0504D">
                    <a:satMod val="140000"/>
                  </a:srgbClr>
                </a:solidFill>
                <a:prstDash val="solid"/>
                <a:miter lim="800000"/>
              </a:ln>
              <a:solidFill>
                <a:schemeClr val="tx1">
                  <a:lumMod val="95000"/>
                  <a:lumOff val="5000"/>
                </a:schemeClr>
              </a:solidFill>
              <a:effectLst>
                <a:outerShdw blurRad="25500" dist="23000" dir="7020000" algn="tl">
                  <a:srgbClr val="000000">
                    <a:alpha val="50000"/>
                  </a:srgbClr>
                </a:outerShdw>
              </a:effectLst>
              <a:latin typeface="Verdana" panose="020B0604030504040204" pitchFamily="34" charset="0"/>
              <a:ea typeface="Verdana" panose="020B0604030504040204" pitchFamily="34" charset="0"/>
            </a:endParaRPr>
          </a:p>
          <a:p>
            <a:pPr lvl="0" algn="ctr"/>
            <a:r>
              <a:rPr lang="en-CA" sz="4400" b="1" dirty="0" smtClean="0">
                <a:ln w="18000">
                  <a:solidFill>
                    <a:srgbClr val="C0504D">
                      <a:satMod val="140000"/>
                    </a:srgbClr>
                  </a:solidFill>
                  <a:prstDash val="solid"/>
                  <a:miter lim="800000"/>
                </a:ln>
                <a:solidFill>
                  <a:schemeClr val="tx1">
                    <a:lumMod val="95000"/>
                    <a:lumOff val="5000"/>
                  </a:schemeClr>
                </a:solidFill>
                <a:effectLst>
                  <a:outerShdw blurRad="25500" dist="23000" dir="7020000" algn="tl">
                    <a:srgbClr val="000000">
                      <a:alpha val="50000"/>
                    </a:srgbClr>
                  </a:outerShdw>
                </a:effectLst>
                <a:latin typeface="Verdana" panose="020B0604030504040204" pitchFamily="34" charset="0"/>
                <a:ea typeface="Verdana" panose="020B0604030504040204" pitchFamily="34" charset="0"/>
              </a:rPr>
              <a:t>to </a:t>
            </a:r>
            <a:r>
              <a:rPr lang="en-CA" sz="4400" b="1" dirty="0">
                <a:ln w="18000">
                  <a:solidFill>
                    <a:srgbClr val="C0504D">
                      <a:satMod val="140000"/>
                    </a:srgbClr>
                  </a:solidFill>
                  <a:prstDash val="solid"/>
                  <a:miter lim="800000"/>
                </a:ln>
                <a:solidFill>
                  <a:schemeClr val="tx1">
                    <a:lumMod val="95000"/>
                    <a:lumOff val="5000"/>
                  </a:schemeClr>
                </a:solidFill>
                <a:effectLst>
                  <a:outerShdw blurRad="25500" dist="23000" dir="7020000" algn="tl">
                    <a:srgbClr val="000000">
                      <a:alpha val="50000"/>
                    </a:srgbClr>
                  </a:outerShdw>
                </a:effectLst>
                <a:latin typeface="Verdana" panose="020B0604030504040204" pitchFamily="34" charset="0"/>
                <a:ea typeface="Verdana" panose="020B0604030504040204" pitchFamily="34" charset="0"/>
              </a:rPr>
              <a:t>increase water storage, </a:t>
            </a:r>
          </a:p>
          <a:p>
            <a:pPr lvl="0" algn="ctr"/>
            <a:r>
              <a:rPr lang="en-CA" sz="4400" b="1" dirty="0">
                <a:ln w="18000">
                  <a:solidFill>
                    <a:srgbClr val="C0504D">
                      <a:satMod val="140000"/>
                    </a:srgbClr>
                  </a:solidFill>
                  <a:prstDash val="solid"/>
                  <a:miter lim="800000"/>
                </a:ln>
                <a:solidFill>
                  <a:schemeClr val="tx1">
                    <a:lumMod val="95000"/>
                    <a:lumOff val="5000"/>
                  </a:schemeClr>
                </a:solidFill>
                <a:effectLst>
                  <a:outerShdw blurRad="25500" dist="23000" dir="7020000" algn="tl">
                    <a:srgbClr val="000000">
                      <a:alpha val="50000"/>
                    </a:srgbClr>
                  </a:outerShdw>
                </a:effectLst>
                <a:latin typeface="Verdana" panose="020B0604030504040204" pitchFamily="34" charset="0"/>
                <a:ea typeface="Verdana" panose="020B0604030504040204" pitchFamily="34" charset="0"/>
              </a:rPr>
              <a:t>safeguard habitat, </a:t>
            </a:r>
            <a:r>
              <a:rPr lang="en-CA" sz="4400" b="1" dirty="0" smtClean="0">
                <a:ln w="18000">
                  <a:solidFill>
                    <a:srgbClr val="C0504D">
                      <a:satMod val="140000"/>
                    </a:srgbClr>
                  </a:solidFill>
                  <a:prstDash val="solid"/>
                  <a:miter lim="800000"/>
                </a:ln>
                <a:solidFill>
                  <a:schemeClr val="tx1">
                    <a:lumMod val="95000"/>
                    <a:lumOff val="5000"/>
                  </a:schemeClr>
                </a:solidFill>
                <a:effectLst>
                  <a:outerShdw blurRad="25500" dist="23000" dir="7020000" algn="tl">
                    <a:srgbClr val="000000">
                      <a:alpha val="50000"/>
                    </a:srgbClr>
                  </a:outerShdw>
                </a:effectLst>
                <a:latin typeface="Verdana" panose="020B0604030504040204" pitchFamily="34" charset="0"/>
                <a:ea typeface="Verdana" panose="020B0604030504040204" pitchFamily="34" charset="0"/>
              </a:rPr>
              <a:t>and</a:t>
            </a:r>
            <a:endParaRPr lang="en-CA" sz="4400" b="1" dirty="0">
              <a:ln w="18000">
                <a:solidFill>
                  <a:srgbClr val="C0504D">
                    <a:satMod val="140000"/>
                  </a:srgbClr>
                </a:solidFill>
                <a:prstDash val="solid"/>
                <a:miter lim="800000"/>
              </a:ln>
              <a:solidFill>
                <a:schemeClr val="tx1">
                  <a:lumMod val="95000"/>
                  <a:lumOff val="5000"/>
                </a:schemeClr>
              </a:solidFill>
              <a:effectLst>
                <a:outerShdw blurRad="25500" dist="23000" dir="7020000" algn="tl">
                  <a:srgbClr val="000000">
                    <a:alpha val="50000"/>
                  </a:srgbClr>
                </a:outerShdw>
              </a:effectLst>
              <a:latin typeface="Verdana" panose="020B0604030504040204" pitchFamily="34" charset="0"/>
              <a:ea typeface="Verdana" panose="020B0604030504040204" pitchFamily="34" charset="0"/>
            </a:endParaRPr>
          </a:p>
          <a:p>
            <a:pPr lvl="0" algn="ctr"/>
            <a:r>
              <a:rPr lang="en-CA" sz="4400" b="1" dirty="0">
                <a:ln w="18000">
                  <a:solidFill>
                    <a:srgbClr val="C0504D">
                      <a:satMod val="140000"/>
                    </a:srgbClr>
                  </a:solidFill>
                  <a:prstDash val="solid"/>
                  <a:miter lim="800000"/>
                </a:ln>
                <a:solidFill>
                  <a:schemeClr val="tx1">
                    <a:lumMod val="95000"/>
                    <a:lumOff val="5000"/>
                  </a:schemeClr>
                </a:solidFill>
                <a:effectLst>
                  <a:outerShdw blurRad="25500" dist="23000" dir="7020000" algn="tl">
                    <a:srgbClr val="000000">
                      <a:alpha val="50000"/>
                    </a:srgbClr>
                  </a:outerShdw>
                </a:effectLst>
                <a:latin typeface="Verdana" panose="020B0604030504040204" pitchFamily="34" charset="0"/>
                <a:ea typeface="Verdana" panose="020B0604030504040204" pitchFamily="34" charset="0"/>
              </a:rPr>
              <a:t>ensure riparian </a:t>
            </a:r>
            <a:r>
              <a:rPr lang="en-CA" sz="4400" b="1" dirty="0" smtClean="0">
                <a:ln w="18000">
                  <a:solidFill>
                    <a:srgbClr val="C0504D">
                      <a:satMod val="140000"/>
                    </a:srgbClr>
                  </a:solidFill>
                  <a:prstDash val="solid"/>
                  <a:miter lim="800000"/>
                </a:ln>
                <a:solidFill>
                  <a:schemeClr val="tx1">
                    <a:lumMod val="95000"/>
                    <a:lumOff val="5000"/>
                  </a:schemeClr>
                </a:solidFill>
                <a:effectLst>
                  <a:outerShdw blurRad="25500" dist="23000" dir="7020000" algn="tl">
                    <a:srgbClr val="000000">
                      <a:alpha val="50000"/>
                    </a:srgbClr>
                  </a:outerShdw>
                </a:effectLst>
                <a:latin typeface="Verdana" panose="020B0604030504040204" pitchFamily="34" charset="0"/>
                <a:ea typeface="Verdana" panose="020B0604030504040204" pitchFamily="34" charset="0"/>
              </a:rPr>
              <a:t>health</a:t>
            </a:r>
            <a:r>
              <a:rPr lang="en-CA" sz="4000" dirty="0" smtClean="0">
                <a:ln w="18000">
                  <a:solidFill>
                    <a:srgbClr val="C0504D">
                      <a:satMod val="140000"/>
                    </a:srgbClr>
                  </a:solidFill>
                  <a:prstDash val="solid"/>
                  <a:miter lim="800000"/>
                </a:ln>
                <a:solidFill>
                  <a:schemeClr val="tx1">
                    <a:lumMod val="95000"/>
                    <a:lumOff val="5000"/>
                  </a:schemeClr>
                </a:solidFill>
                <a:effectLst>
                  <a:outerShdw blurRad="25500" dist="23000" dir="7020000" algn="tl">
                    <a:srgbClr val="000000">
                      <a:alpha val="50000"/>
                    </a:srgbClr>
                  </a:outerShdw>
                </a:effectLst>
                <a:latin typeface="Verdana" panose="020B0604030504040204" pitchFamily="34" charset="0"/>
                <a:ea typeface="Verdana" panose="020B0604030504040204" pitchFamily="34" charset="0"/>
              </a:rPr>
              <a:t>.  </a:t>
            </a:r>
            <a:endParaRPr lang="en-CA" sz="4000" dirty="0">
              <a:ln w="18000">
                <a:solidFill>
                  <a:srgbClr val="C0504D">
                    <a:satMod val="140000"/>
                  </a:srgbClr>
                </a:solidFill>
                <a:prstDash val="solid"/>
                <a:miter lim="800000"/>
              </a:ln>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5941190"/>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1268760"/>
            <a:ext cx="7632848" cy="3785652"/>
          </a:xfrm>
          <a:prstGeom prst="rect">
            <a:avLst/>
          </a:prstGeom>
          <a:noFill/>
        </p:spPr>
        <p:txBody>
          <a:bodyPr wrap="square" rtlCol="0">
            <a:spAutoFit/>
          </a:bodyPr>
          <a:lstStyle/>
          <a:p>
            <a:pPr algn="ctr"/>
            <a:r>
              <a:rPr lang="en-CA" sz="6000" b="1" dirty="0" smtClean="0"/>
              <a:t>So, um, – HOW </a:t>
            </a:r>
            <a:r>
              <a:rPr lang="en-CA" sz="6000" b="1" i="1" dirty="0" smtClean="0"/>
              <a:t>could</a:t>
            </a:r>
            <a:r>
              <a:rPr lang="en-CA" sz="6000" b="1" dirty="0" smtClean="0"/>
              <a:t> the Weir Project benefit Recreational River Users?</a:t>
            </a:r>
          </a:p>
        </p:txBody>
      </p:sp>
    </p:spTree>
    <p:extLst>
      <p:ext uri="{BB962C8B-B14F-4D97-AF65-F5344CB8AC3E}">
        <p14:creationId xmlns:p14="http://schemas.microsoft.com/office/powerpoint/2010/main" val="3290581001"/>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56" y="404664"/>
            <a:ext cx="8670489"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7343892"/>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35" y="188638"/>
            <a:ext cx="9038803" cy="6426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4465792"/>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0034" y="476672"/>
            <a:ext cx="8064896" cy="4524315"/>
          </a:xfrm>
          <a:prstGeom prst="rect">
            <a:avLst/>
          </a:prstGeom>
          <a:noFill/>
        </p:spPr>
        <p:txBody>
          <a:bodyPr wrap="square" rtlCol="0">
            <a:spAutoFit/>
          </a:bodyPr>
          <a:lstStyle/>
          <a:p>
            <a:pPr algn="ctr"/>
            <a:r>
              <a:rPr lang="en-CA" sz="7200" dirty="0" smtClean="0">
                <a:latin typeface="Berlin Sans FB Demi" panose="020E0802020502020306" pitchFamily="34" charset="0"/>
              </a:rPr>
              <a:t>Who are </a:t>
            </a:r>
            <a:r>
              <a:rPr lang="en-CA" sz="7200" i="1" dirty="0" smtClean="0">
                <a:latin typeface="Berlin Sans FB Demi" panose="020E0802020502020306" pitchFamily="34" charset="0"/>
              </a:rPr>
              <a:t>WE</a:t>
            </a:r>
            <a:r>
              <a:rPr lang="en-CA" sz="7200" dirty="0">
                <a:latin typeface="Berlin Sans FB Demi" panose="020E0802020502020306" pitchFamily="34" charset="0"/>
              </a:rPr>
              <a:t> </a:t>
            </a:r>
            <a:r>
              <a:rPr lang="en-CA" sz="7200" dirty="0" smtClean="0">
                <a:latin typeface="Berlin Sans FB Demi" panose="020E0802020502020306" pitchFamily="34" charset="0"/>
              </a:rPr>
              <a:t> ??</a:t>
            </a:r>
          </a:p>
          <a:p>
            <a:pPr algn="ctr"/>
            <a:endParaRPr lang="en-CA" sz="7200" dirty="0" smtClean="0">
              <a:latin typeface="Berlin Sans FB Demi" panose="020E0802020502020306" pitchFamily="34" charset="0"/>
            </a:endParaRPr>
          </a:p>
          <a:p>
            <a:pPr algn="ctr"/>
            <a:r>
              <a:rPr lang="en-CA" sz="7200" dirty="0" smtClean="0">
                <a:latin typeface="Berlin Sans FB Demi" panose="020E0802020502020306" pitchFamily="34" charset="0"/>
              </a:rPr>
              <a:t>WEIR Recreational</a:t>
            </a:r>
          </a:p>
          <a:p>
            <a:pPr algn="ctr"/>
            <a:r>
              <a:rPr lang="en-CA" sz="7200" dirty="0" smtClean="0">
                <a:latin typeface="Berlin Sans FB Demi" panose="020E0802020502020306" pitchFamily="34" charset="0"/>
              </a:rPr>
              <a:t>River Users!</a:t>
            </a:r>
          </a:p>
        </p:txBody>
      </p:sp>
    </p:spTree>
    <p:extLst>
      <p:ext uri="{BB962C8B-B14F-4D97-AF65-F5344CB8AC3E}">
        <p14:creationId xmlns:p14="http://schemas.microsoft.com/office/powerpoint/2010/main" val="2358046815"/>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8640"/>
            <a:ext cx="8568952" cy="642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852351"/>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Rick\Pictures\23023249_B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79" y="404664"/>
            <a:ext cx="8946641" cy="6048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54615"/>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Rick\Desktop\WEIR.Pres\16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62" y="1268760"/>
            <a:ext cx="8935487"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325622"/>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64704"/>
            <a:ext cx="8966237" cy="5306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0747542"/>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8640"/>
            <a:ext cx="8549068" cy="6365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498558"/>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Rick\Desktop\WEIR.Pres\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43" y="509600"/>
            <a:ext cx="8825730" cy="5655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49382"/>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21" y="332656"/>
            <a:ext cx="8693479"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3296814"/>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Rick\Desktop\WEIR.Pres\5975346925_b1037fc527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387703"/>
            <a:ext cx="8664278" cy="5779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376993"/>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476672"/>
            <a:ext cx="8444249"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6041712"/>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04663"/>
            <a:ext cx="8898188" cy="5928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81532"/>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Rick\Desktop\WEIR.Pres\29213887_10155103146437443_467140677417408921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67" y="541503"/>
            <a:ext cx="8666213" cy="555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206759"/>
      </p:ext>
    </p:extLst>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dirty="0"/>
          </a:p>
        </p:txBody>
      </p:sp>
      <p:sp>
        <p:nvSpPr>
          <p:cNvPr id="3" name="Subtitle 2"/>
          <p:cNvSpPr>
            <a:spLocks noGrp="1"/>
          </p:cNvSpPr>
          <p:nvPr>
            <p:ph type="subTitle" idx="1"/>
          </p:nvPr>
        </p:nvSpPr>
        <p:spPr/>
        <p:txBody>
          <a:bodyPr/>
          <a:lstStyle/>
          <a:p>
            <a:endParaRPr lang="en-CA"/>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04663"/>
            <a:ext cx="7824867" cy="5868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7704683"/>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548680"/>
            <a:ext cx="8064896" cy="5324535"/>
          </a:xfrm>
          <a:prstGeom prst="rect">
            <a:avLst/>
          </a:prstGeom>
          <a:noFill/>
        </p:spPr>
        <p:txBody>
          <a:bodyPr wrap="square" rtlCol="0">
            <a:spAutoFit/>
          </a:bodyPr>
          <a:lstStyle/>
          <a:p>
            <a:pPr>
              <a:lnSpc>
                <a:spcPct val="150000"/>
              </a:lnSpc>
            </a:pPr>
            <a:r>
              <a:rPr lang="en-CA" sz="4000" dirty="0" smtClean="0"/>
              <a:t>PROBLEMS WITH NATURAL WAVES:</a:t>
            </a:r>
          </a:p>
          <a:p>
            <a:pPr marL="742950" indent="-742950">
              <a:buAutoNum type="arabicPeriod"/>
            </a:pPr>
            <a:r>
              <a:rPr lang="en-CA" sz="4000" dirty="0" smtClean="0"/>
              <a:t>They </a:t>
            </a:r>
            <a:r>
              <a:rPr lang="en-CA" sz="4000" u="sng" dirty="0" smtClean="0"/>
              <a:t>appear or disappear </a:t>
            </a:r>
            <a:r>
              <a:rPr lang="en-CA" sz="4000" dirty="0" smtClean="0"/>
              <a:t>depending on daily flows</a:t>
            </a:r>
          </a:p>
          <a:p>
            <a:pPr marL="742950" indent="-742950">
              <a:buAutoNum type="arabicPeriod"/>
            </a:pPr>
            <a:r>
              <a:rPr lang="en-CA" sz="4000" dirty="0" smtClean="0"/>
              <a:t>They may be </a:t>
            </a:r>
            <a:r>
              <a:rPr lang="en-CA" sz="4000" u="sng" dirty="0" smtClean="0"/>
              <a:t>too big, too small, or too dangerous</a:t>
            </a:r>
          </a:p>
          <a:p>
            <a:pPr marL="742950" indent="-742950">
              <a:buAutoNum type="arabicPeriod"/>
            </a:pPr>
            <a:r>
              <a:rPr lang="en-CA" sz="4000" dirty="0" smtClean="0"/>
              <a:t>They </a:t>
            </a:r>
            <a:r>
              <a:rPr lang="en-CA" sz="4000" u="sng" dirty="0" smtClean="0"/>
              <a:t>may not be accessible </a:t>
            </a:r>
            <a:r>
              <a:rPr lang="en-CA" sz="4000" dirty="0" smtClean="0"/>
              <a:t> without an eddy nearby</a:t>
            </a:r>
          </a:p>
          <a:p>
            <a:endParaRPr lang="en-CA" sz="4000" dirty="0"/>
          </a:p>
        </p:txBody>
      </p:sp>
    </p:spTree>
    <p:extLst>
      <p:ext uri="{BB962C8B-B14F-4D97-AF65-F5344CB8AC3E}">
        <p14:creationId xmlns:p14="http://schemas.microsoft.com/office/powerpoint/2010/main" val="454552246"/>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2512" y="836712"/>
            <a:ext cx="7416824" cy="4739759"/>
          </a:xfrm>
          <a:prstGeom prst="rect">
            <a:avLst/>
          </a:prstGeom>
          <a:noFill/>
        </p:spPr>
        <p:txBody>
          <a:bodyPr wrap="square" rtlCol="0">
            <a:spAutoFit/>
          </a:bodyPr>
          <a:lstStyle/>
          <a:p>
            <a:pPr algn="ctr"/>
            <a:r>
              <a:rPr lang="en-CA" sz="11000" i="1" dirty="0" smtClean="0">
                <a:latin typeface="Berlin Sans FB Demi" panose="020E0802020502020306" pitchFamily="34" charset="0"/>
              </a:rPr>
              <a:t>WEIR -</a:t>
            </a:r>
            <a:r>
              <a:rPr lang="en-CA" sz="8000" dirty="0" smtClean="0">
                <a:latin typeface="Berlin Sans FB Demi" panose="020E0802020502020306" pitchFamily="34" charset="0"/>
              </a:rPr>
              <a:t> </a:t>
            </a:r>
          </a:p>
          <a:p>
            <a:pPr algn="ctr"/>
            <a:r>
              <a:rPr lang="en-CA" sz="9600" dirty="0" smtClean="0">
                <a:latin typeface="Berlin Sans FB Demi" panose="020E0802020502020306" pitchFamily="34" charset="0"/>
              </a:rPr>
              <a:t>the solution</a:t>
            </a:r>
          </a:p>
          <a:p>
            <a:pPr algn="ctr"/>
            <a:r>
              <a:rPr lang="en-CA" sz="9600" dirty="0" smtClean="0">
                <a:latin typeface="Berlin Sans FB Demi" panose="020E0802020502020306" pitchFamily="34" charset="0"/>
              </a:rPr>
              <a:t>! ! !</a:t>
            </a:r>
            <a:endParaRPr lang="en-CA" sz="9600" dirty="0">
              <a:latin typeface="Berlin Sans FB Demi" panose="020E0802020502020306" pitchFamily="34" charset="0"/>
            </a:endParaRPr>
          </a:p>
        </p:txBody>
      </p:sp>
    </p:spTree>
    <p:extLst>
      <p:ext uri="{BB962C8B-B14F-4D97-AF65-F5344CB8AC3E}">
        <p14:creationId xmlns:p14="http://schemas.microsoft.com/office/powerpoint/2010/main" val="4147462671"/>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04664"/>
            <a:ext cx="8820472" cy="5882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3765581"/>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82" y="548680"/>
            <a:ext cx="8791523"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9319545"/>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614363"/>
            <a:ext cx="8734425"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9377161"/>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78" y="548680"/>
            <a:ext cx="8708356"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8676188"/>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504825"/>
            <a:ext cx="8572500"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277021"/>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30" y="548680"/>
            <a:ext cx="8800737"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0905026"/>
      </p:ext>
    </p:extLst>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687106"/>
            <a:ext cx="8784976" cy="503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0650144"/>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32" y="404664"/>
            <a:ext cx="8902164"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9272139"/>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0647"/>
            <a:ext cx="9144000" cy="595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2056807"/>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36711"/>
            <a:ext cx="8775905" cy="5189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86446"/>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500658"/>
            <a:ext cx="8676456" cy="5462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9417881"/>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30" y="836712"/>
            <a:ext cx="8659541" cy="518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989525"/>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83" y="617254"/>
            <a:ext cx="8594497" cy="535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2007496"/>
      </p:ext>
    </p:extLst>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05" y="1196752"/>
            <a:ext cx="8049205"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980180"/>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32" y="209145"/>
            <a:ext cx="9070868" cy="638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196190"/>
      </p:ext>
    </p:extLst>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188640"/>
            <a:ext cx="8736971"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444464"/>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Rick\Pictures\BACKED.UP.2017 12 25\2017-10-14 Heritage,Cow,Lake\Heritage,Cow,Lake 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6632"/>
            <a:ext cx="8820472" cy="6615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741944"/>
      </p:ext>
    </p:extLst>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58" y="260648"/>
            <a:ext cx="8816284"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440256"/>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591" y="476672"/>
            <a:ext cx="8640960" cy="5760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9095901"/>
      </p:ext>
    </p:extLst>
  </p:cSld>
  <p:clrMapOvr>
    <a:masterClrMapping/>
  </p:clrMapOvr>
  <p:transition spd="med">
    <p:pul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0648"/>
            <a:ext cx="8893231" cy="6428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0502938"/>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82714"/>
            <a:ext cx="8928992" cy="6092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6535152"/>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38784"/>
            <a:ext cx="8563721" cy="6430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4183715"/>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E:\Rick\Desktop\WEIR.Pres\4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30" y="476672"/>
            <a:ext cx="9037739"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439464"/>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5533</TotalTime>
  <Words>1984</Words>
  <Application>Microsoft Office PowerPoint</Application>
  <PresentationFormat>On-screen Show (4:3)</PresentationFormat>
  <Paragraphs>233</Paragraphs>
  <Slides>60</Slides>
  <Notes>60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350</cp:revision>
  <cp:lastPrinted>2019-09-25T23:00:53Z</cp:lastPrinted>
  <dcterms:created xsi:type="dcterms:W3CDTF">2019-07-19T22:54:41Z</dcterms:created>
  <dcterms:modified xsi:type="dcterms:W3CDTF">2020-12-08T17:56:57Z</dcterms:modified>
</cp:coreProperties>
</file>