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4"/>
  </p:notesMasterIdLst>
  <p:sldIdLst>
    <p:sldId id="256" r:id="rId2"/>
    <p:sldId id="272" r:id="rId3"/>
    <p:sldId id="260" r:id="rId4"/>
    <p:sldId id="281" r:id="rId5"/>
    <p:sldId id="308" r:id="rId6"/>
    <p:sldId id="278" r:id="rId7"/>
    <p:sldId id="280" r:id="rId8"/>
    <p:sldId id="277" r:id="rId9"/>
    <p:sldId id="307" r:id="rId10"/>
    <p:sldId id="313" r:id="rId11"/>
    <p:sldId id="289" r:id="rId12"/>
    <p:sldId id="290" r:id="rId13"/>
    <p:sldId id="291" r:id="rId14"/>
    <p:sldId id="292" r:id="rId15"/>
    <p:sldId id="299" r:id="rId16"/>
    <p:sldId id="301" r:id="rId17"/>
    <p:sldId id="302" r:id="rId18"/>
    <p:sldId id="300" r:id="rId19"/>
    <p:sldId id="303" r:id="rId20"/>
    <p:sldId id="309" r:id="rId21"/>
    <p:sldId id="273" r:id="rId22"/>
    <p:sldId id="261" r:id="rId23"/>
    <p:sldId id="314" r:id="rId24"/>
    <p:sldId id="315" r:id="rId25"/>
    <p:sldId id="316" r:id="rId26"/>
    <p:sldId id="304" r:id="rId27"/>
    <p:sldId id="305" r:id="rId28"/>
    <p:sldId id="311" r:id="rId29"/>
    <p:sldId id="310" r:id="rId30"/>
    <p:sldId id="312" r:id="rId31"/>
    <p:sldId id="274" r:id="rId32"/>
    <p:sldId id="276" r:id="rId33"/>
  </p:sldIdLst>
  <p:sldSz cx="24384000" cy="13716000"/>
  <p:notesSz cx="6858000" cy="9144000"/>
  <p:defaultTextStyle>
    <a:defPPr>
      <a:defRPr lang="en-US"/>
    </a:defPPr>
    <a:lvl1pPr algn="ctr" defTabSz="825500" rtl="0" fontAlgn="base" hangingPunct="0">
      <a:spcBef>
        <a:spcPct val="0"/>
      </a:spcBef>
      <a:spcAft>
        <a:spcPct val="0"/>
      </a:spcAft>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1pPr>
    <a:lvl2pPr marL="228600" algn="ctr" defTabSz="825500" rtl="0" fontAlgn="base" hangingPunct="0">
      <a:spcBef>
        <a:spcPct val="0"/>
      </a:spcBef>
      <a:spcAft>
        <a:spcPct val="0"/>
      </a:spcAft>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2pPr>
    <a:lvl3pPr marL="457200" algn="ctr" defTabSz="825500" rtl="0" fontAlgn="base" hangingPunct="0">
      <a:spcBef>
        <a:spcPct val="0"/>
      </a:spcBef>
      <a:spcAft>
        <a:spcPct val="0"/>
      </a:spcAft>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3pPr>
    <a:lvl4pPr marL="685800" algn="ctr" defTabSz="825500" rtl="0" fontAlgn="base" hangingPunct="0">
      <a:spcBef>
        <a:spcPct val="0"/>
      </a:spcBef>
      <a:spcAft>
        <a:spcPct val="0"/>
      </a:spcAft>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4pPr>
    <a:lvl5pPr marL="914400" algn="ctr" defTabSz="825500" rtl="0" fontAlgn="base" hangingPunct="0">
      <a:spcBef>
        <a:spcPct val="0"/>
      </a:spcBef>
      <a:spcAft>
        <a:spcPct val="0"/>
      </a:spcAft>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5pPr>
    <a:lvl6pPr marL="2286000" algn="l" defTabSz="457200" rtl="0" eaLnBrk="1" latinLnBrk="0" hangingPunct="1">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6pPr>
    <a:lvl7pPr marL="2743200" algn="l" defTabSz="457200" rtl="0" eaLnBrk="1" latinLnBrk="0" hangingPunct="1">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7pPr>
    <a:lvl8pPr marL="3200400" algn="l" defTabSz="457200" rtl="0" eaLnBrk="1" latinLnBrk="0" hangingPunct="1">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8pPr>
    <a:lvl9pPr marL="3657600" algn="l" defTabSz="457200" rtl="0" eaLnBrk="1" latinLnBrk="0" hangingPunct="1">
      <a:defRPr sz="5800" kern="1200">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ick Work" initials="MW" lastIdx="4" clrIdx="0">
    <p:extLst>
      <p:ext uri="{19B8F6BF-5375-455C-9EA6-DF929625EA0E}">
        <p15:presenceInfo xmlns:p15="http://schemas.microsoft.com/office/powerpoint/2012/main" userId="Merrick Wo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B9B5"/>
    <a:srgbClr val="FFFFFF"/>
    <a:srgbClr val="F38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56" d="100"/>
          <a:sy n="56" d="100"/>
        </p:scale>
        <p:origin x="45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97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CA" sz="3600" dirty="0"/>
              <a:t>EMBC Self-Assessment Results</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497794170400953E-3"/>
          <c:y val="7.9513780521921984E-2"/>
          <c:w val="0.98739268098654753"/>
          <c:h val="0.78307320361797184"/>
        </c:manualLayout>
      </c:layout>
      <c:barChart>
        <c:barDir val="col"/>
        <c:grouping val="clustered"/>
        <c:varyColors val="0"/>
        <c:ser>
          <c:idx val="0"/>
          <c:order val="0"/>
          <c:tx>
            <c:strRef>
              <c:f>Sheet1!$B$1</c:f>
              <c:strCache>
                <c:ptCount val="1"/>
                <c:pt idx="0">
                  <c:v>Comprehensive Program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Administration</c:v>
                </c:pt>
                <c:pt idx="1">
                  <c:v>HRVA</c:v>
                </c:pt>
                <c:pt idx="2">
                  <c:v>Risk Mitigation</c:v>
                </c:pt>
                <c:pt idx="3">
                  <c:v>Preparedness</c:v>
                </c:pt>
                <c:pt idx="4">
                  <c:v>Response Planning</c:v>
                </c:pt>
                <c:pt idx="5">
                  <c:v>Recovery</c:v>
                </c:pt>
                <c:pt idx="6">
                  <c:v>Program Evaluation</c:v>
                </c:pt>
              </c:strCache>
            </c:strRef>
          </c:cat>
          <c:val>
            <c:numRef>
              <c:f>Sheet1!$B$2:$B$8</c:f>
              <c:numCache>
                <c:formatCode>General</c:formatCode>
                <c:ptCount val="7"/>
                <c:pt idx="0">
                  <c:v>800</c:v>
                </c:pt>
                <c:pt idx="1">
                  <c:v>800</c:v>
                </c:pt>
                <c:pt idx="2">
                  <c:v>800</c:v>
                </c:pt>
                <c:pt idx="3">
                  <c:v>800</c:v>
                </c:pt>
                <c:pt idx="4">
                  <c:v>800</c:v>
                </c:pt>
                <c:pt idx="5">
                  <c:v>800</c:v>
                </c:pt>
                <c:pt idx="6">
                  <c:v>800</c:v>
                </c:pt>
              </c:numCache>
            </c:numRef>
          </c:val>
          <c:extLst>
            <c:ext xmlns:c16="http://schemas.microsoft.com/office/drawing/2014/chart" uri="{C3380CC4-5D6E-409C-BE32-E72D297353CC}">
              <c16:uniqueId val="{00000000-68DE-4F06-B9EF-F4106605E93D}"/>
            </c:ext>
          </c:extLst>
        </c:ser>
        <c:ser>
          <c:idx val="1"/>
          <c:order val="1"/>
          <c:tx>
            <c:strRef>
              <c:f>Sheet1!$C$1</c:f>
              <c:strCache>
                <c:ptCount val="1"/>
                <c:pt idx="0">
                  <c:v>CVRD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Administration</c:v>
                </c:pt>
                <c:pt idx="1">
                  <c:v>HRVA</c:v>
                </c:pt>
                <c:pt idx="2">
                  <c:v>Risk Mitigation</c:v>
                </c:pt>
                <c:pt idx="3">
                  <c:v>Preparedness</c:v>
                </c:pt>
                <c:pt idx="4">
                  <c:v>Response Planning</c:v>
                </c:pt>
                <c:pt idx="5">
                  <c:v>Recovery</c:v>
                </c:pt>
                <c:pt idx="6">
                  <c:v>Program Evaluation</c:v>
                </c:pt>
              </c:strCache>
            </c:strRef>
          </c:cat>
          <c:val>
            <c:numRef>
              <c:f>Sheet1!$C$2:$C$8</c:f>
              <c:numCache>
                <c:formatCode>0</c:formatCode>
                <c:ptCount val="7"/>
                <c:pt idx="0">
                  <c:v>632.5</c:v>
                </c:pt>
                <c:pt idx="1">
                  <c:v>57.5</c:v>
                </c:pt>
                <c:pt idx="2">
                  <c:v>365</c:v>
                </c:pt>
                <c:pt idx="3">
                  <c:v>355</c:v>
                </c:pt>
                <c:pt idx="4">
                  <c:v>512.5</c:v>
                </c:pt>
                <c:pt idx="5">
                  <c:v>325</c:v>
                </c:pt>
                <c:pt idx="6">
                  <c:v>75</c:v>
                </c:pt>
              </c:numCache>
            </c:numRef>
          </c:val>
          <c:extLst>
            <c:ext xmlns:c16="http://schemas.microsoft.com/office/drawing/2014/chart" uri="{C3380CC4-5D6E-409C-BE32-E72D297353CC}">
              <c16:uniqueId val="{00000001-68DE-4F06-B9EF-F4106605E93D}"/>
            </c:ext>
          </c:extLst>
        </c:ser>
        <c:ser>
          <c:idx val="2"/>
          <c:order val="2"/>
          <c:tx>
            <c:strRef>
              <c:f>Sheet1!$D$1</c:f>
              <c:strCache>
                <c:ptCount val="1"/>
                <c:pt idx="0">
                  <c:v>Municipalities</c:v>
                </c:pt>
              </c:strCache>
            </c:strRef>
          </c:tx>
          <c:spPr>
            <a:solidFill>
              <a:srgbClr val="F38225"/>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Administration</c:v>
                </c:pt>
                <c:pt idx="1">
                  <c:v>HRVA</c:v>
                </c:pt>
                <c:pt idx="2">
                  <c:v>Risk Mitigation</c:v>
                </c:pt>
                <c:pt idx="3">
                  <c:v>Preparedness</c:v>
                </c:pt>
                <c:pt idx="4">
                  <c:v>Response Planning</c:v>
                </c:pt>
                <c:pt idx="5">
                  <c:v>Recovery</c:v>
                </c:pt>
                <c:pt idx="6">
                  <c:v>Program Evaluation</c:v>
                </c:pt>
              </c:strCache>
            </c:strRef>
          </c:cat>
          <c:val>
            <c:numRef>
              <c:f>Sheet1!$D$2:$D$8</c:f>
              <c:numCache>
                <c:formatCode>0</c:formatCode>
                <c:ptCount val="7"/>
                <c:pt idx="0">
                  <c:v>122.5</c:v>
                </c:pt>
                <c:pt idx="1">
                  <c:v>20</c:v>
                </c:pt>
                <c:pt idx="2">
                  <c:v>147.5</c:v>
                </c:pt>
                <c:pt idx="3">
                  <c:v>245</c:v>
                </c:pt>
                <c:pt idx="4">
                  <c:v>430</c:v>
                </c:pt>
                <c:pt idx="5">
                  <c:v>192.5</c:v>
                </c:pt>
                <c:pt idx="6">
                  <c:v>75</c:v>
                </c:pt>
              </c:numCache>
            </c:numRef>
          </c:val>
          <c:extLst>
            <c:ext xmlns:c16="http://schemas.microsoft.com/office/drawing/2014/chart" uri="{C3380CC4-5D6E-409C-BE32-E72D297353CC}">
              <c16:uniqueId val="{00000002-68DE-4F06-B9EF-F4106605E93D}"/>
            </c:ext>
          </c:extLst>
        </c:ser>
        <c:dLbls>
          <c:dLblPos val="outEnd"/>
          <c:showLegendKey val="0"/>
          <c:showVal val="1"/>
          <c:showCatName val="0"/>
          <c:showSerName val="0"/>
          <c:showPercent val="0"/>
          <c:showBubbleSize val="0"/>
        </c:dLbls>
        <c:gapWidth val="219"/>
        <c:axId val="1274237023"/>
        <c:axId val="1071993711"/>
      </c:barChart>
      <c:catAx>
        <c:axId val="12742370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71993711"/>
        <c:crosses val="autoZero"/>
        <c:auto val="1"/>
        <c:lblAlgn val="ctr"/>
        <c:lblOffset val="100"/>
        <c:noMultiLvlLbl val="0"/>
      </c:catAx>
      <c:valAx>
        <c:axId val="107199371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274237023"/>
        <c:crosses val="autoZero"/>
        <c:crossBetween val="between"/>
      </c:valAx>
      <c:spPr>
        <a:noFill/>
        <a:ln>
          <a:noFill/>
        </a:ln>
        <a:effectLst/>
      </c:spPr>
    </c:plotArea>
    <c:legend>
      <c:legendPos val="b"/>
      <c:layout>
        <c:manualLayout>
          <c:xMode val="edge"/>
          <c:yMode val="edge"/>
          <c:x val="0.30989178191413758"/>
          <c:y val="0.94937832950275669"/>
          <c:w val="0.37907031626141102"/>
          <c:h val="5.062167049724331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837E9-1DE3-47A7-8D32-8B3B472EE45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CA"/>
        </a:p>
      </dgm:t>
    </dgm:pt>
    <dgm:pt modelId="{3A38132C-6B65-4CF3-B9B5-D077AF6F3782}">
      <dgm:prSet phldrT="[Text]"/>
      <dgm:spPr/>
      <dgm:t>
        <a:bodyPr/>
        <a:lstStyle/>
        <a:p>
          <a:r>
            <a:rPr lang="en-CA" dirty="0">
              <a:latin typeface="Arial Nova Light" panose="020B0304020202020204" pitchFamily="34" charset="0"/>
            </a:rPr>
            <a:t>+ no significant change management required</a:t>
          </a:r>
        </a:p>
      </dgm:t>
    </dgm:pt>
    <dgm:pt modelId="{A21E573E-0912-4FDE-80D5-11AF9E1893A7}" type="parTrans" cxnId="{FB2FE07B-4F53-465F-986C-47EA4DCED65E}">
      <dgm:prSet/>
      <dgm:spPr/>
      <dgm:t>
        <a:bodyPr/>
        <a:lstStyle/>
        <a:p>
          <a:endParaRPr lang="en-CA"/>
        </a:p>
      </dgm:t>
    </dgm:pt>
    <dgm:pt modelId="{6B79333D-F0FF-4868-B879-8693FD7242F4}" type="sibTrans" cxnId="{FB2FE07B-4F53-465F-986C-47EA4DCED65E}">
      <dgm:prSet/>
      <dgm:spPr/>
      <dgm:t>
        <a:bodyPr/>
        <a:lstStyle/>
        <a:p>
          <a:endParaRPr lang="en-CA"/>
        </a:p>
      </dgm:t>
    </dgm:pt>
    <dgm:pt modelId="{CE79862E-73CB-4633-AFE6-18619E8A7DB8}">
      <dgm:prSet phldrT="[Text]"/>
      <dgm:spPr>
        <a:solidFill>
          <a:schemeClr val="accent2">
            <a:lumMod val="75000"/>
          </a:schemeClr>
        </a:solidFill>
      </dgm:spPr>
      <dgm:t>
        <a:bodyPr/>
        <a:lstStyle/>
        <a:p>
          <a:r>
            <a:rPr lang="en-CA" dirty="0">
              <a:latin typeface="Arial Nova Light" panose="020B0304020202020204" pitchFamily="34" charset="0"/>
            </a:rPr>
            <a:t>- regulatory non-compliance</a:t>
          </a:r>
        </a:p>
        <a:p>
          <a:r>
            <a:rPr lang="en-CA" dirty="0">
              <a:latin typeface="Arial Nova Light" panose="020B0304020202020204" pitchFamily="34" charset="0"/>
            </a:rPr>
            <a:t> - missing essential program elements (increased safety risk)</a:t>
          </a:r>
        </a:p>
        <a:p>
          <a:r>
            <a:rPr lang="en-US" dirty="0">
              <a:latin typeface="Arial Nova Light" panose="020B0304020202020204" pitchFamily="34" charset="0"/>
            </a:rPr>
            <a:t>-municipal resources continue to be impacted ad-hoc</a:t>
          </a:r>
          <a:endParaRPr lang="en-CA" dirty="0">
            <a:latin typeface="Arial Nova Light" panose="020B0304020202020204" pitchFamily="34" charset="0"/>
          </a:endParaRPr>
        </a:p>
        <a:p>
          <a:r>
            <a:rPr lang="en-CA" dirty="0">
              <a:latin typeface="Arial Nova Light" panose="020B0304020202020204" pitchFamily="34" charset="0"/>
            </a:rPr>
            <a:t>- poor response to events  as they increase in frequency and complexity</a:t>
          </a:r>
        </a:p>
        <a:p>
          <a:r>
            <a:rPr lang="en-CA" dirty="0">
              <a:latin typeface="Arial Nova Light" panose="020B0304020202020204" pitchFamily="34" charset="0"/>
            </a:rPr>
            <a:t>- escalating response costs</a:t>
          </a:r>
        </a:p>
      </dgm:t>
    </dgm:pt>
    <dgm:pt modelId="{77E7B438-5460-4FFA-A697-2A36EFEBBF9B}" type="parTrans" cxnId="{08AE3FC5-4A0B-4D28-9BAC-2DDDF78460B4}">
      <dgm:prSet/>
      <dgm:spPr/>
      <dgm:t>
        <a:bodyPr/>
        <a:lstStyle/>
        <a:p>
          <a:endParaRPr lang="en-CA"/>
        </a:p>
      </dgm:t>
    </dgm:pt>
    <dgm:pt modelId="{2EE5F68C-717E-4220-8012-AC7D8D8AB59E}" type="sibTrans" cxnId="{08AE3FC5-4A0B-4D28-9BAC-2DDDF78460B4}">
      <dgm:prSet/>
      <dgm:spPr/>
      <dgm:t>
        <a:bodyPr/>
        <a:lstStyle/>
        <a:p>
          <a:endParaRPr lang="en-CA"/>
        </a:p>
      </dgm:t>
    </dgm:pt>
    <dgm:pt modelId="{93B510CA-F102-4DF0-91F3-97056B300B32}">
      <dgm:prSet phldrT="[Text]" custT="1"/>
      <dgm:spPr/>
      <dgm:t>
        <a:bodyPr/>
        <a:lstStyle/>
        <a:p>
          <a:r>
            <a:rPr lang="en-CA" sz="3600" b="1" dirty="0">
              <a:solidFill>
                <a:schemeClr val="bg2">
                  <a:lumMod val="75000"/>
                </a:schemeClr>
              </a:solidFill>
              <a:latin typeface="Arial Nova Light" panose="020B0304020202020204" pitchFamily="34" charset="0"/>
            </a:rPr>
            <a:t>Option 2 - Blended Model w/ Recommendations</a:t>
          </a:r>
        </a:p>
        <a:p>
          <a:endParaRPr lang="en-CA" sz="2800" dirty="0">
            <a:latin typeface="Arial Nova Light" panose="020B0304020202020204" pitchFamily="34" charset="0"/>
          </a:endParaRPr>
        </a:p>
      </dgm:t>
    </dgm:pt>
    <dgm:pt modelId="{59128DBA-974B-45DD-82CD-C963054CF7C0}" type="parTrans" cxnId="{85DE172C-7086-44CD-9F32-989040A81EC6}">
      <dgm:prSet/>
      <dgm:spPr/>
      <dgm:t>
        <a:bodyPr/>
        <a:lstStyle/>
        <a:p>
          <a:endParaRPr lang="en-CA"/>
        </a:p>
      </dgm:t>
    </dgm:pt>
    <dgm:pt modelId="{A89730CE-7AC2-4B52-AD89-268B07305F09}" type="sibTrans" cxnId="{85DE172C-7086-44CD-9F32-989040A81EC6}">
      <dgm:prSet/>
      <dgm:spPr/>
      <dgm:t>
        <a:bodyPr/>
        <a:lstStyle/>
        <a:p>
          <a:endParaRPr lang="en-CA"/>
        </a:p>
      </dgm:t>
    </dgm:pt>
    <dgm:pt modelId="{77F33B3D-DBD9-4C05-B8A4-EC06DF9D4A31}">
      <dgm:prSet phldrT="[Text]"/>
      <dgm:spPr/>
      <dgm:t>
        <a:bodyPr/>
        <a:lstStyle/>
        <a:p>
          <a:r>
            <a:rPr lang="en-CA" dirty="0">
              <a:latin typeface="Arial Nova Light" panose="020B0304020202020204" pitchFamily="34" charset="0"/>
            </a:rPr>
            <a:t>+ familiar model</a:t>
          </a:r>
        </a:p>
        <a:p>
          <a:r>
            <a:rPr lang="en-CA" dirty="0">
              <a:latin typeface="Arial Nova Light" panose="020B0304020202020204" pitchFamily="34" charset="0"/>
            </a:rPr>
            <a:t>+ local authorities can proceed at their own pace (relative to their own risk tolerance)</a:t>
          </a:r>
        </a:p>
      </dgm:t>
    </dgm:pt>
    <dgm:pt modelId="{9D8DFA8C-DA09-4CE9-9CDB-6529E468ED80}" type="parTrans" cxnId="{C019B815-A5F5-4F13-99D3-69CB30E79A43}">
      <dgm:prSet/>
      <dgm:spPr/>
      <dgm:t>
        <a:bodyPr/>
        <a:lstStyle/>
        <a:p>
          <a:endParaRPr lang="en-CA"/>
        </a:p>
      </dgm:t>
    </dgm:pt>
    <dgm:pt modelId="{078D0FA5-4AEC-4361-86B6-A0477BD067B6}" type="sibTrans" cxnId="{C019B815-A5F5-4F13-99D3-69CB30E79A43}">
      <dgm:prSet/>
      <dgm:spPr/>
      <dgm:t>
        <a:bodyPr/>
        <a:lstStyle/>
        <a:p>
          <a:endParaRPr lang="en-CA"/>
        </a:p>
      </dgm:t>
    </dgm:pt>
    <dgm:pt modelId="{CB106054-D4FF-4D40-AF4C-7959AC77DB9F}">
      <dgm:prSet phldrT="[Text]"/>
      <dgm:spPr>
        <a:solidFill>
          <a:schemeClr val="accent2">
            <a:lumMod val="75000"/>
          </a:schemeClr>
        </a:solidFill>
      </dgm:spPr>
      <dgm:t>
        <a:bodyPr/>
        <a:lstStyle/>
        <a:p>
          <a:r>
            <a:rPr lang="en-CA" dirty="0">
              <a:latin typeface="Arial Nova Light" panose="020B0304020202020204" pitchFamily="34" charset="0"/>
            </a:rPr>
            <a:t>- complex governance</a:t>
          </a:r>
        </a:p>
        <a:p>
          <a:r>
            <a:rPr lang="en-CA" dirty="0">
              <a:latin typeface="Arial Nova Light" panose="020B0304020202020204" pitchFamily="34" charset="0"/>
            </a:rPr>
            <a:t>- confusing to the public</a:t>
          </a:r>
        </a:p>
        <a:p>
          <a:r>
            <a:rPr lang="en-CA" dirty="0">
              <a:latin typeface="Arial Nova Light" panose="020B0304020202020204" pitchFamily="34" charset="0"/>
            </a:rPr>
            <a:t>- disproportionate (may unfairly disadvantage smaller communities, larger communities may not get full value) </a:t>
          </a:r>
        </a:p>
        <a:p>
          <a:endParaRPr lang="en-CA" dirty="0">
            <a:latin typeface="Arial Nova Light" panose="020B0304020202020204" pitchFamily="34" charset="0"/>
          </a:endParaRPr>
        </a:p>
      </dgm:t>
    </dgm:pt>
    <dgm:pt modelId="{F6D2D216-9B3A-4417-853B-C04030C1881D}" type="parTrans" cxnId="{93F7A54B-AE8E-4686-8E70-CA054E0F6DE9}">
      <dgm:prSet/>
      <dgm:spPr/>
      <dgm:t>
        <a:bodyPr/>
        <a:lstStyle/>
        <a:p>
          <a:endParaRPr lang="en-CA"/>
        </a:p>
      </dgm:t>
    </dgm:pt>
    <dgm:pt modelId="{42F10FCE-CAAA-49FA-B275-B30294228BA9}" type="sibTrans" cxnId="{93F7A54B-AE8E-4686-8E70-CA054E0F6DE9}">
      <dgm:prSet/>
      <dgm:spPr/>
      <dgm:t>
        <a:bodyPr/>
        <a:lstStyle/>
        <a:p>
          <a:endParaRPr lang="en-CA"/>
        </a:p>
      </dgm:t>
    </dgm:pt>
    <dgm:pt modelId="{6D67DD0C-E661-41C4-BAE1-8D25C02EC971}">
      <dgm:prSet phldrT="[Text]" custT="1"/>
      <dgm:spPr/>
      <dgm:t>
        <a:bodyPr/>
        <a:lstStyle/>
        <a:p>
          <a:r>
            <a:rPr lang="en-CA" sz="3600" b="1" dirty="0">
              <a:solidFill>
                <a:schemeClr val="bg2">
                  <a:lumMod val="75000"/>
                </a:schemeClr>
              </a:solidFill>
              <a:latin typeface="Arial Nova Light" panose="020B0304020202020204" pitchFamily="34" charset="0"/>
            </a:rPr>
            <a:t>Option 3 - Regionalized Model</a:t>
          </a:r>
        </a:p>
        <a:p>
          <a:endParaRPr lang="en-CA" sz="3100" dirty="0">
            <a:latin typeface="Arial Nova Light" panose="020B0304020202020204" pitchFamily="34" charset="0"/>
          </a:endParaRPr>
        </a:p>
      </dgm:t>
    </dgm:pt>
    <dgm:pt modelId="{6DA75BB9-451E-406A-9A15-98187C9D188A}" type="parTrans" cxnId="{BC8BF069-B6D7-4085-A515-5F1E1894E764}">
      <dgm:prSet/>
      <dgm:spPr/>
      <dgm:t>
        <a:bodyPr/>
        <a:lstStyle/>
        <a:p>
          <a:endParaRPr lang="en-CA"/>
        </a:p>
      </dgm:t>
    </dgm:pt>
    <dgm:pt modelId="{3FC50C0D-70BE-45DF-A003-D4714636E32E}" type="sibTrans" cxnId="{BC8BF069-B6D7-4085-A515-5F1E1894E764}">
      <dgm:prSet/>
      <dgm:spPr/>
      <dgm:t>
        <a:bodyPr/>
        <a:lstStyle/>
        <a:p>
          <a:endParaRPr lang="en-CA"/>
        </a:p>
      </dgm:t>
    </dgm:pt>
    <dgm:pt modelId="{DAE6E90B-0429-4753-BB73-57FE7368A6C1}">
      <dgm:prSet phldrT="[Text]"/>
      <dgm:spPr/>
      <dgm:t>
        <a:bodyPr/>
        <a:lstStyle/>
        <a:p>
          <a:r>
            <a:rPr lang="en-CA" dirty="0">
              <a:latin typeface="Arial Nova Light" panose="020B0304020202020204" pitchFamily="34" charset="0"/>
            </a:rPr>
            <a:t>+ efficiency of resources</a:t>
          </a:r>
        </a:p>
        <a:p>
          <a:r>
            <a:rPr lang="en-CA" dirty="0">
              <a:latin typeface="Arial Nova Light" panose="020B0304020202020204" pitchFamily="34" charset="0"/>
            </a:rPr>
            <a:t>+ collaborative</a:t>
          </a:r>
        </a:p>
        <a:p>
          <a:r>
            <a:rPr lang="en-CA" dirty="0">
              <a:latin typeface="Arial Nova Light" panose="020B0304020202020204" pitchFamily="34" charset="0"/>
            </a:rPr>
            <a:t>+ increase public confidence (recognizable brand, less confusing)</a:t>
          </a:r>
        </a:p>
        <a:p>
          <a:r>
            <a:rPr lang="en-CA" dirty="0">
              <a:latin typeface="Arial Nova Light" panose="020B0304020202020204" pitchFamily="34" charset="0"/>
            </a:rPr>
            <a:t>+ more sustainable / adaptable</a:t>
          </a:r>
        </a:p>
        <a:p>
          <a:r>
            <a:rPr lang="en-CA" dirty="0">
              <a:latin typeface="Arial Nova Light" panose="020B0304020202020204" pitchFamily="34" charset="0"/>
            </a:rPr>
            <a:t>+could be phased</a:t>
          </a:r>
        </a:p>
      </dgm:t>
    </dgm:pt>
    <dgm:pt modelId="{3BD04348-0EA8-43C9-AE61-3B841242876E}" type="parTrans" cxnId="{6864E1BD-27AB-429E-ADE2-18DB29EAE220}">
      <dgm:prSet/>
      <dgm:spPr/>
      <dgm:t>
        <a:bodyPr/>
        <a:lstStyle/>
        <a:p>
          <a:endParaRPr lang="en-CA"/>
        </a:p>
      </dgm:t>
    </dgm:pt>
    <dgm:pt modelId="{371017E9-8F51-401D-A030-365EFC0C6920}" type="sibTrans" cxnId="{6864E1BD-27AB-429E-ADE2-18DB29EAE220}">
      <dgm:prSet/>
      <dgm:spPr/>
      <dgm:t>
        <a:bodyPr/>
        <a:lstStyle/>
        <a:p>
          <a:endParaRPr lang="en-CA"/>
        </a:p>
      </dgm:t>
    </dgm:pt>
    <dgm:pt modelId="{F1D19163-3553-4764-B227-B185D0A271C7}">
      <dgm:prSet phldrT="[Text]"/>
      <dgm:spPr>
        <a:solidFill>
          <a:schemeClr val="accent2">
            <a:lumMod val="75000"/>
          </a:schemeClr>
        </a:solidFill>
      </dgm:spPr>
      <dgm:t>
        <a:bodyPr/>
        <a:lstStyle/>
        <a:p>
          <a:r>
            <a:rPr lang="en-CA" dirty="0">
              <a:latin typeface="Arial Nova Light" panose="020B0304020202020204" pitchFamily="34" charset="0"/>
            </a:rPr>
            <a:t>- governance may take time to establish</a:t>
          </a:r>
        </a:p>
      </dgm:t>
    </dgm:pt>
    <dgm:pt modelId="{EF803373-129A-488F-A6DB-48C389ACCE1E}" type="sibTrans" cxnId="{52C84922-85A4-48CF-83AA-B6488D8F05A2}">
      <dgm:prSet/>
      <dgm:spPr/>
      <dgm:t>
        <a:bodyPr/>
        <a:lstStyle/>
        <a:p>
          <a:endParaRPr lang="en-CA"/>
        </a:p>
      </dgm:t>
    </dgm:pt>
    <dgm:pt modelId="{5F048027-D940-4974-BA16-808A1A447DBB}" type="parTrans" cxnId="{52C84922-85A4-48CF-83AA-B6488D8F05A2}">
      <dgm:prSet/>
      <dgm:spPr/>
      <dgm:t>
        <a:bodyPr/>
        <a:lstStyle/>
        <a:p>
          <a:endParaRPr lang="en-CA"/>
        </a:p>
      </dgm:t>
    </dgm:pt>
    <dgm:pt modelId="{E8375D71-787C-4117-8D14-E03B59126514}">
      <dgm:prSet phldrT="[Text]" custT="1"/>
      <dgm:spPr/>
      <dgm:t>
        <a:bodyPr/>
        <a:lstStyle/>
        <a:p>
          <a:r>
            <a:rPr lang="en-CA" sz="3600" b="1" dirty="0">
              <a:solidFill>
                <a:schemeClr val="bg2">
                  <a:lumMod val="75000"/>
                </a:schemeClr>
              </a:solidFill>
              <a:latin typeface="Arial Nova Light" panose="020B0304020202020204" pitchFamily="34" charset="0"/>
            </a:rPr>
            <a:t>Option 1 - </a:t>
          </a:r>
        </a:p>
        <a:p>
          <a:r>
            <a:rPr lang="en-CA" sz="3600" b="1" dirty="0">
              <a:solidFill>
                <a:schemeClr val="bg2">
                  <a:lumMod val="75000"/>
                </a:schemeClr>
              </a:solidFill>
              <a:latin typeface="Arial Nova Light" panose="020B0304020202020204" pitchFamily="34" charset="0"/>
            </a:rPr>
            <a:t>Status Quo</a:t>
          </a:r>
        </a:p>
        <a:p>
          <a:endParaRPr lang="en-CA" sz="2800" dirty="0">
            <a:latin typeface="Arial Nova Light" panose="020B0304020202020204" pitchFamily="34" charset="0"/>
          </a:endParaRPr>
        </a:p>
      </dgm:t>
    </dgm:pt>
    <dgm:pt modelId="{91184A62-011E-426E-944B-2ADC20B41B16}" type="sibTrans" cxnId="{199296E2-A214-49B5-8882-2175CF281B00}">
      <dgm:prSet/>
      <dgm:spPr/>
      <dgm:t>
        <a:bodyPr/>
        <a:lstStyle/>
        <a:p>
          <a:endParaRPr lang="en-CA"/>
        </a:p>
      </dgm:t>
    </dgm:pt>
    <dgm:pt modelId="{DB66B76C-9EB1-47EE-9DBB-CC78C927F6E7}" type="parTrans" cxnId="{199296E2-A214-49B5-8882-2175CF281B00}">
      <dgm:prSet/>
      <dgm:spPr/>
      <dgm:t>
        <a:bodyPr/>
        <a:lstStyle/>
        <a:p>
          <a:endParaRPr lang="en-CA"/>
        </a:p>
      </dgm:t>
    </dgm:pt>
    <dgm:pt modelId="{2FAF8852-7F09-411D-AD18-0BD62DF7F71A}" type="pres">
      <dgm:prSet presAssocID="{96D837E9-1DE3-47A7-8D32-8B3B472EE45E}" presName="theList" presStyleCnt="0">
        <dgm:presLayoutVars>
          <dgm:dir/>
          <dgm:animLvl val="lvl"/>
          <dgm:resizeHandles val="exact"/>
        </dgm:presLayoutVars>
      </dgm:prSet>
      <dgm:spPr/>
    </dgm:pt>
    <dgm:pt modelId="{22D2DFC5-AA42-4CC3-A2D5-B435DED6CB5D}" type="pres">
      <dgm:prSet presAssocID="{E8375D71-787C-4117-8D14-E03B59126514}" presName="compNode" presStyleCnt="0"/>
      <dgm:spPr/>
    </dgm:pt>
    <dgm:pt modelId="{D27E0A9F-C9E1-410D-920A-99C68837990A}" type="pres">
      <dgm:prSet presAssocID="{E8375D71-787C-4117-8D14-E03B59126514}" presName="aNode" presStyleLbl="bgShp" presStyleIdx="0" presStyleCnt="3"/>
      <dgm:spPr/>
    </dgm:pt>
    <dgm:pt modelId="{8B765897-E0F2-42E9-BEAD-383B0D51EFF9}" type="pres">
      <dgm:prSet presAssocID="{E8375D71-787C-4117-8D14-E03B59126514}" presName="textNode" presStyleLbl="bgShp" presStyleIdx="0" presStyleCnt="3"/>
      <dgm:spPr/>
    </dgm:pt>
    <dgm:pt modelId="{D39321C2-D098-4A10-8BFE-9C166C918BC6}" type="pres">
      <dgm:prSet presAssocID="{E8375D71-787C-4117-8D14-E03B59126514}" presName="compChildNode" presStyleCnt="0"/>
      <dgm:spPr/>
    </dgm:pt>
    <dgm:pt modelId="{8D6F5938-7A16-49FF-9D42-D843EE8E5D59}" type="pres">
      <dgm:prSet presAssocID="{E8375D71-787C-4117-8D14-E03B59126514}" presName="theInnerList" presStyleCnt="0"/>
      <dgm:spPr/>
    </dgm:pt>
    <dgm:pt modelId="{8BB41A6C-276A-4F73-A181-68FEAE89F65C}" type="pres">
      <dgm:prSet presAssocID="{3A38132C-6B65-4CF3-B9B5-D077AF6F3782}" presName="childNode" presStyleLbl="node1" presStyleIdx="0" presStyleCnt="6" custScaleY="84613" custLinFactNeighborX="-387" custLinFactNeighborY="52602">
        <dgm:presLayoutVars>
          <dgm:bulletEnabled val="1"/>
        </dgm:presLayoutVars>
      </dgm:prSet>
      <dgm:spPr/>
    </dgm:pt>
    <dgm:pt modelId="{69446F75-4773-4157-AD25-A6F6DC34E94C}" type="pres">
      <dgm:prSet presAssocID="{3A38132C-6B65-4CF3-B9B5-D077AF6F3782}" presName="aSpace2" presStyleCnt="0"/>
      <dgm:spPr/>
    </dgm:pt>
    <dgm:pt modelId="{D00972F7-B4E7-41B4-982B-5A8E7B567C56}" type="pres">
      <dgm:prSet presAssocID="{CE79862E-73CB-4633-AFE6-18619E8A7DB8}" presName="childNode" presStyleLbl="node1" presStyleIdx="1" presStyleCnt="6" custScaleY="86736">
        <dgm:presLayoutVars>
          <dgm:bulletEnabled val="1"/>
        </dgm:presLayoutVars>
      </dgm:prSet>
      <dgm:spPr/>
    </dgm:pt>
    <dgm:pt modelId="{D95DC086-CAA6-46E8-8089-AF32977E7FF9}" type="pres">
      <dgm:prSet presAssocID="{E8375D71-787C-4117-8D14-E03B59126514}" presName="aSpace" presStyleCnt="0"/>
      <dgm:spPr/>
    </dgm:pt>
    <dgm:pt modelId="{2A8DACF1-EFBA-4524-B9FD-449DC5132B23}" type="pres">
      <dgm:prSet presAssocID="{93B510CA-F102-4DF0-91F3-97056B300B32}" presName="compNode" presStyleCnt="0"/>
      <dgm:spPr/>
    </dgm:pt>
    <dgm:pt modelId="{B4BBB340-7C09-4837-B6F8-D16EB5534F4C}" type="pres">
      <dgm:prSet presAssocID="{93B510CA-F102-4DF0-91F3-97056B300B32}" presName="aNode" presStyleLbl="bgShp" presStyleIdx="1" presStyleCnt="3"/>
      <dgm:spPr/>
    </dgm:pt>
    <dgm:pt modelId="{1DAAA062-9AE8-4E14-B029-D716449BEEB8}" type="pres">
      <dgm:prSet presAssocID="{93B510CA-F102-4DF0-91F3-97056B300B32}" presName="textNode" presStyleLbl="bgShp" presStyleIdx="1" presStyleCnt="3"/>
      <dgm:spPr/>
    </dgm:pt>
    <dgm:pt modelId="{CE2B064C-977E-4C19-AF5C-51B4609E1EDA}" type="pres">
      <dgm:prSet presAssocID="{93B510CA-F102-4DF0-91F3-97056B300B32}" presName="compChildNode" presStyleCnt="0"/>
      <dgm:spPr/>
    </dgm:pt>
    <dgm:pt modelId="{2108ABE3-EB55-48CF-8B4B-E44D297F6820}" type="pres">
      <dgm:prSet presAssocID="{93B510CA-F102-4DF0-91F3-97056B300B32}" presName="theInnerList" presStyleCnt="0"/>
      <dgm:spPr/>
    </dgm:pt>
    <dgm:pt modelId="{9C5A6CC3-4BBE-43D4-9945-11F40DB4E011}" type="pres">
      <dgm:prSet presAssocID="{77F33B3D-DBD9-4C05-B8A4-EC06DF9D4A31}" presName="childNode" presStyleLbl="node1" presStyleIdx="2" presStyleCnt="6" custLinFactNeighborX="205" custLinFactNeighborY="49484">
        <dgm:presLayoutVars>
          <dgm:bulletEnabled val="1"/>
        </dgm:presLayoutVars>
      </dgm:prSet>
      <dgm:spPr/>
    </dgm:pt>
    <dgm:pt modelId="{5C387544-E668-4E95-921E-1B9788246BE9}" type="pres">
      <dgm:prSet presAssocID="{77F33B3D-DBD9-4C05-B8A4-EC06DF9D4A31}" presName="aSpace2" presStyleCnt="0"/>
      <dgm:spPr/>
    </dgm:pt>
    <dgm:pt modelId="{6D17AA85-01C4-46C7-A810-7C66F005AEFD}" type="pres">
      <dgm:prSet presAssocID="{CB106054-D4FF-4D40-AF4C-7959AC77DB9F}" presName="childNode" presStyleLbl="node1" presStyleIdx="3" presStyleCnt="6">
        <dgm:presLayoutVars>
          <dgm:bulletEnabled val="1"/>
        </dgm:presLayoutVars>
      </dgm:prSet>
      <dgm:spPr/>
    </dgm:pt>
    <dgm:pt modelId="{DDDD2ACF-D116-4C18-8ABC-3700B30803EF}" type="pres">
      <dgm:prSet presAssocID="{93B510CA-F102-4DF0-91F3-97056B300B32}" presName="aSpace" presStyleCnt="0"/>
      <dgm:spPr/>
    </dgm:pt>
    <dgm:pt modelId="{2B27A49E-F575-4909-96AF-EC9B7A2B2ECE}" type="pres">
      <dgm:prSet presAssocID="{6D67DD0C-E661-41C4-BAE1-8D25C02EC971}" presName="compNode" presStyleCnt="0"/>
      <dgm:spPr/>
    </dgm:pt>
    <dgm:pt modelId="{45460710-2BEE-4525-A0D9-84A355CE7400}" type="pres">
      <dgm:prSet presAssocID="{6D67DD0C-E661-41C4-BAE1-8D25C02EC971}" presName="aNode" presStyleLbl="bgShp" presStyleIdx="2" presStyleCnt="3"/>
      <dgm:spPr/>
    </dgm:pt>
    <dgm:pt modelId="{BFE55CA9-B3B5-4723-9064-A7357BCF7941}" type="pres">
      <dgm:prSet presAssocID="{6D67DD0C-E661-41C4-BAE1-8D25C02EC971}" presName="textNode" presStyleLbl="bgShp" presStyleIdx="2" presStyleCnt="3"/>
      <dgm:spPr/>
    </dgm:pt>
    <dgm:pt modelId="{EE7D47EF-71E6-45A7-ADF0-521D312289F3}" type="pres">
      <dgm:prSet presAssocID="{6D67DD0C-E661-41C4-BAE1-8D25C02EC971}" presName="compChildNode" presStyleCnt="0"/>
      <dgm:spPr/>
    </dgm:pt>
    <dgm:pt modelId="{E1D6654B-3E57-4CD9-B3F0-E9BB0188170F}" type="pres">
      <dgm:prSet presAssocID="{6D67DD0C-E661-41C4-BAE1-8D25C02EC971}" presName="theInnerList" presStyleCnt="0"/>
      <dgm:spPr/>
    </dgm:pt>
    <dgm:pt modelId="{AC17A775-E24E-4989-B8D5-D4A44C3D327C}" type="pres">
      <dgm:prSet presAssocID="{DAE6E90B-0429-4753-BB73-57FE7368A6C1}" presName="childNode" presStyleLbl="node1" presStyleIdx="4" presStyleCnt="6" custLinFactNeighborX="0" custLinFactNeighborY="43294">
        <dgm:presLayoutVars>
          <dgm:bulletEnabled val="1"/>
        </dgm:presLayoutVars>
      </dgm:prSet>
      <dgm:spPr/>
    </dgm:pt>
    <dgm:pt modelId="{A7D3418F-1393-4AA2-99F0-2C147479964F}" type="pres">
      <dgm:prSet presAssocID="{DAE6E90B-0429-4753-BB73-57FE7368A6C1}" presName="aSpace2" presStyleCnt="0"/>
      <dgm:spPr/>
    </dgm:pt>
    <dgm:pt modelId="{46D2ACEF-3C74-4BA5-A747-1A966B077786}" type="pres">
      <dgm:prSet presAssocID="{F1D19163-3553-4764-B227-B185D0A271C7}" presName="childNode" presStyleLbl="node1" presStyleIdx="5" presStyleCnt="6">
        <dgm:presLayoutVars>
          <dgm:bulletEnabled val="1"/>
        </dgm:presLayoutVars>
      </dgm:prSet>
      <dgm:spPr/>
    </dgm:pt>
  </dgm:ptLst>
  <dgm:cxnLst>
    <dgm:cxn modelId="{C019B815-A5F5-4F13-99D3-69CB30E79A43}" srcId="{93B510CA-F102-4DF0-91F3-97056B300B32}" destId="{77F33B3D-DBD9-4C05-B8A4-EC06DF9D4A31}" srcOrd="0" destOrd="0" parTransId="{9D8DFA8C-DA09-4CE9-9CDB-6529E468ED80}" sibTransId="{078D0FA5-4AEC-4361-86B6-A0477BD067B6}"/>
    <dgm:cxn modelId="{52C84922-85A4-48CF-83AA-B6488D8F05A2}" srcId="{6D67DD0C-E661-41C4-BAE1-8D25C02EC971}" destId="{F1D19163-3553-4764-B227-B185D0A271C7}" srcOrd="1" destOrd="0" parTransId="{5F048027-D940-4974-BA16-808A1A447DBB}" sibTransId="{EF803373-129A-488F-A6DB-48C389ACCE1E}"/>
    <dgm:cxn modelId="{85DE172C-7086-44CD-9F32-989040A81EC6}" srcId="{96D837E9-1DE3-47A7-8D32-8B3B472EE45E}" destId="{93B510CA-F102-4DF0-91F3-97056B300B32}" srcOrd="1" destOrd="0" parTransId="{59128DBA-974B-45DD-82CD-C963054CF7C0}" sibTransId="{A89730CE-7AC2-4B52-AD89-268B07305F09}"/>
    <dgm:cxn modelId="{654E0A2D-02DC-4BA0-9BBE-7A8AAB298DEC}" type="presOf" srcId="{E8375D71-787C-4117-8D14-E03B59126514}" destId="{8B765897-E0F2-42E9-BEAD-383B0D51EFF9}" srcOrd="1" destOrd="0" presId="urn:microsoft.com/office/officeart/2005/8/layout/lProcess2"/>
    <dgm:cxn modelId="{470A5F2D-43D9-48FD-B28C-FE878222A418}" type="presOf" srcId="{6D67DD0C-E661-41C4-BAE1-8D25C02EC971}" destId="{45460710-2BEE-4525-A0D9-84A355CE7400}" srcOrd="0" destOrd="0" presId="urn:microsoft.com/office/officeart/2005/8/layout/lProcess2"/>
    <dgm:cxn modelId="{9DD70134-1B37-45E8-A8D9-A5A8968BB3A8}" type="presOf" srcId="{77F33B3D-DBD9-4C05-B8A4-EC06DF9D4A31}" destId="{9C5A6CC3-4BBE-43D4-9945-11F40DB4E011}" srcOrd="0" destOrd="0" presId="urn:microsoft.com/office/officeart/2005/8/layout/lProcess2"/>
    <dgm:cxn modelId="{CBE8CD3A-3E88-4DA0-AE97-C1EE090AAF89}" type="presOf" srcId="{93B510CA-F102-4DF0-91F3-97056B300B32}" destId="{1DAAA062-9AE8-4E14-B029-D716449BEEB8}" srcOrd="1" destOrd="0" presId="urn:microsoft.com/office/officeart/2005/8/layout/lProcess2"/>
    <dgm:cxn modelId="{5D0CEB61-F82C-4429-937E-7951054B8F1C}" type="presOf" srcId="{CB106054-D4FF-4D40-AF4C-7959AC77DB9F}" destId="{6D17AA85-01C4-46C7-A810-7C66F005AEFD}" srcOrd="0" destOrd="0" presId="urn:microsoft.com/office/officeart/2005/8/layout/lProcess2"/>
    <dgm:cxn modelId="{BC8BF069-B6D7-4085-A515-5F1E1894E764}" srcId="{96D837E9-1DE3-47A7-8D32-8B3B472EE45E}" destId="{6D67DD0C-E661-41C4-BAE1-8D25C02EC971}" srcOrd="2" destOrd="0" parTransId="{6DA75BB9-451E-406A-9A15-98187C9D188A}" sibTransId="{3FC50C0D-70BE-45DF-A003-D4714636E32E}"/>
    <dgm:cxn modelId="{93F7A54B-AE8E-4686-8E70-CA054E0F6DE9}" srcId="{93B510CA-F102-4DF0-91F3-97056B300B32}" destId="{CB106054-D4FF-4D40-AF4C-7959AC77DB9F}" srcOrd="1" destOrd="0" parTransId="{F6D2D216-9B3A-4417-853B-C04030C1881D}" sibTransId="{42F10FCE-CAAA-49FA-B275-B30294228BA9}"/>
    <dgm:cxn modelId="{69866959-F15C-471A-8D4D-67B74B7BEC70}" type="presOf" srcId="{93B510CA-F102-4DF0-91F3-97056B300B32}" destId="{B4BBB340-7C09-4837-B6F8-D16EB5534F4C}" srcOrd="0" destOrd="0" presId="urn:microsoft.com/office/officeart/2005/8/layout/lProcess2"/>
    <dgm:cxn modelId="{7601EA5A-5881-4B1A-A74F-A3D768D1B5C4}" type="presOf" srcId="{96D837E9-1DE3-47A7-8D32-8B3B472EE45E}" destId="{2FAF8852-7F09-411D-AD18-0BD62DF7F71A}" srcOrd="0" destOrd="0" presId="urn:microsoft.com/office/officeart/2005/8/layout/lProcess2"/>
    <dgm:cxn modelId="{FB2FE07B-4F53-465F-986C-47EA4DCED65E}" srcId="{E8375D71-787C-4117-8D14-E03B59126514}" destId="{3A38132C-6B65-4CF3-B9B5-D077AF6F3782}" srcOrd="0" destOrd="0" parTransId="{A21E573E-0912-4FDE-80D5-11AF9E1893A7}" sibTransId="{6B79333D-F0FF-4868-B879-8693FD7242F4}"/>
    <dgm:cxn modelId="{B1CA89A8-5139-4C15-982B-2E6D64CE060A}" type="presOf" srcId="{CE79862E-73CB-4633-AFE6-18619E8A7DB8}" destId="{D00972F7-B4E7-41B4-982B-5A8E7B567C56}" srcOrd="0" destOrd="0" presId="urn:microsoft.com/office/officeart/2005/8/layout/lProcess2"/>
    <dgm:cxn modelId="{C26397AE-C01A-4FED-8D6D-4236B04D1792}" type="presOf" srcId="{6D67DD0C-E661-41C4-BAE1-8D25C02EC971}" destId="{BFE55CA9-B3B5-4723-9064-A7357BCF7941}" srcOrd="1" destOrd="0" presId="urn:microsoft.com/office/officeart/2005/8/layout/lProcess2"/>
    <dgm:cxn modelId="{6864E1BD-27AB-429E-ADE2-18DB29EAE220}" srcId="{6D67DD0C-E661-41C4-BAE1-8D25C02EC971}" destId="{DAE6E90B-0429-4753-BB73-57FE7368A6C1}" srcOrd="0" destOrd="0" parTransId="{3BD04348-0EA8-43C9-AE61-3B841242876E}" sibTransId="{371017E9-8F51-401D-A030-365EFC0C6920}"/>
    <dgm:cxn modelId="{08AE3FC5-4A0B-4D28-9BAC-2DDDF78460B4}" srcId="{E8375D71-787C-4117-8D14-E03B59126514}" destId="{CE79862E-73CB-4633-AFE6-18619E8A7DB8}" srcOrd="1" destOrd="0" parTransId="{77E7B438-5460-4FFA-A697-2A36EFEBBF9B}" sibTransId="{2EE5F68C-717E-4220-8012-AC7D8D8AB59E}"/>
    <dgm:cxn modelId="{580AECD2-49B1-4178-961D-E3D59425D8D4}" type="presOf" srcId="{3A38132C-6B65-4CF3-B9B5-D077AF6F3782}" destId="{8BB41A6C-276A-4F73-A181-68FEAE89F65C}" srcOrd="0" destOrd="0" presId="urn:microsoft.com/office/officeart/2005/8/layout/lProcess2"/>
    <dgm:cxn modelId="{A215D8DF-0CE1-45AF-9D48-4987FCF794AC}" type="presOf" srcId="{DAE6E90B-0429-4753-BB73-57FE7368A6C1}" destId="{AC17A775-E24E-4989-B8D5-D4A44C3D327C}" srcOrd="0" destOrd="0" presId="urn:microsoft.com/office/officeart/2005/8/layout/lProcess2"/>
    <dgm:cxn modelId="{199296E2-A214-49B5-8882-2175CF281B00}" srcId="{96D837E9-1DE3-47A7-8D32-8B3B472EE45E}" destId="{E8375D71-787C-4117-8D14-E03B59126514}" srcOrd="0" destOrd="0" parTransId="{DB66B76C-9EB1-47EE-9DBB-CC78C927F6E7}" sibTransId="{91184A62-011E-426E-944B-2ADC20B41B16}"/>
    <dgm:cxn modelId="{CE6D40E6-3E5B-4C05-BC35-C7F7D941A696}" type="presOf" srcId="{E8375D71-787C-4117-8D14-E03B59126514}" destId="{D27E0A9F-C9E1-410D-920A-99C68837990A}" srcOrd="0" destOrd="0" presId="urn:microsoft.com/office/officeart/2005/8/layout/lProcess2"/>
    <dgm:cxn modelId="{7B7AECEA-A7E0-48A1-80E7-C1BE2DE21CC8}" type="presOf" srcId="{F1D19163-3553-4764-B227-B185D0A271C7}" destId="{46D2ACEF-3C74-4BA5-A747-1A966B077786}" srcOrd="0" destOrd="0" presId="urn:microsoft.com/office/officeart/2005/8/layout/lProcess2"/>
    <dgm:cxn modelId="{5B54365F-24AD-49C5-836F-C22CE794741C}" type="presParOf" srcId="{2FAF8852-7F09-411D-AD18-0BD62DF7F71A}" destId="{22D2DFC5-AA42-4CC3-A2D5-B435DED6CB5D}" srcOrd="0" destOrd="0" presId="urn:microsoft.com/office/officeart/2005/8/layout/lProcess2"/>
    <dgm:cxn modelId="{795F9A93-2FBA-4712-B609-1B60DDE2D293}" type="presParOf" srcId="{22D2DFC5-AA42-4CC3-A2D5-B435DED6CB5D}" destId="{D27E0A9F-C9E1-410D-920A-99C68837990A}" srcOrd="0" destOrd="0" presId="urn:microsoft.com/office/officeart/2005/8/layout/lProcess2"/>
    <dgm:cxn modelId="{AF014652-28E9-4439-88A8-E1E0A3CE5B9D}" type="presParOf" srcId="{22D2DFC5-AA42-4CC3-A2D5-B435DED6CB5D}" destId="{8B765897-E0F2-42E9-BEAD-383B0D51EFF9}" srcOrd="1" destOrd="0" presId="urn:microsoft.com/office/officeart/2005/8/layout/lProcess2"/>
    <dgm:cxn modelId="{CCA7CFBA-E0B5-432E-A4E6-6A00E21B144B}" type="presParOf" srcId="{22D2DFC5-AA42-4CC3-A2D5-B435DED6CB5D}" destId="{D39321C2-D098-4A10-8BFE-9C166C918BC6}" srcOrd="2" destOrd="0" presId="urn:microsoft.com/office/officeart/2005/8/layout/lProcess2"/>
    <dgm:cxn modelId="{5ABBD58B-497A-4DB8-B914-0A32699D650B}" type="presParOf" srcId="{D39321C2-D098-4A10-8BFE-9C166C918BC6}" destId="{8D6F5938-7A16-49FF-9D42-D843EE8E5D59}" srcOrd="0" destOrd="0" presId="urn:microsoft.com/office/officeart/2005/8/layout/lProcess2"/>
    <dgm:cxn modelId="{38EA3F30-4E4A-4E2D-BD38-A523119ACC26}" type="presParOf" srcId="{8D6F5938-7A16-49FF-9D42-D843EE8E5D59}" destId="{8BB41A6C-276A-4F73-A181-68FEAE89F65C}" srcOrd="0" destOrd="0" presId="urn:microsoft.com/office/officeart/2005/8/layout/lProcess2"/>
    <dgm:cxn modelId="{648626B3-CB8E-4EF5-B7DE-6342BA22B1FE}" type="presParOf" srcId="{8D6F5938-7A16-49FF-9D42-D843EE8E5D59}" destId="{69446F75-4773-4157-AD25-A6F6DC34E94C}" srcOrd="1" destOrd="0" presId="urn:microsoft.com/office/officeart/2005/8/layout/lProcess2"/>
    <dgm:cxn modelId="{6EE7243A-164F-4E12-BDF6-CB265CD17076}" type="presParOf" srcId="{8D6F5938-7A16-49FF-9D42-D843EE8E5D59}" destId="{D00972F7-B4E7-41B4-982B-5A8E7B567C56}" srcOrd="2" destOrd="0" presId="urn:microsoft.com/office/officeart/2005/8/layout/lProcess2"/>
    <dgm:cxn modelId="{3AA46F6F-D5AD-40D6-BEE8-ED7F30EC5B17}" type="presParOf" srcId="{2FAF8852-7F09-411D-AD18-0BD62DF7F71A}" destId="{D95DC086-CAA6-46E8-8089-AF32977E7FF9}" srcOrd="1" destOrd="0" presId="urn:microsoft.com/office/officeart/2005/8/layout/lProcess2"/>
    <dgm:cxn modelId="{EF104208-F1AA-477D-B4C4-ECA82FF13272}" type="presParOf" srcId="{2FAF8852-7F09-411D-AD18-0BD62DF7F71A}" destId="{2A8DACF1-EFBA-4524-B9FD-449DC5132B23}" srcOrd="2" destOrd="0" presId="urn:microsoft.com/office/officeart/2005/8/layout/lProcess2"/>
    <dgm:cxn modelId="{2D86770C-3FE4-43C0-8BE6-20414E782DE3}" type="presParOf" srcId="{2A8DACF1-EFBA-4524-B9FD-449DC5132B23}" destId="{B4BBB340-7C09-4837-B6F8-D16EB5534F4C}" srcOrd="0" destOrd="0" presId="urn:microsoft.com/office/officeart/2005/8/layout/lProcess2"/>
    <dgm:cxn modelId="{B84D26F8-9A81-48CA-83DB-B73C8E30DA0D}" type="presParOf" srcId="{2A8DACF1-EFBA-4524-B9FD-449DC5132B23}" destId="{1DAAA062-9AE8-4E14-B029-D716449BEEB8}" srcOrd="1" destOrd="0" presId="urn:microsoft.com/office/officeart/2005/8/layout/lProcess2"/>
    <dgm:cxn modelId="{3E48BC6E-6C31-4954-A4A6-9EA03DE7B056}" type="presParOf" srcId="{2A8DACF1-EFBA-4524-B9FD-449DC5132B23}" destId="{CE2B064C-977E-4C19-AF5C-51B4609E1EDA}" srcOrd="2" destOrd="0" presId="urn:microsoft.com/office/officeart/2005/8/layout/lProcess2"/>
    <dgm:cxn modelId="{A4FD5901-96C7-450F-AE33-207175EE082A}" type="presParOf" srcId="{CE2B064C-977E-4C19-AF5C-51B4609E1EDA}" destId="{2108ABE3-EB55-48CF-8B4B-E44D297F6820}" srcOrd="0" destOrd="0" presId="urn:microsoft.com/office/officeart/2005/8/layout/lProcess2"/>
    <dgm:cxn modelId="{6C173ED5-9A66-435A-BA7D-3D72B38CE8ED}" type="presParOf" srcId="{2108ABE3-EB55-48CF-8B4B-E44D297F6820}" destId="{9C5A6CC3-4BBE-43D4-9945-11F40DB4E011}" srcOrd="0" destOrd="0" presId="urn:microsoft.com/office/officeart/2005/8/layout/lProcess2"/>
    <dgm:cxn modelId="{A408909C-3643-4C1E-B9B7-4CF7A89665F4}" type="presParOf" srcId="{2108ABE3-EB55-48CF-8B4B-E44D297F6820}" destId="{5C387544-E668-4E95-921E-1B9788246BE9}" srcOrd="1" destOrd="0" presId="urn:microsoft.com/office/officeart/2005/8/layout/lProcess2"/>
    <dgm:cxn modelId="{3B6F8E27-9F59-4216-BEB1-4E9C2B47E298}" type="presParOf" srcId="{2108ABE3-EB55-48CF-8B4B-E44D297F6820}" destId="{6D17AA85-01C4-46C7-A810-7C66F005AEFD}" srcOrd="2" destOrd="0" presId="urn:microsoft.com/office/officeart/2005/8/layout/lProcess2"/>
    <dgm:cxn modelId="{2FFB9CE3-E4E2-4338-8CCB-A1289CE987AC}" type="presParOf" srcId="{2FAF8852-7F09-411D-AD18-0BD62DF7F71A}" destId="{DDDD2ACF-D116-4C18-8ABC-3700B30803EF}" srcOrd="3" destOrd="0" presId="urn:microsoft.com/office/officeart/2005/8/layout/lProcess2"/>
    <dgm:cxn modelId="{8450A455-E4E8-44A9-85B6-64A3CF361913}" type="presParOf" srcId="{2FAF8852-7F09-411D-AD18-0BD62DF7F71A}" destId="{2B27A49E-F575-4909-96AF-EC9B7A2B2ECE}" srcOrd="4" destOrd="0" presId="urn:microsoft.com/office/officeart/2005/8/layout/lProcess2"/>
    <dgm:cxn modelId="{D34B6C4F-0EE5-44F8-8BA5-4BDB489DF1B6}" type="presParOf" srcId="{2B27A49E-F575-4909-96AF-EC9B7A2B2ECE}" destId="{45460710-2BEE-4525-A0D9-84A355CE7400}" srcOrd="0" destOrd="0" presId="urn:microsoft.com/office/officeart/2005/8/layout/lProcess2"/>
    <dgm:cxn modelId="{77DD5E42-CAD4-4900-83B0-101C085BD629}" type="presParOf" srcId="{2B27A49E-F575-4909-96AF-EC9B7A2B2ECE}" destId="{BFE55CA9-B3B5-4723-9064-A7357BCF7941}" srcOrd="1" destOrd="0" presId="urn:microsoft.com/office/officeart/2005/8/layout/lProcess2"/>
    <dgm:cxn modelId="{2D8A3633-E317-4B01-AA90-173D2C4BBEE8}" type="presParOf" srcId="{2B27A49E-F575-4909-96AF-EC9B7A2B2ECE}" destId="{EE7D47EF-71E6-45A7-ADF0-521D312289F3}" srcOrd="2" destOrd="0" presId="urn:microsoft.com/office/officeart/2005/8/layout/lProcess2"/>
    <dgm:cxn modelId="{A17A4A8A-E89A-42E0-A9D6-720BDC940013}" type="presParOf" srcId="{EE7D47EF-71E6-45A7-ADF0-521D312289F3}" destId="{E1D6654B-3E57-4CD9-B3F0-E9BB0188170F}" srcOrd="0" destOrd="0" presId="urn:microsoft.com/office/officeart/2005/8/layout/lProcess2"/>
    <dgm:cxn modelId="{B877B802-4A36-46AA-9BAC-8B99B6710C0E}" type="presParOf" srcId="{E1D6654B-3E57-4CD9-B3F0-E9BB0188170F}" destId="{AC17A775-E24E-4989-B8D5-D4A44C3D327C}" srcOrd="0" destOrd="0" presId="urn:microsoft.com/office/officeart/2005/8/layout/lProcess2"/>
    <dgm:cxn modelId="{44FCFC74-8FC6-4323-A5B9-EE5FA985EB55}" type="presParOf" srcId="{E1D6654B-3E57-4CD9-B3F0-E9BB0188170F}" destId="{A7D3418F-1393-4AA2-99F0-2C147479964F}" srcOrd="1" destOrd="0" presId="urn:microsoft.com/office/officeart/2005/8/layout/lProcess2"/>
    <dgm:cxn modelId="{37A26314-5000-4939-B5C7-BA8CDB914730}" type="presParOf" srcId="{E1D6654B-3E57-4CD9-B3F0-E9BB0188170F}" destId="{46D2ACEF-3C74-4BA5-A747-1A966B07778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E0A9F-C9E1-410D-920A-99C68837990A}">
      <dsp:nvSpPr>
        <dsp:cNvPr id="0" name=""/>
        <dsp:cNvSpPr/>
      </dsp:nvSpPr>
      <dsp:spPr>
        <a:xfrm>
          <a:off x="2587" y="0"/>
          <a:ext cx="6727999" cy="11463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bg2">
                  <a:lumMod val="75000"/>
                </a:schemeClr>
              </a:solidFill>
              <a:latin typeface="Arial Nova Light" panose="020B0304020202020204" pitchFamily="34" charset="0"/>
            </a:rPr>
            <a:t>Option 1 - </a:t>
          </a:r>
        </a:p>
        <a:p>
          <a:pPr marL="0" lvl="0" indent="0" algn="ctr" defTabSz="1600200">
            <a:lnSpc>
              <a:spcPct val="90000"/>
            </a:lnSpc>
            <a:spcBef>
              <a:spcPct val="0"/>
            </a:spcBef>
            <a:spcAft>
              <a:spcPct val="35000"/>
            </a:spcAft>
            <a:buNone/>
          </a:pPr>
          <a:r>
            <a:rPr lang="en-CA" sz="3600" b="1" kern="1200" dirty="0">
              <a:solidFill>
                <a:schemeClr val="bg2">
                  <a:lumMod val="75000"/>
                </a:schemeClr>
              </a:solidFill>
              <a:latin typeface="Arial Nova Light" panose="020B0304020202020204" pitchFamily="34" charset="0"/>
            </a:rPr>
            <a:t>Status Quo</a:t>
          </a:r>
        </a:p>
        <a:p>
          <a:pPr marL="0" lvl="0" indent="0" algn="ctr" defTabSz="1600200">
            <a:lnSpc>
              <a:spcPct val="90000"/>
            </a:lnSpc>
            <a:spcBef>
              <a:spcPct val="0"/>
            </a:spcBef>
            <a:spcAft>
              <a:spcPct val="35000"/>
            </a:spcAft>
            <a:buNone/>
          </a:pPr>
          <a:endParaRPr lang="en-CA" sz="2800" kern="1200" dirty="0">
            <a:latin typeface="Arial Nova Light" panose="020B0304020202020204" pitchFamily="34" charset="0"/>
          </a:endParaRPr>
        </a:p>
      </dsp:txBody>
      <dsp:txXfrm>
        <a:off x="2587" y="0"/>
        <a:ext cx="6727999" cy="3439030"/>
      </dsp:txXfrm>
    </dsp:sp>
    <dsp:sp modelId="{8BB41A6C-276A-4F73-A181-68FEAE89F65C}">
      <dsp:nvSpPr>
        <dsp:cNvPr id="0" name=""/>
        <dsp:cNvSpPr/>
      </dsp:nvSpPr>
      <dsp:spPr>
        <a:xfrm>
          <a:off x="654557" y="3764275"/>
          <a:ext cx="5382399" cy="33740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no significant change management required</a:t>
          </a:r>
        </a:p>
      </dsp:txBody>
      <dsp:txXfrm>
        <a:off x="753378" y="3863096"/>
        <a:ext cx="5184757" cy="3176363"/>
      </dsp:txXfrm>
    </dsp:sp>
    <dsp:sp modelId="{D00972F7-B4E7-41B4-982B-5A8E7B567C56}">
      <dsp:nvSpPr>
        <dsp:cNvPr id="0" name=""/>
        <dsp:cNvSpPr/>
      </dsp:nvSpPr>
      <dsp:spPr>
        <a:xfrm>
          <a:off x="675387" y="7429055"/>
          <a:ext cx="5382399" cy="345866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regulatory non-compliance</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 missing essential program elements (increased safety risk)</a:t>
          </a:r>
        </a:p>
        <a:p>
          <a:pPr marL="0" lvl="0" indent="0" algn="ctr" defTabSz="1022350">
            <a:lnSpc>
              <a:spcPct val="90000"/>
            </a:lnSpc>
            <a:spcBef>
              <a:spcPct val="0"/>
            </a:spcBef>
            <a:spcAft>
              <a:spcPct val="35000"/>
            </a:spcAft>
            <a:buNone/>
          </a:pPr>
          <a:r>
            <a:rPr lang="en-US" sz="2300" kern="1200" dirty="0">
              <a:latin typeface="Arial Nova Light" panose="020B0304020202020204" pitchFamily="34" charset="0"/>
            </a:rPr>
            <a:t>-municipal resources continue to be impacted ad-hoc</a:t>
          </a:r>
          <a:endParaRPr lang="en-CA" sz="2300" kern="1200" dirty="0">
            <a:latin typeface="Arial Nova Light" panose="020B0304020202020204" pitchFamily="34" charset="0"/>
          </a:endParaRP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poor response to events  as they increase in frequency and complexity</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escalating response costs</a:t>
          </a:r>
        </a:p>
      </dsp:txBody>
      <dsp:txXfrm>
        <a:off x="776688" y="7530356"/>
        <a:ext cx="5179797" cy="3256059"/>
      </dsp:txXfrm>
    </dsp:sp>
    <dsp:sp modelId="{B4BBB340-7C09-4837-B6F8-D16EB5534F4C}">
      <dsp:nvSpPr>
        <dsp:cNvPr id="0" name=""/>
        <dsp:cNvSpPr/>
      </dsp:nvSpPr>
      <dsp:spPr>
        <a:xfrm>
          <a:off x="7235186" y="0"/>
          <a:ext cx="6727999" cy="11463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bg2">
                  <a:lumMod val="75000"/>
                </a:schemeClr>
              </a:solidFill>
              <a:latin typeface="Arial Nova Light" panose="020B0304020202020204" pitchFamily="34" charset="0"/>
            </a:rPr>
            <a:t>Option 2 - Blended Model w/ Recommendations</a:t>
          </a:r>
        </a:p>
        <a:p>
          <a:pPr marL="0" lvl="0" indent="0" algn="ctr" defTabSz="1600200">
            <a:lnSpc>
              <a:spcPct val="90000"/>
            </a:lnSpc>
            <a:spcBef>
              <a:spcPct val="0"/>
            </a:spcBef>
            <a:spcAft>
              <a:spcPct val="35000"/>
            </a:spcAft>
            <a:buNone/>
          </a:pPr>
          <a:endParaRPr lang="en-CA" sz="2800" kern="1200" dirty="0">
            <a:latin typeface="Arial Nova Light" panose="020B0304020202020204" pitchFamily="34" charset="0"/>
          </a:endParaRPr>
        </a:p>
      </dsp:txBody>
      <dsp:txXfrm>
        <a:off x="7235186" y="0"/>
        <a:ext cx="6727999" cy="3439030"/>
      </dsp:txXfrm>
    </dsp:sp>
    <dsp:sp modelId="{9C5A6CC3-4BBE-43D4-9945-11F40DB4E011}">
      <dsp:nvSpPr>
        <dsp:cNvPr id="0" name=""/>
        <dsp:cNvSpPr/>
      </dsp:nvSpPr>
      <dsp:spPr>
        <a:xfrm>
          <a:off x="7919020" y="3705520"/>
          <a:ext cx="5382399" cy="3456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familiar model</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local authorities can proceed at their own pace (relative to their own risk tolerance)</a:t>
          </a:r>
        </a:p>
      </dsp:txBody>
      <dsp:txXfrm>
        <a:off x="8020254" y="3806754"/>
        <a:ext cx="5179931" cy="3253914"/>
      </dsp:txXfrm>
    </dsp:sp>
    <dsp:sp modelId="{6D17AA85-01C4-46C7-A810-7C66F005AEFD}">
      <dsp:nvSpPr>
        <dsp:cNvPr id="0" name=""/>
        <dsp:cNvSpPr/>
      </dsp:nvSpPr>
      <dsp:spPr>
        <a:xfrm>
          <a:off x="7907986" y="7430522"/>
          <a:ext cx="5382399" cy="345638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complex governance</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confusing to the public</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disproportionate (may unfairly disadvantage smaller communities, larger communities may not get full value) </a:t>
          </a:r>
        </a:p>
        <a:p>
          <a:pPr marL="0" lvl="0" indent="0" algn="ctr" defTabSz="1022350">
            <a:lnSpc>
              <a:spcPct val="90000"/>
            </a:lnSpc>
            <a:spcBef>
              <a:spcPct val="0"/>
            </a:spcBef>
            <a:spcAft>
              <a:spcPct val="35000"/>
            </a:spcAft>
            <a:buNone/>
          </a:pPr>
          <a:endParaRPr lang="en-CA" sz="2300" kern="1200" dirty="0">
            <a:latin typeface="Arial Nova Light" panose="020B0304020202020204" pitchFamily="34" charset="0"/>
          </a:endParaRPr>
        </a:p>
      </dsp:txBody>
      <dsp:txXfrm>
        <a:off x="8009220" y="7531756"/>
        <a:ext cx="5179931" cy="3253914"/>
      </dsp:txXfrm>
    </dsp:sp>
    <dsp:sp modelId="{45460710-2BEE-4525-A0D9-84A355CE7400}">
      <dsp:nvSpPr>
        <dsp:cNvPr id="0" name=""/>
        <dsp:cNvSpPr/>
      </dsp:nvSpPr>
      <dsp:spPr>
        <a:xfrm>
          <a:off x="14467786" y="0"/>
          <a:ext cx="6727999" cy="11463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bg2">
                  <a:lumMod val="75000"/>
                </a:schemeClr>
              </a:solidFill>
              <a:latin typeface="Arial Nova Light" panose="020B0304020202020204" pitchFamily="34" charset="0"/>
            </a:rPr>
            <a:t>Option 3 - Regionalized Model</a:t>
          </a:r>
        </a:p>
        <a:p>
          <a:pPr marL="0" lvl="0" indent="0" algn="ctr" defTabSz="1600200">
            <a:lnSpc>
              <a:spcPct val="90000"/>
            </a:lnSpc>
            <a:spcBef>
              <a:spcPct val="0"/>
            </a:spcBef>
            <a:spcAft>
              <a:spcPct val="35000"/>
            </a:spcAft>
            <a:buNone/>
          </a:pPr>
          <a:endParaRPr lang="en-CA" sz="3100" kern="1200" dirty="0">
            <a:latin typeface="Arial Nova Light" panose="020B0304020202020204" pitchFamily="34" charset="0"/>
          </a:endParaRPr>
        </a:p>
      </dsp:txBody>
      <dsp:txXfrm>
        <a:off x="14467786" y="0"/>
        <a:ext cx="6727999" cy="3439030"/>
      </dsp:txXfrm>
    </dsp:sp>
    <dsp:sp modelId="{AC17A775-E24E-4989-B8D5-D4A44C3D327C}">
      <dsp:nvSpPr>
        <dsp:cNvPr id="0" name=""/>
        <dsp:cNvSpPr/>
      </dsp:nvSpPr>
      <dsp:spPr>
        <a:xfrm>
          <a:off x="15140585" y="3672605"/>
          <a:ext cx="5382399" cy="3456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efficiency of resources</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collaborative</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increase public confidence (recognizable brand, less confusing)</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more sustainable / adaptable</a:t>
          </a:r>
        </a:p>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+could be phased</a:t>
          </a:r>
        </a:p>
      </dsp:txBody>
      <dsp:txXfrm>
        <a:off x="15241819" y="3773839"/>
        <a:ext cx="5179931" cy="3253914"/>
      </dsp:txXfrm>
    </dsp:sp>
    <dsp:sp modelId="{46D2ACEF-3C74-4BA5-A747-1A966B077786}">
      <dsp:nvSpPr>
        <dsp:cNvPr id="0" name=""/>
        <dsp:cNvSpPr/>
      </dsp:nvSpPr>
      <dsp:spPr>
        <a:xfrm>
          <a:off x="15140585" y="7430522"/>
          <a:ext cx="5382399" cy="345638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CA" sz="2300" kern="1200" dirty="0">
              <a:latin typeface="Arial Nova Light" panose="020B0304020202020204" pitchFamily="34" charset="0"/>
            </a:rPr>
            <a:t>- governance may take time to establish</a:t>
          </a:r>
        </a:p>
      </dsp:txBody>
      <dsp:txXfrm>
        <a:off x="15241819" y="7531756"/>
        <a:ext cx="5179931" cy="325391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DF3D5-8A14-4F25-8BE8-966B45EFD03C}" type="datetimeFigureOut">
              <a:rPr lang="en-CA" smtClean="0"/>
              <a:t>2021-07-05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79174-FF1E-4557-969B-4597570B7965}" type="slidenum">
              <a:rPr lang="en-CA" smtClean="0"/>
              <a:t>‹#›</a:t>
            </a:fld>
            <a:endParaRPr lang="en-CA" dirty="0"/>
          </a:p>
        </p:txBody>
      </p:sp>
    </p:spTree>
    <p:extLst>
      <p:ext uri="{BB962C8B-B14F-4D97-AF65-F5344CB8AC3E}">
        <p14:creationId xmlns:p14="http://schemas.microsoft.com/office/powerpoint/2010/main" val="155492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679174-FF1E-4557-969B-4597570B7965}" type="slidenum">
              <a:rPr lang="en-CA" smtClean="0"/>
              <a:t>1</a:t>
            </a:fld>
            <a:endParaRPr lang="en-CA" dirty="0"/>
          </a:p>
        </p:txBody>
      </p:sp>
    </p:spTree>
    <p:extLst>
      <p:ext uri="{BB962C8B-B14F-4D97-AF65-F5344CB8AC3E}">
        <p14:creationId xmlns:p14="http://schemas.microsoft.com/office/powerpoint/2010/main" val="911911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l="722" r="948"/>
          <a:stretch/>
        </p:blipFill>
        <p:spPr>
          <a:xfrm>
            <a:off x="2175456" y="1421970"/>
            <a:ext cx="20024605" cy="10891950"/>
          </a:xfrm>
          <a:prstGeom prst="rect">
            <a:avLst/>
          </a:prstGeom>
        </p:spPr>
      </p:pic>
    </p:spTree>
    <p:extLst>
      <p:ext uri="{BB962C8B-B14F-4D97-AF65-F5344CB8AC3E}">
        <p14:creationId xmlns:p14="http://schemas.microsoft.com/office/powerpoint/2010/main" val="299876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4" name="Text Placeholder 19"/>
          <p:cNvSpPr>
            <a:spLocks noGrp="1"/>
          </p:cNvSpPr>
          <p:nvPr>
            <p:ph type="body" sz="quarter" idx="11" hasCustomPrompt="1"/>
          </p:nvPr>
        </p:nvSpPr>
        <p:spPr>
          <a:xfrm>
            <a:off x="3623048" y="12470126"/>
            <a:ext cx="11064875" cy="476250"/>
          </a:xfrm>
          <a:prstGeom prst="rect">
            <a:avLst/>
          </a:prstGeom>
        </p:spPr>
        <p:txBody>
          <a:bodyPr/>
          <a:lstStyle>
            <a:lvl1pPr>
              <a:defRPr sz="2200" b="1">
                <a:solidFill>
                  <a:schemeClr val="tx1"/>
                </a:solidFill>
                <a:effectLst>
                  <a:outerShdw dir="2700000" algn="tl">
                    <a:srgbClr val="000000"/>
                  </a:outerShdw>
                </a:effectLst>
                <a:latin typeface="Arial Narrow" panose="020B0606020202030204" pitchFamily="34" charset="0"/>
              </a:defRPr>
            </a:lvl1pPr>
            <a:lvl2pPr>
              <a:defRPr sz="2200" b="1">
                <a:solidFill>
                  <a:schemeClr val="tx2">
                    <a:lumMod val="10000"/>
                  </a:schemeClr>
                </a:solidFill>
                <a:latin typeface="Arial Narrow" panose="020B0606020202030204" pitchFamily="34" charset="0"/>
              </a:defRPr>
            </a:lvl2pPr>
            <a:lvl3pPr>
              <a:defRPr sz="2200" b="1">
                <a:solidFill>
                  <a:schemeClr val="tx2">
                    <a:lumMod val="10000"/>
                  </a:schemeClr>
                </a:solidFill>
                <a:latin typeface="Arial Narrow" panose="020B0606020202030204" pitchFamily="34" charset="0"/>
              </a:defRPr>
            </a:lvl3pPr>
            <a:lvl4pPr>
              <a:defRPr sz="2200" b="1">
                <a:solidFill>
                  <a:schemeClr val="tx2">
                    <a:lumMod val="10000"/>
                  </a:schemeClr>
                </a:solidFill>
                <a:latin typeface="Arial Narrow" panose="020B0606020202030204" pitchFamily="34" charset="0"/>
              </a:defRPr>
            </a:lvl4pPr>
            <a:lvl5pPr>
              <a:defRPr sz="2200" b="1">
                <a:solidFill>
                  <a:schemeClr val="tx2">
                    <a:lumMod val="10000"/>
                  </a:schemeClr>
                </a:solidFill>
                <a:latin typeface="Arial Narrow" panose="020B0606020202030204" pitchFamily="34" charset="0"/>
              </a:defRPr>
            </a:lvl5pPr>
          </a:lstStyle>
          <a:p>
            <a:pPr lvl="0"/>
            <a:r>
              <a:rPr lang="en-US" dirty="0"/>
              <a:t>Text (Arial Narrow Bold 22) or remove</a:t>
            </a:r>
            <a:endParaRPr lang="en-CA" dirty="0"/>
          </a:p>
        </p:txBody>
      </p:sp>
      <p:sp>
        <p:nvSpPr>
          <p:cNvPr id="5" name="Picture Placeholder 4"/>
          <p:cNvSpPr>
            <a:spLocks noGrp="1"/>
          </p:cNvSpPr>
          <p:nvPr>
            <p:ph type="pic" sz="quarter" idx="12" hasCustomPrompt="1"/>
          </p:nvPr>
        </p:nvSpPr>
        <p:spPr>
          <a:xfrm>
            <a:off x="5678424" y="2011680"/>
            <a:ext cx="13112496" cy="10405872"/>
          </a:xfrm>
          <a:prstGeom prst="rect">
            <a:avLst/>
          </a:prstGeom>
        </p:spPr>
        <p:txBody>
          <a:bodyPr/>
          <a:lstStyle>
            <a:lvl1pPr>
              <a:defRPr sz="5800">
                <a:solidFill>
                  <a:schemeClr val="tx1"/>
                </a:solidFill>
                <a:effectLst/>
              </a:defRPr>
            </a:lvl1pPr>
          </a:lstStyle>
          <a:p>
            <a:r>
              <a:rPr lang="en-CA" dirty="0"/>
              <a:t>Map</a:t>
            </a:r>
          </a:p>
        </p:txBody>
      </p:sp>
    </p:spTree>
    <p:extLst>
      <p:ext uri="{BB962C8B-B14F-4D97-AF65-F5344CB8AC3E}">
        <p14:creationId xmlns:p14="http://schemas.microsoft.com/office/powerpoint/2010/main" val="61926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20" name="Text Placeholder 19"/>
          <p:cNvSpPr>
            <a:spLocks noGrp="1"/>
          </p:cNvSpPr>
          <p:nvPr>
            <p:ph type="body" sz="quarter" idx="11" hasCustomPrompt="1"/>
          </p:nvPr>
        </p:nvSpPr>
        <p:spPr>
          <a:xfrm>
            <a:off x="3623048" y="12470126"/>
            <a:ext cx="11064875" cy="476250"/>
          </a:xfrm>
          <a:prstGeom prst="rect">
            <a:avLst/>
          </a:prstGeom>
        </p:spPr>
        <p:txBody>
          <a:bodyPr/>
          <a:lstStyle>
            <a:lvl1pPr>
              <a:defRPr sz="2200" b="1">
                <a:solidFill>
                  <a:schemeClr val="tx2">
                    <a:lumMod val="10000"/>
                  </a:schemeClr>
                </a:solidFill>
                <a:effectLst>
                  <a:outerShdw dir="2700000" algn="tl">
                    <a:srgbClr val="000000"/>
                  </a:outerShdw>
                </a:effectLst>
                <a:latin typeface="Arial Narrow" panose="020B0606020202030204" pitchFamily="34" charset="0"/>
              </a:defRPr>
            </a:lvl1pPr>
            <a:lvl2pPr>
              <a:defRPr sz="2200" b="1">
                <a:solidFill>
                  <a:schemeClr val="tx2">
                    <a:lumMod val="10000"/>
                  </a:schemeClr>
                </a:solidFill>
                <a:latin typeface="Arial Narrow" panose="020B0606020202030204" pitchFamily="34" charset="0"/>
              </a:defRPr>
            </a:lvl2pPr>
            <a:lvl3pPr>
              <a:defRPr sz="2200" b="1">
                <a:solidFill>
                  <a:schemeClr val="tx2">
                    <a:lumMod val="10000"/>
                  </a:schemeClr>
                </a:solidFill>
                <a:latin typeface="Arial Narrow" panose="020B0606020202030204" pitchFamily="34" charset="0"/>
              </a:defRPr>
            </a:lvl3pPr>
            <a:lvl4pPr>
              <a:defRPr sz="2200" b="1">
                <a:solidFill>
                  <a:schemeClr val="tx2">
                    <a:lumMod val="10000"/>
                  </a:schemeClr>
                </a:solidFill>
                <a:latin typeface="Arial Narrow" panose="020B0606020202030204" pitchFamily="34" charset="0"/>
              </a:defRPr>
            </a:lvl4pPr>
            <a:lvl5pPr>
              <a:defRPr sz="2200" b="1">
                <a:solidFill>
                  <a:schemeClr val="tx2">
                    <a:lumMod val="10000"/>
                  </a:schemeClr>
                </a:solidFill>
                <a:latin typeface="Arial Narrow" panose="020B0606020202030204" pitchFamily="34" charset="0"/>
              </a:defRPr>
            </a:lvl5pPr>
          </a:lstStyle>
          <a:p>
            <a:pPr lvl="0"/>
            <a:r>
              <a:rPr lang="en-US" dirty="0"/>
              <a:t>Text (Arial Narrow Bold 22) or remove</a:t>
            </a:r>
            <a:endParaRPr lang="en-CA" dirty="0"/>
          </a:p>
        </p:txBody>
      </p:sp>
      <p:sp>
        <p:nvSpPr>
          <p:cNvPr id="22" name="Text Placeholder 21"/>
          <p:cNvSpPr>
            <a:spLocks noGrp="1"/>
          </p:cNvSpPr>
          <p:nvPr>
            <p:ph type="body" sz="quarter" idx="12" hasCustomPrompt="1"/>
          </p:nvPr>
        </p:nvSpPr>
        <p:spPr>
          <a:xfrm>
            <a:off x="3877057" y="6089904"/>
            <a:ext cx="16313404" cy="4389120"/>
          </a:xfrm>
          <a:prstGeom prst="rect">
            <a:avLst/>
          </a:prstGeom>
        </p:spPr>
        <p:txBody>
          <a:bodyPr/>
          <a:lstStyle>
            <a:lvl1pPr>
              <a:defRPr sz="7200" baseline="0">
                <a:solidFill>
                  <a:schemeClr val="tx2">
                    <a:lumMod val="10000"/>
                  </a:schemeClr>
                </a:solidFill>
                <a:effectLst>
                  <a:outerShdw dir="2700000" algn="tl">
                    <a:srgbClr val="000000"/>
                  </a:outerShdw>
                </a:effectLst>
                <a:latin typeface="+mn-lt"/>
              </a:defRPr>
            </a:lvl1pPr>
            <a:lvl2pPr>
              <a:defRPr sz="6000" baseline="0">
                <a:solidFill>
                  <a:schemeClr val="tx2">
                    <a:lumMod val="10000"/>
                  </a:schemeClr>
                </a:solidFill>
                <a:effectLst>
                  <a:outerShdw dir="2700000" algn="tl">
                    <a:srgbClr val="000000"/>
                  </a:outerShdw>
                </a:effectLst>
                <a:latin typeface="+mn-lt"/>
              </a:defRPr>
            </a:lvl2pPr>
            <a:lvl3pPr>
              <a:defRPr>
                <a:solidFill>
                  <a:schemeClr val="tx2">
                    <a:lumMod val="10000"/>
                  </a:schemeClr>
                </a:solidFill>
                <a:latin typeface="+mn-lt"/>
              </a:defRPr>
            </a:lvl3pPr>
            <a:lvl4pPr>
              <a:defRPr>
                <a:solidFill>
                  <a:schemeClr val="tx2">
                    <a:lumMod val="10000"/>
                  </a:schemeClr>
                </a:solidFill>
                <a:latin typeface="+mn-lt"/>
              </a:defRPr>
            </a:lvl4pPr>
            <a:lvl5pPr>
              <a:defRPr>
                <a:solidFill>
                  <a:schemeClr val="tx2">
                    <a:lumMod val="10000"/>
                  </a:schemeClr>
                </a:solidFill>
                <a:latin typeface="+mn-lt"/>
              </a:defRPr>
            </a:lvl5pPr>
          </a:lstStyle>
          <a:p>
            <a:pPr lvl="1"/>
            <a:r>
              <a:rPr lang="en-US" dirty="0"/>
              <a:t>Text (Arial 60)</a:t>
            </a:r>
          </a:p>
          <a:p>
            <a:pPr lvl="1"/>
            <a:r>
              <a:rPr lang="en-US" dirty="0"/>
              <a:t>Text (Arial 60)</a:t>
            </a:r>
          </a:p>
          <a:p>
            <a:pPr lvl="1"/>
            <a:r>
              <a:rPr lang="en-US" dirty="0"/>
              <a:t>Text (Arial 60)</a:t>
            </a:r>
            <a:endParaRPr lang="en-CA" dirty="0"/>
          </a:p>
        </p:txBody>
      </p:sp>
      <p:sp>
        <p:nvSpPr>
          <p:cNvPr id="24" name="Text Placeholder 23"/>
          <p:cNvSpPr>
            <a:spLocks noGrp="1"/>
          </p:cNvSpPr>
          <p:nvPr>
            <p:ph type="body" sz="quarter" idx="13" hasCustomPrompt="1"/>
          </p:nvPr>
        </p:nvSpPr>
        <p:spPr>
          <a:xfrm>
            <a:off x="4004691" y="2578608"/>
            <a:ext cx="16313150" cy="1354074"/>
          </a:xfrm>
          <a:prstGeom prst="rect">
            <a:avLst/>
          </a:prstGeom>
        </p:spPr>
        <p:txBody>
          <a:bodyPr/>
          <a:lstStyle>
            <a:lvl1pPr algn="ctr">
              <a:defRPr sz="7200" baseline="0">
                <a:solidFill>
                  <a:schemeClr val="tx2">
                    <a:lumMod val="10000"/>
                  </a:schemeClr>
                </a:solidFill>
                <a:effectLst>
                  <a:outerShdw dir="2700000" algn="tl">
                    <a:srgbClr val="000000"/>
                  </a:outerShdw>
                </a:effectLst>
              </a:defRPr>
            </a:lvl1pPr>
            <a:lvl2pPr>
              <a:defRPr sz="7200">
                <a:solidFill>
                  <a:schemeClr val="tx2">
                    <a:lumMod val="10000"/>
                  </a:schemeClr>
                </a:solidFill>
              </a:defRPr>
            </a:lvl2pPr>
            <a:lvl3pPr>
              <a:defRPr sz="7200">
                <a:solidFill>
                  <a:schemeClr val="tx2">
                    <a:lumMod val="10000"/>
                  </a:schemeClr>
                </a:solidFill>
              </a:defRPr>
            </a:lvl3pPr>
            <a:lvl4pPr>
              <a:defRPr sz="7200">
                <a:solidFill>
                  <a:schemeClr val="tx2">
                    <a:lumMod val="10000"/>
                  </a:schemeClr>
                </a:solidFill>
              </a:defRPr>
            </a:lvl4pPr>
            <a:lvl5pPr>
              <a:defRPr sz="7200">
                <a:solidFill>
                  <a:schemeClr val="tx2">
                    <a:lumMod val="10000"/>
                  </a:schemeClr>
                </a:solidFill>
              </a:defRPr>
            </a:lvl5pPr>
          </a:lstStyle>
          <a:p>
            <a:pPr lvl="0"/>
            <a:r>
              <a:rPr lang="en-US" dirty="0"/>
              <a:t>TITLE (Arial 72)</a:t>
            </a:r>
            <a:endParaRPr lang="en-CA" dirty="0"/>
          </a:p>
        </p:txBody>
      </p:sp>
    </p:spTree>
    <p:extLst>
      <p:ext uri="{BB962C8B-B14F-4D97-AF65-F5344CB8AC3E}">
        <p14:creationId xmlns:p14="http://schemas.microsoft.com/office/powerpoint/2010/main" val="143038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200" y="6845300"/>
            <a:ext cx="21437600" cy="2209800"/>
          </a:xfrm>
          <a:prstGeom prst="rect">
            <a:avLst/>
          </a:prstGeom>
        </p:spPr>
        <p:txBody>
          <a:bodyPr/>
          <a:lstStyle>
            <a:lvl1pPr>
              <a:defRPr>
                <a:effectLst>
                  <a:outerShdw dir="2700000" algn="tl">
                    <a:srgbClr val="000000"/>
                  </a:outerShdw>
                </a:effectLst>
              </a:defRPr>
            </a:lvl1pPr>
          </a:lstStyle>
          <a:p>
            <a:pPr lvl="0"/>
            <a:r>
              <a:rPr lang="en-US">
                <a:solidFill>
                  <a:srgbClr val="000000"/>
                </a:solidFill>
                <a:latin typeface="Arial" panose="020B0604020202020204" pitchFamily="34" charset="0"/>
                <a:cs typeface="Arial" panose="020B0604020202020204" pitchFamily="34" charset="0"/>
              </a:rPr>
              <a:t>Edit Master text styles</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7" name="Text Placeholder 6"/>
          <p:cNvSpPr>
            <a:spLocks noGrp="1"/>
          </p:cNvSpPr>
          <p:nvPr>
            <p:ph type="body" sz="quarter" idx="10" hasCustomPrompt="1"/>
          </p:nvPr>
        </p:nvSpPr>
        <p:spPr>
          <a:xfrm>
            <a:off x="8797290" y="2651760"/>
            <a:ext cx="6765925" cy="1224661"/>
          </a:xfrm>
          <a:prstGeom prst="rect">
            <a:avLst/>
          </a:prstGeom>
        </p:spPr>
        <p:txBody>
          <a:bodyPr/>
          <a:lstStyle>
            <a:lvl1pPr>
              <a:defRPr sz="5800">
                <a:solidFill>
                  <a:schemeClr val="tx2">
                    <a:lumMod val="10000"/>
                  </a:schemeClr>
                </a:solidFill>
                <a:effectLst>
                  <a:outerShdw dir="2700000" algn="tl">
                    <a:srgbClr val="000000"/>
                  </a:outerShdw>
                </a:effectLst>
              </a:defRPr>
            </a:lvl1pPr>
            <a:lvl2pPr>
              <a:defRPr sz="5800">
                <a:solidFill>
                  <a:schemeClr val="tx2">
                    <a:lumMod val="10000"/>
                  </a:schemeClr>
                </a:solidFill>
              </a:defRPr>
            </a:lvl2pPr>
            <a:lvl3pPr>
              <a:defRPr sz="5800">
                <a:solidFill>
                  <a:schemeClr val="tx2">
                    <a:lumMod val="10000"/>
                  </a:schemeClr>
                </a:solidFill>
              </a:defRPr>
            </a:lvl3pPr>
            <a:lvl4pPr>
              <a:defRPr sz="5800">
                <a:solidFill>
                  <a:schemeClr val="tx2">
                    <a:lumMod val="10000"/>
                  </a:schemeClr>
                </a:solidFill>
              </a:defRPr>
            </a:lvl4pPr>
            <a:lvl5pPr>
              <a:defRPr sz="5800">
                <a:solidFill>
                  <a:schemeClr val="tx2">
                    <a:lumMod val="10000"/>
                  </a:schemeClr>
                </a:solidFill>
              </a:defRPr>
            </a:lvl5pPr>
          </a:lstStyle>
          <a:p>
            <a:pPr lvl="0"/>
            <a:r>
              <a:rPr lang="en-US" dirty="0"/>
              <a:t>TITLE (Arial 58)</a:t>
            </a:r>
            <a:endParaRPr lang="en-CA" dirty="0"/>
          </a:p>
        </p:txBody>
      </p:sp>
    </p:spTree>
    <p:extLst>
      <p:ext uri="{BB962C8B-B14F-4D97-AF65-F5344CB8AC3E}">
        <p14:creationId xmlns:p14="http://schemas.microsoft.com/office/powerpoint/2010/main" val="46938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lum/>
            <a:extLst>
              <a:ext uri="{BEBA8EAE-BF5A-486C-A8C5-ECC9F3942E4B}">
                <a14:imgProps xmlns:a14="http://schemas.microsoft.com/office/drawing/2010/main">
                  <a14:imgLayer r:embed="rId3">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94899"/>
            <a:ext cx="24384000" cy="13810899"/>
          </a:xfrm>
          <a:prstGeom prst="rect">
            <a:avLst/>
          </a:prstGeom>
        </p:spPr>
      </p:pic>
      <p:pic>
        <p:nvPicPr>
          <p:cNvPr id="5" name="Picture 4"/>
          <p:cNvPicPr>
            <a:picLocks noChangeAspect="1"/>
          </p:cNvPicPr>
          <p:nvPr userDrawn="1"/>
        </p:nvPicPr>
        <p:blipFill rotWithShape="1">
          <a:blip r:embed="rId5"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11" name="Text Placeholder 10"/>
          <p:cNvSpPr>
            <a:spLocks noGrp="1"/>
          </p:cNvSpPr>
          <p:nvPr>
            <p:ph type="body" sz="quarter" idx="10" hasCustomPrompt="1"/>
          </p:nvPr>
        </p:nvSpPr>
        <p:spPr>
          <a:xfrm>
            <a:off x="986981" y="2624342"/>
            <a:ext cx="13957318" cy="429287"/>
          </a:xfrm>
          <a:prstGeom prst="rect">
            <a:avLst/>
          </a:prstGeom>
        </p:spPr>
        <p:txBody>
          <a:bodyPr/>
          <a:lstStyle>
            <a:lvl1pPr>
              <a:defRPr sz="3600" b="1">
                <a:solidFill>
                  <a:schemeClr val="tx2">
                    <a:lumMod val="10000"/>
                  </a:schemeClr>
                </a:solidFill>
                <a:effectLst>
                  <a:outerShdw dir="2700000" algn="tl">
                    <a:srgbClr val="000000"/>
                  </a:outerShdw>
                </a:effectLst>
              </a:defRPr>
            </a:lvl1pPr>
          </a:lstStyle>
          <a:p>
            <a:pPr lvl="0"/>
            <a:r>
              <a:rPr lang="en-US" dirty="0"/>
              <a:t>TITLE (Arial Bold 36)</a:t>
            </a:r>
            <a:endParaRPr lang="en-CA" dirty="0"/>
          </a:p>
        </p:txBody>
      </p:sp>
      <p:sp>
        <p:nvSpPr>
          <p:cNvPr id="15" name="Table Placeholder 14"/>
          <p:cNvSpPr>
            <a:spLocks noGrp="1"/>
          </p:cNvSpPr>
          <p:nvPr>
            <p:ph type="tbl" sz="quarter" idx="12"/>
          </p:nvPr>
        </p:nvSpPr>
        <p:spPr>
          <a:xfrm>
            <a:off x="986981" y="3335362"/>
            <a:ext cx="13957318" cy="8875712"/>
          </a:xfrm>
          <a:prstGeom prst="rect">
            <a:avLst/>
          </a:prstGeom>
        </p:spPr>
        <p:txBody>
          <a:bodyPr/>
          <a:lstStyle>
            <a:lvl1pPr>
              <a:defRPr sz="2800">
                <a:solidFill>
                  <a:schemeClr val="tx2">
                    <a:lumMod val="10000"/>
                  </a:schemeClr>
                </a:solidFill>
                <a:effectLst>
                  <a:outerShdw dir="2700000" algn="tl">
                    <a:srgbClr val="000000"/>
                  </a:outerShdw>
                </a:effectLst>
              </a:defRPr>
            </a:lvl1pPr>
          </a:lstStyle>
          <a:p>
            <a:r>
              <a:rPr lang="en-US" dirty="0"/>
              <a:t>Click icon to add table</a:t>
            </a:r>
            <a:endParaRPr lang="en-CA" dirty="0"/>
          </a:p>
        </p:txBody>
      </p:sp>
      <p:sp>
        <p:nvSpPr>
          <p:cNvPr id="20" name="Text Placeholder 19"/>
          <p:cNvSpPr>
            <a:spLocks noGrp="1"/>
          </p:cNvSpPr>
          <p:nvPr>
            <p:ph type="body" sz="quarter" idx="13" hasCustomPrompt="1"/>
          </p:nvPr>
        </p:nvSpPr>
        <p:spPr>
          <a:xfrm>
            <a:off x="15403633" y="3125342"/>
            <a:ext cx="7888287" cy="9331396"/>
          </a:xfrm>
          <a:prstGeom prst="rect">
            <a:avLst/>
          </a:prstGeom>
        </p:spPr>
        <p:txBody>
          <a:bodyPr/>
          <a:lstStyle>
            <a:lvl1pPr>
              <a:defRPr sz="4400">
                <a:solidFill>
                  <a:schemeClr val="tx2">
                    <a:lumMod val="10000"/>
                  </a:schemeClr>
                </a:solidFill>
                <a:latin typeface="Arial" panose="020B0604020202020204" pitchFamily="34" charset="0"/>
                <a:cs typeface="Arial" panose="020B0604020202020204" pitchFamily="34" charset="0"/>
              </a:defRPr>
            </a:lvl1pPr>
            <a:lvl2pPr>
              <a:defRPr sz="2800">
                <a:solidFill>
                  <a:schemeClr val="tx2">
                    <a:lumMod val="10000"/>
                  </a:schemeClr>
                </a:solidFill>
                <a:latin typeface="+mn-lt"/>
              </a:defRPr>
            </a:lvl2pPr>
          </a:lstStyle>
          <a:p>
            <a:pPr lvl="0"/>
            <a:r>
              <a:rPr lang="en-US" dirty="0"/>
              <a:t>Text (Arial 44)</a:t>
            </a:r>
          </a:p>
          <a:p>
            <a:pPr lvl="1"/>
            <a:r>
              <a:rPr lang="en-US" dirty="0"/>
              <a:t>Text (Arial 28)</a:t>
            </a:r>
          </a:p>
        </p:txBody>
      </p:sp>
      <p:sp>
        <p:nvSpPr>
          <p:cNvPr id="22" name="Text Placeholder 21"/>
          <p:cNvSpPr>
            <a:spLocks noGrp="1"/>
          </p:cNvSpPr>
          <p:nvPr>
            <p:ph type="body" sz="quarter" idx="14" hasCustomPrompt="1"/>
          </p:nvPr>
        </p:nvSpPr>
        <p:spPr>
          <a:xfrm>
            <a:off x="15417279" y="12660977"/>
            <a:ext cx="7888287" cy="450850"/>
          </a:xfrm>
          <a:prstGeom prst="rect">
            <a:avLst/>
          </a:prstGeom>
        </p:spPr>
        <p:txBody>
          <a:bodyPr/>
          <a:lstStyle>
            <a:lvl1pPr>
              <a:defRPr sz="1600" baseline="0">
                <a:solidFill>
                  <a:schemeClr val="tx2">
                    <a:lumMod val="10000"/>
                  </a:schemeClr>
                </a:solidFill>
                <a:latin typeface="Arial Narrow" panose="020B0606020202030204" pitchFamily="34" charset="0"/>
              </a:defRPr>
            </a:lvl1pPr>
          </a:lstStyle>
          <a:p>
            <a:pPr lvl="0"/>
            <a:r>
              <a:rPr lang="en-US" dirty="0"/>
              <a:t>Text (Arial Narrow 16) or remove</a:t>
            </a:r>
            <a:endParaRPr lang="en-CA" dirty="0"/>
          </a:p>
        </p:txBody>
      </p:sp>
      <p:sp>
        <p:nvSpPr>
          <p:cNvPr id="9" name="Text Placeholder 8"/>
          <p:cNvSpPr>
            <a:spLocks noGrp="1"/>
          </p:cNvSpPr>
          <p:nvPr>
            <p:ph type="body" sz="quarter" idx="15" hasCustomPrompt="1"/>
          </p:nvPr>
        </p:nvSpPr>
        <p:spPr>
          <a:xfrm>
            <a:off x="3467100" y="12498057"/>
            <a:ext cx="11477625" cy="428625"/>
          </a:xfrm>
          <a:prstGeom prst="rect">
            <a:avLst/>
          </a:prstGeom>
        </p:spPr>
        <p:txBody>
          <a:bodyPr/>
          <a:lstStyle>
            <a:lvl1pPr>
              <a:defRPr sz="2200" b="1">
                <a:solidFill>
                  <a:schemeClr val="bg1">
                    <a:lumMod val="10000"/>
                  </a:schemeClr>
                </a:solidFill>
                <a:latin typeface="Arial Narrow" panose="020B0606020202030204" pitchFamily="34" charset="0"/>
              </a:defRPr>
            </a:lvl1pPr>
          </a:lstStyle>
          <a:p>
            <a:pPr lvl="0"/>
            <a:r>
              <a:rPr lang="en-US" dirty="0"/>
              <a:t>Text (Arial Narrow Bold 22) or remove</a:t>
            </a:r>
            <a:endParaRPr lang="en-CA" dirty="0"/>
          </a:p>
        </p:txBody>
      </p:sp>
    </p:spTree>
    <p:extLst>
      <p:ext uri="{BB962C8B-B14F-4D97-AF65-F5344CB8AC3E}">
        <p14:creationId xmlns:p14="http://schemas.microsoft.com/office/powerpoint/2010/main" val="178643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6" name="Text Placeholder 5"/>
          <p:cNvSpPr>
            <a:spLocks noGrp="1"/>
          </p:cNvSpPr>
          <p:nvPr>
            <p:ph type="body" sz="quarter" idx="10" hasCustomPrompt="1"/>
          </p:nvPr>
        </p:nvSpPr>
        <p:spPr>
          <a:xfrm>
            <a:off x="1057042" y="2093633"/>
            <a:ext cx="15527338" cy="1170368"/>
          </a:xfrm>
          <a:prstGeom prst="rect">
            <a:avLst/>
          </a:prstGeom>
        </p:spPr>
        <p:txBody>
          <a:bodyPr/>
          <a:lstStyle>
            <a:lvl1pPr>
              <a:defRPr sz="4800" b="1">
                <a:solidFill>
                  <a:schemeClr val="tx2">
                    <a:lumMod val="10000"/>
                  </a:schemeClr>
                </a:solidFill>
                <a:effectLst>
                  <a:outerShdw dir="2700000" algn="tl">
                    <a:srgbClr val="000000"/>
                  </a:outerShdw>
                </a:effectLst>
              </a:defRPr>
            </a:lvl1pPr>
          </a:lstStyle>
          <a:p>
            <a:pPr lvl="0"/>
            <a:r>
              <a:rPr lang="en-US" dirty="0"/>
              <a:t>TITLE (Arial Bold 48)</a:t>
            </a:r>
            <a:endParaRPr lang="en-CA" dirty="0"/>
          </a:p>
        </p:txBody>
      </p:sp>
      <p:sp>
        <p:nvSpPr>
          <p:cNvPr id="8" name="Table Placeholder 7"/>
          <p:cNvSpPr>
            <a:spLocks noGrp="1"/>
          </p:cNvSpPr>
          <p:nvPr>
            <p:ph type="tbl" sz="quarter" idx="11"/>
          </p:nvPr>
        </p:nvSpPr>
        <p:spPr>
          <a:xfrm>
            <a:off x="1060450" y="3419475"/>
            <a:ext cx="22256750" cy="8632825"/>
          </a:xfrm>
          <a:prstGeom prst="rect">
            <a:avLst/>
          </a:prstGeom>
        </p:spPr>
        <p:txBody>
          <a:bodyPr/>
          <a:lstStyle>
            <a:lvl1pPr>
              <a:defRPr sz="2800" b="0">
                <a:solidFill>
                  <a:schemeClr val="tx2">
                    <a:lumMod val="10000"/>
                  </a:schemeClr>
                </a:solidFill>
                <a:latin typeface="+mn-lt"/>
              </a:defRPr>
            </a:lvl1pPr>
          </a:lstStyle>
          <a:p>
            <a:r>
              <a:rPr lang="en-US" dirty="0"/>
              <a:t>Click icon to add table</a:t>
            </a:r>
            <a:endParaRPr lang="en-CA" dirty="0"/>
          </a:p>
        </p:txBody>
      </p:sp>
    </p:spTree>
    <p:extLst>
      <p:ext uri="{BB962C8B-B14F-4D97-AF65-F5344CB8AC3E}">
        <p14:creationId xmlns:p14="http://schemas.microsoft.com/office/powerpoint/2010/main" val="28542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9" name="Text Placeholder 8"/>
          <p:cNvSpPr>
            <a:spLocks noGrp="1"/>
          </p:cNvSpPr>
          <p:nvPr>
            <p:ph type="body" sz="quarter" idx="11" hasCustomPrompt="1"/>
          </p:nvPr>
        </p:nvSpPr>
        <p:spPr>
          <a:xfrm>
            <a:off x="6035325" y="10808208"/>
            <a:ext cx="12307887" cy="1499807"/>
          </a:xfrm>
          <a:prstGeom prst="rect">
            <a:avLst/>
          </a:prstGeom>
        </p:spPr>
        <p:txBody>
          <a:bodyPr/>
          <a:lstStyle>
            <a:lvl1pPr algn="ctr">
              <a:defRPr sz="5800" baseline="0">
                <a:solidFill>
                  <a:schemeClr val="tx2">
                    <a:lumMod val="10000"/>
                  </a:schemeClr>
                </a:solidFill>
                <a:effectLst>
                  <a:outerShdw dir="2700000" algn="tl">
                    <a:srgbClr val="000000"/>
                  </a:outerShdw>
                </a:effectLst>
              </a:defRPr>
            </a:lvl1pPr>
          </a:lstStyle>
          <a:p>
            <a:pPr lvl="0"/>
            <a:r>
              <a:rPr lang="en-US" dirty="0"/>
              <a:t>Text (Arial 58 – Centered) or remove</a:t>
            </a:r>
            <a:endParaRPr lang="en-CA" dirty="0"/>
          </a:p>
        </p:txBody>
      </p:sp>
      <p:sp>
        <p:nvSpPr>
          <p:cNvPr id="4" name="Picture Placeholder 3"/>
          <p:cNvSpPr>
            <a:spLocks noGrp="1"/>
          </p:cNvSpPr>
          <p:nvPr>
            <p:ph type="pic" sz="quarter" idx="12" hasCustomPrompt="1"/>
          </p:nvPr>
        </p:nvSpPr>
        <p:spPr>
          <a:xfrm>
            <a:off x="4736338" y="2396299"/>
            <a:ext cx="14868525" cy="8101013"/>
          </a:xfrm>
          <a:prstGeom prst="rect">
            <a:avLst/>
          </a:prstGeom>
        </p:spPr>
        <p:txBody>
          <a:bodyPr/>
          <a:lstStyle>
            <a:lvl1pPr>
              <a:defRPr sz="5800">
                <a:solidFill>
                  <a:schemeClr val="bg1">
                    <a:lumMod val="10000"/>
                  </a:schemeClr>
                </a:solidFill>
                <a:effectLst/>
              </a:defRPr>
            </a:lvl1pPr>
          </a:lstStyle>
          <a:p>
            <a:r>
              <a:rPr lang="en-CA" dirty="0"/>
              <a:t>Photo (Centered)</a:t>
            </a:r>
          </a:p>
        </p:txBody>
      </p:sp>
    </p:spTree>
    <p:extLst>
      <p:ext uri="{BB962C8B-B14F-4D97-AF65-F5344CB8AC3E}">
        <p14:creationId xmlns:p14="http://schemas.microsoft.com/office/powerpoint/2010/main" val="50963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7" name="Content Placeholder 6"/>
          <p:cNvSpPr>
            <a:spLocks noGrp="1"/>
          </p:cNvSpPr>
          <p:nvPr>
            <p:ph sz="quarter" idx="10" hasCustomPrompt="1"/>
          </p:nvPr>
        </p:nvSpPr>
        <p:spPr>
          <a:xfrm>
            <a:off x="4864608" y="2468880"/>
            <a:ext cx="14685009" cy="7973568"/>
          </a:xfrm>
          <a:prstGeom prst="rect">
            <a:avLst/>
          </a:prstGeom>
        </p:spPr>
        <p:txBody>
          <a:bodyPr/>
          <a:lstStyle>
            <a:lvl1pPr algn="ctr">
              <a:defRPr sz="5800" baseline="0">
                <a:solidFill>
                  <a:schemeClr val="tx2">
                    <a:lumMod val="10000"/>
                  </a:schemeClr>
                </a:solidFill>
                <a:effectLst/>
              </a:defRPr>
            </a:lvl1pPr>
            <a:lvl2pPr>
              <a:defRPr sz="2400">
                <a:solidFill>
                  <a:schemeClr val="tx2">
                    <a:lumMod val="10000"/>
                  </a:schemeClr>
                </a:solidFill>
              </a:defRPr>
            </a:lvl2pPr>
            <a:lvl3pPr>
              <a:defRPr sz="2400">
                <a:solidFill>
                  <a:schemeClr val="tx2">
                    <a:lumMod val="10000"/>
                  </a:schemeClr>
                </a:solidFill>
              </a:defRPr>
            </a:lvl3pPr>
            <a:lvl4pPr>
              <a:defRPr sz="2400">
                <a:solidFill>
                  <a:schemeClr val="tx2">
                    <a:lumMod val="10000"/>
                  </a:schemeClr>
                </a:solidFill>
              </a:defRPr>
            </a:lvl4pPr>
            <a:lvl5pPr>
              <a:defRPr sz="2400">
                <a:solidFill>
                  <a:schemeClr val="tx2">
                    <a:lumMod val="10000"/>
                  </a:schemeClr>
                </a:solidFill>
              </a:defRPr>
            </a:lvl5pPr>
          </a:lstStyle>
          <a:p>
            <a:pPr lvl="0"/>
            <a:r>
              <a:rPr lang="en-US" dirty="0"/>
              <a:t>Object, Chart, Graph, Photo</a:t>
            </a:r>
            <a:endParaRPr lang="en-CA" dirty="0"/>
          </a:p>
        </p:txBody>
      </p:sp>
      <p:sp>
        <p:nvSpPr>
          <p:cNvPr id="9" name="Text Placeholder 8"/>
          <p:cNvSpPr>
            <a:spLocks noGrp="1"/>
          </p:cNvSpPr>
          <p:nvPr>
            <p:ph type="body" sz="quarter" idx="11" hasCustomPrompt="1"/>
          </p:nvPr>
        </p:nvSpPr>
        <p:spPr>
          <a:xfrm>
            <a:off x="4828731" y="10588752"/>
            <a:ext cx="14720887" cy="2072876"/>
          </a:xfrm>
          <a:prstGeom prst="rect">
            <a:avLst/>
          </a:prstGeom>
        </p:spPr>
        <p:txBody>
          <a:bodyPr/>
          <a:lstStyle>
            <a:lvl1pPr algn="ctr">
              <a:defRPr sz="6600">
                <a:solidFill>
                  <a:schemeClr val="tx2">
                    <a:lumMod val="10000"/>
                  </a:schemeClr>
                </a:solidFill>
                <a:effectLst>
                  <a:outerShdw dir="2700000" algn="tl">
                    <a:srgbClr val="000000"/>
                  </a:outerShdw>
                </a:effectLst>
              </a:defRPr>
            </a:lvl1pPr>
          </a:lstStyle>
          <a:p>
            <a:pPr lvl="0"/>
            <a:r>
              <a:rPr lang="en-US" dirty="0"/>
              <a:t>Text (Arial 66)</a:t>
            </a:r>
            <a:endParaRPr lang="en-CA" dirty="0"/>
          </a:p>
        </p:txBody>
      </p:sp>
    </p:spTree>
    <p:extLst>
      <p:ext uri="{BB962C8B-B14F-4D97-AF65-F5344CB8AC3E}">
        <p14:creationId xmlns:p14="http://schemas.microsoft.com/office/powerpoint/2010/main" val="377849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73200" y="6845300"/>
            <a:ext cx="10642600" cy="2209800"/>
          </a:xfrm>
          <a:prstGeom prst="rect">
            <a:avLst/>
          </a:prstGeom>
        </p:spPr>
        <p:txBody>
          <a:bodyPr/>
          <a:lstStyle>
            <a:lvl1pPr>
              <a:defRPr sz="4000" baseline="0">
                <a:solidFill>
                  <a:schemeClr val="bg1">
                    <a:lumMod val="10000"/>
                  </a:schemeClr>
                </a:solidFill>
                <a:effectLst/>
              </a:defRPr>
            </a:lvl1pPr>
          </a:lstStyle>
          <a:p>
            <a:pPr lvl="0"/>
            <a:r>
              <a:rPr lang="en-US" dirty="0"/>
              <a:t>Object, Chart, Graph, Photo</a:t>
            </a:r>
          </a:p>
        </p:txBody>
      </p:sp>
      <p:sp>
        <p:nvSpPr>
          <p:cNvPr id="4" name="Content Placeholder 3"/>
          <p:cNvSpPr>
            <a:spLocks noGrp="1"/>
          </p:cNvSpPr>
          <p:nvPr>
            <p:ph sz="half" idx="2" hasCustomPrompt="1"/>
          </p:nvPr>
        </p:nvSpPr>
        <p:spPr>
          <a:xfrm>
            <a:off x="12268200" y="6845300"/>
            <a:ext cx="10642600" cy="2209800"/>
          </a:xfrm>
          <a:prstGeom prst="rect">
            <a:avLst/>
          </a:prstGeom>
        </p:spPr>
        <p:txBody>
          <a:bodyPr/>
          <a:lstStyle>
            <a:lvl1pPr>
              <a:defRPr sz="4000" baseline="0">
                <a:solidFill>
                  <a:schemeClr val="bg1">
                    <a:lumMod val="10000"/>
                  </a:schemeClr>
                </a:solidFill>
                <a:effectLst/>
              </a:defRPr>
            </a:lvl1pPr>
          </a:lstStyle>
          <a:p>
            <a:pPr lvl="0"/>
            <a:r>
              <a:rPr lang="en-US" dirty="0"/>
              <a:t>Object, Chart, Graph, Photo</a:t>
            </a:r>
          </a:p>
        </p:txBody>
      </p:sp>
      <p:sp>
        <p:nvSpPr>
          <p:cNvPr id="5" name="Text Placeholder 6"/>
          <p:cNvSpPr>
            <a:spLocks noGrp="1"/>
          </p:cNvSpPr>
          <p:nvPr>
            <p:ph type="body" sz="quarter" idx="10" hasCustomPrompt="1"/>
          </p:nvPr>
        </p:nvSpPr>
        <p:spPr>
          <a:xfrm>
            <a:off x="8797290" y="2651760"/>
            <a:ext cx="6765925" cy="1224661"/>
          </a:xfrm>
          <a:prstGeom prst="rect">
            <a:avLst/>
          </a:prstGeom>
        </p:spPr>
        <p:txBody>
          <a:bodyPr/>
          <a:lstStyle>
            <a:lvl1pPr>
              <a:defRPr sz="5800">
                <a:solidFill>
                  <a:schemeClr val="tx2">
                    <a:lumMod val="10000"/>
                  </a:schemeClr>
                </a:solidFill>
                <a:effectLst>
                  <a:outerShdw dir="2700000" algn="tl">
                    <a:srgbClr val="000000"/>
                  </a:outerShdw>
                </a:effectLst>
              </a:defRPr>
            </a:lvl1pPr>
            <a:lvl2pPr>
              <a:defRPr sz="5800">
                <a:solidFill>
                  <a:schemeClr val="tx2">
                    <a:lumMod val="10000"/>
                  </a:schemeClr>
                </a:solidFill>
              </a:defRPr>
            </a:lvl2pPr>
            <a:lvl3pPr>
              <a:defRPr sz="5800">
                <a:solidFill>
                  <a:schemeClr val="tx2">
                    <a:lumMod val="10000"/>
                  </a:schemeClr>
                </a:solidFill>
              </a:defRPr>
            </a:lvl3pPr>
            <a:lvl4pPr>
              <a:defRPr sz="5800">
                <a:solidFill>
                  <a:schemeClr val="tx2">
                    <a:lumMod val="10000"/>
                  </a:schemeClr>
                </a:solidFill>
              </a:defRPr>
            </a:lvl4pPr>
            <a:lvl5pPr>
              <a:defRPr sz="5800">
                <a:solidFill>
                  <a:schemeClr val="tx2">
                    <a:lumMod val="10000"/>
                  </a:schemeClr>
                </a:solidFill>
              </a:defRPr>
            </a:lvl5pPr>
          </a:lstStyle>
          <a:p>
            <a:pPr lvl="0"/>
            <a:r>
              <a:rPr lang="en-US" dirty="0"/>
              <a:t>TITLE (Arial 58)</a:t>
            </a:r>
            <a:endParaRPr lang="en-C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7" name="Text Placeholder 19"/>
          <p:cNvSpPr>
            <a:spLocks noGrp="1"/>
          </p:cNvSpPr>
          <p:nvPr>
            <p:ph type="body" sz="quarter" idx="11" hasCustomPrompt="1"/>
          </p:nvPr>
        </p:nvSpPr>
        <p:spPr>
          <a:xfrm>
            <a:off x="3623048" y="12470126"/>
            <a:ext cx="11064875" cy="476250"/>
          </a:xfrm>
          <a:prstGeom prst="rect">
            <a:avLst/>
          </a:prstGeom>
        </p:spPr>
        <p:txBody>
          <a:bodyPr/>
          <a:lstStyle>
            <a:lvl1pPr>
              <a:defRPr sz="2200" b="1">
                <a:solidFill>
                  <a:schemeClr val="tx2">
                    <a:lumMod val="10000"/>
                  </a:schemeClr>
                </a:solidFill>
                <a:effectLst>
                  <a:outerShdw dir="2700000" algn="tl">
                    <a:srgbClr val="000000"/>
                  </a:outerShdw>
                </a:effectLst>
                <a:latin typeface="Arial Narrow" panose="020B0606020202030204" pitchFamily="34" charset="0"/>
              </a:defRPr>
            </a:lvl1pPr>
            <a:lvl2pPr>
              <a:defRPr sz="2200" b="1">
                <a:solidFill>
                  <a:schemeClr val="tx2">
                    <a:lumMod val="10000"/>
                  </a:schemeClr>
                </a:solidFill>
                <a:latin typeface="Arial Narrow" panose="020B0606020202030204" pitchFamily="34" charset="0"/>
              </a:defRPr>
            </a:lvl2pPr>
            <a:lvl3pPr>
              <a:defRPr sz="2200" b="1">
                <a:solidFill>
                  <a:schemeClr val="tx2">
                    <a:lumMod val="10000"/>
                  </a:schemeClr>
                </a:solidFill>
                <a:latin typeface="Arial Narrow" panose="020B0606020202030204" pitchFamily="34" charset="0"/>
              </a:defRPr>
            </a:lvl3pPr>
            <a:lvl4pPr>
              <a:defRPr sz="2200" b="1">
                <a:solidFill>
                  <a:schemeClr val="tx2">
                    <a:lumMod val="10000"/>
                  </a:schemeClr>
                </a:solidFill>
                <a:latin typeface="Arial Narrow" panose="020B0606020202030204" pitchFamily="34" charset="0"/>
              </a:defRPr>
            </a:lvl4pPr>
            <a:lvl5pPr>
              <a:defRPr sz="2200" b="1">
                <a:solidFill>
                  <a:schemeClr val="tx2">
                    <a:lumMod val="10000"/>
                  </a:schemeClr>
                </a:solidFill>
                <a:latin typeface="Arial Narrow" panose="020B0606020202030204" pitchFamily="34" charset="0"/>
              </a:defRPr>
            </a:lvl5pPr>
          </a:lstStyle>
          <a:p>
            <a:pPr lvl="0"/>
            <a:r>
              <a:rPr lang="en-US" dirty="0"/>
              <a:t>Text (Arial Narrow Bold 22) or remove</a:t>
            </a:r>
            <a:endParaRPr lang="en-CA" dirty="0"/>
          </a:p>
        </p:txBody>
      </p:sp>
    </p:spTree>
    <p:extLst>
      <p:ext uri="{BB962C8B-B14F-4D97-AF65-F5344CB8AC3E}">
        <p14:creationId xmlns:p14="http://schemas.microsoft.com/office/powerpoint/2010/main" val="3621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11722912"/>
            <a:ext cx="3623049" cy="1970679"/>
          </a:xfrm>
          <a:prstGeom prst="rect">
            <a:avLst/>
          </a:prstGeom>
        </p:spPr>
      </p:pic>
      <p:sp>
        <p:nvSpPr>
          <p:cNvPr id="6" name="Text Placeholder 19"/>
          <p:cNvSpPr>
            <a:spLocks noGrp="1"/>
          </p:cNvSpPr>
          <p:nvPr>
            <p:ph type="body" sz="quarter" idx="11" hasCustomPrompt="1"/>
          </p:nvPr>
        </p:nvSpPr>
        <p:spPr>
          <a:xfrm>
            <a:off x="3623048" y="12470126"/>
            <a:ext cx="11064875" cy="476250"/>
          </a:xfrm>
          <a:prstGeom prst="rect">
            <a:avLst/>
          </a:prstGeom>
        </p:spPr>
        <p:txBody>
          <a:bodyPr/>
          <a:lstStyle>
            <a:lvl1pPr>
              <a:defRPr sz="2200" b="1">
                <a:solidFill>
                  <a:schemeClr val="tx1"/>
                </a:solidFill>
                <a:effectLst>
                  <a:outerShdw dir="2700000" algn="tl">
                    <a:srgbClr val="000000"/>
                  </a:outerShdw>
                </a:effectLst>
                <a:latin typeface="Arial Narrow" panose="020B0606020202030204" pitchFamily="34" charset="0"/>
              </a:defRPr>
            </a:lvl1pPr>
            <a:lvl2pPr>
              <a:defRPr sz="2200" b="1">
                <a:solidFill>
                  <a:schemeClr val="tx2">
                    <a:lumMod val="10000"/>
                  </a:schemeClr>
                </a:solidFill>
                <a:latin typeface="Arial Narrow" panose="020B0606020202030204" pitchFamily="34" charset="0"/>
              </a:defRPr>
            </a:lvl2pPr>
            <a:lvl3pPr>
              <a:defRPr sz="2200" b="1">
                <a:solidFill>
                  <a:schemeClr val="tx2">
                    <a:lumMod val="10000"/>
                  </a:schemeClr>
                </a:solidFill>
                <a:latin typeface="Arial Narrow" panose="020B0606020202030204" pitchFamily="34" charset="0"/>
              </a:defRPr>
            </a:lvl3pPr>
            <a:lvl4pPr>
              <a:defRPr sz="2200" b="1">
                <a:solidFill>
                  <a:schemeClr val="tx2">
                    <a:lumMod val="10000"/>
                  </a:schemeClr>
                </a:solidFill>
                <a:latin typeface="Arial Narrow" panose="020B0606020202030204" pitchFamily="34" charset="0"/>
              </a:defRPr>
            </a:lvl4pPr>
            <a:lvl5pPr>
              <a:defRPr sz="2200" b="1">
                <a:solidFill>
                  <a:schemeClr val="tx2">
                    <a:lumMod val="10000"/>
                  </a:schemeClr>
                </a:solidFill>
                <a:latin typeface="Arial Narrow" panose="020B0606020202030204" pitchFamily="34" charset="0"/>
              </a:defRPr>
            </a:lvl5pPr>
          </a:lstStyle>
          <a:p>
            <a:pPr lvl="0"/>
            <a:r>
              <a:rPr lang="en-US" dirty="0"/>
              <a:t>Text (Arial Narrow Bold 22) or remove</a:t>
            </a:r>
            <a:endParaRPr lang="en-CA" dirty="0"/>
          </a:p>
        </p:txBody>
      </p:sp>
      <p:sp>
        <p:nvSpPr>
          <p:cNvPr id="7" name="Picture Placeholder 6"/>
          <p:cNvSpPr>
            <a:spLocks noGrp="1"/>
          </p:cNvSpPr>
          <p:nvPr>
            <p:ph type="pic" sz="quarter" idx="12" hasCustomPrompt="1"/>
          </p:nvPr>
        </p:nvSpPr>
        <p:spPr>
          <a:xfrm>
            <a:off x="2964140" y="2932449"/>
            <a:ext cx="8632825" cy="8631936"/>
          </a:xfrm>
          <a:prstGeom prst="rect">
            <a:avLst/>
          </a:prstGeom>
        </p:spPr>
        <p:txBody>
          <a:bodyPr/>
          <a:lstStyle>
            <a:lvl1pPr>
              <a:defRPr sz="5800">
                <a:solidFill>
                  <a:schemeClr val="tx1"/>
                </a:solidFill>
                <a:effectLst/>
              </a:defRPr>
            </a:lvl1pPr>
          </a:lstStyle>
          <a:p>
            <a:r>
              <a:rPr lang="en-CA" dirty="0"/>
              <a:t>Map</a:t>
            </a:r>
          </a:p>
        </p:txBody>
      </p:sp>
      <p:sp>
        <p:nvSpPr>
          <p:cNvPr id="9" name="Picture Placeholder 8"/>
          <p:cNvSpPr>
            <a:spLocks noGrp="1"/>
          </p:cNvSpPr>
          <p:nvPr>
            <p:ph type="pic" sz="quarter" idx="13" hasCustomPrompt="1"/>
          </p:nvPr>
        </p:nvSpPr>
        <p:spPr>
          <a:xfrm>
            <a:off x="13006958" y="2932113"/>
            <a:ext cx="8631936" cy="8632825"/>
          </a:xfrm>
          <a:prstGeom prst="rect">
            <a:avLst/>
          </a:prstGeom>
        </p:spPr>
        <p:txBody>
          <a:bodyPr/>
          <a:lstStyle>
            <a:lvl1pPr>
              <a:defRPr sz="5800" b="0">
                <a:solidFill>
                  <a:schemeClr val="tx1"/>
                </a:solidFill>
                <a:effectLst/>
              </a:defRPr>
            </a:lvl1pPr>
          </a:lstStyle>
          <a:p>
            <a:r>
              <a:rPr lang="en-CA" dirty="0"/>
              <a:t>Map</a:t>
            </a:r>
          </a:p>
        </p:txBody>
      </p:sp>
    </p:spTree>
    <p:extLst>
      <p:ext uri="{BB962C8B-B14F-4D97-AF65-F5344CB8AC3E}">
        <p14:creationId xmlns:p14="http://schemas.microsoft.com/office/powerpoint/2010/main" val="298131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852512"/>
      </p:ext>
    </p:extLst>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mj-lt"/>
          <a:ea typeface="+mj-ea"/>
          <a:cs typeface="+mj-cs"/>
          <a:sym typeface="Helvetica Neue Light" charset="0"/>
        </a:defRPr>
      </a:lvl1pPr>
      <a:lvl2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2pPr>
      <a:lvl3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3pPr>
      <a:lvl4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4pPr>
      <a:lvl5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5pPr>
      <a:lvl6pPr marL="4572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6pPr>
      <a:lvl7pPr marL="9144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7pPr>
      <a:lvl8pPr marL="13716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8pPr>
      <a:lvl9pPr marL="18288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9pPr>
    </p:titleStyle>
    <p:bodyStyle>
      <a:lvl1pPr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mn-ea"/>
          <a:cs typeface="+mn-cs"/>
          <a:sym typeface="Helvetica Neue Light" charset="0"/>
        </a:defRPr>
      </a:lvl1pPr>
      <a:lvl2pPr marL="2286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2pPr>
      <a:lvl3pPr marL="4572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3pPr>
      <a:lvl4pPr marL="6858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4pPr>
      <a:lvl5pPr marL="9144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5pPr>
      <a:lvl6pPr marL="13716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6pPr>
      <a:lvl7pPr marL="18288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7pPr>
      <a:lvl8pPr marL="22860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8pPr>
      <a:lvl9pPr marL="27432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73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3171721" y="1541074"/>
            <a:ext cx="16313150" cy="1354074"/>
          </a:xfrm>
        </p:spPr>
        <p:txBody>
          <a:bodyPr/>
          <a:lstStyle/>
          <a:p>
            <a:r>
              <a:rPr lang="en-CA" sz="6600" dirty="0"/>
              <a:t>1. Governance and Administration</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nvPr>
        </p:nvGraphicFramePr>
        <p:xfrm>
          <a:off x="1295598" y="2895148"/>
          <a:ext cx="22012271" cy="9046717"/>
        </p:xfrm>
        <a:graphic>
          <a:graphicData uri="http://schemas.openxmlformats.org/drawingml/2006/table">
            <a:tbl>
              <a:tblPr firstRow="1" firstCol="1" bandRow="1">
                <a:tableStyleId>{5C22544A-7EE6-4342-B048-85BDC9FD1C3A}</a:tableStyleId>
              </a:tblPr>
              <a:tblGrid>
                <a:gridCol w="10774482">
                  <a:extLst>
                    <a:ext uri="{9D8B030D-6E8A-4147-A177-3AD203B41FA5}">
                      <a16:colId xmlns:a16="http://schemas.microsoft.com/office/drawing/2014/main" val="1957071325"/>
                    </a:ext>
                  </a:extLst>
                </a:gridCol>
                <a:gridCol w="7640591">
                  <a:extLst>
                    <a:ext uri="{9D8B030D-6E8A-4147-A177-3AD203B41FA5}">
                      <a16:colId xmlns:a16="http://schemas.microsoft.com/office/drawing/2014/main" val="2654682220"/>
                    </a:ext>
                  </a:extLst>
                </a:gridCol>
                <a:gridCol w="1171239">
                  <a:extLst>
                    <a:ext uri="{9D8B030D-6E8A-4147-A177-3AD203B41FA5}">
                      <a16:colId xmlns:a16="http://schemas.microsoft.com/office/drawing/2014/main" val="3305852585"/>
                    </a:ext>
                  </a:extLst>
                </a:gridCol>
                <a:gridCol w="1287545">
                  <a:extLst>
                    <a:ext uri="{9D8B030D-6E8A-4147-A177-3AD203B41FA5}">
                      <a16:colId xmlns:a16="http://schemas.microsoft.com/office/drawing/2014/main" val="469920994"/>
                    </a:ext>
                  </a:extLst>
                </a:gridCol>
                <a:gridCol w="1138414">
                  <a:extLst>
                    <a:ext uri="{9D8B030D-6E8A-4147-A177-3AD203B41FA5}">
                      <a16:colId xmlns:a16="http://schemas.microsoft.com/office/drawing/2014/main" val="668372107"/>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Risks of not proceeding</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EAs</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Munis</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711433">
                <a:tc>
                  <a:txBody>
                    <a:bodyPr/>
                    <a:lstStyle/>
                    <a:p>
                      <a:pPr marL="742950" marR="0" lvl="1" indent="-285750">
                        <a:lnSpc>
                          <a:spcPct val="107000"/>
                        </a:lnSpc>
                        <a:spcBef>
                          <a:spcPts val="0"/>
                        </a:spcBef>
                        <a:spcAft>
                          <a:spcPts val="0"/>
                        </a:spcAft>
                        <a:buFont typeface="+mj-lt"/>
                        <a:buAutoNum type="arabicPeriod"/>
                      </a:pPr>
                      <a:r>
                        <a:rPr lang="en-CA" sz="2800" dirty="0">
                          <a:effectLst/>
                        </a:rPr>
                        <a:t>1 CVRD should update bylaws for electoral areas to reflect desired committee governance.</a:t>
                      </a:r>
                      <a:endParaRPr lang="en-CA" sz="3600" dirty="0">
                        <a:effectLst/>
                      </a:endParaRPr>
                    </a:p>
                  </a:txBody>
                  <a:tcPr marL="68580" marR="68580" marT="0" marB="0"/>
                </a:tc>
                <a:tc>
                  <a:txBody>
                    <a:bodyPr/>
                    <a:lstStyle/>
                    <a:p>
                      <a:pPr marL="0" marR="0">
                        <a:lnSpc>
                          <a:spcPct val="107000"/>
                        </a:lnSpc>
                        <a:spcBef>
                          <a:spcPts val="0"/>
                        </a:spcBef>
                        <a:spcAft>
                          <a:spcPts val="0"/>
                        </a:spcAft>
                      </a:pPr>
                      <a:r>
                        <a:rPr lang="en-CA" sz="2800" dirty="0">
                          <a:effectLst/>
                        </a:rPr>
                        <a:t>Delegation of Authority / Roles not clearly defined, non-compliance with Act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r h="1834148">
                <a:tc>
                  <a:txBody>
                    <a:bodyPr/>
                    <a:lstStyle/>
                    <a:p>
                      <a:pPr marL="742950" marR="0" lvl="1" indent="-285750">
                        <a:lnSpc>
                          <a:spcPct val="107000"/>
                        </a:lnSpc>
                        <a:spcBef>
                          <a:spcPts val="0"/>
                        </a:spcBef>
                        <a:spcAft>
                          <a:spcPts val="0"/>
                        </a:spcAft>
                        <a:buFont typeface="+mj-lt"/>
                        <a:buAutoNum type="arabicPeriod"/>
                      </a:pPr>
                      <a:r>
                        <a:rPr lang="en-CA" sz="2800" dirty="0">
                          <a:effectLst/>
                        </a:rPr>
                        <a:t>2 Municipalities must establish/identify the “Emergency Management Organization” designated to develop and implement plans and other preparedness, response and recovery measures for the whole of the municipality, and establish by-laws and policies indicating same.</a:t>
                      </a:r>
                      <a:endParaRPr lang="en-CA" sz="3600" dirty="0">
                        <a:effectLst/>
                      </a:endParaRPr>
                    </a:p>
                    <a:p>
                      <a:pPr marL="0" marR="0">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dirty="0">
                          <a:effectLst/>
                        </a:rPr>
                        <a:t>Delegation of Authority / Roles not clearly defined, non-compliance with Act</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90677"/>
                  </a:ext>
                </a:extLst>
              </a:tr>
              <a:tr h="2298563">
                <a:tc>
                  <a:txBody>
                    <a:bodyPr/>
                    <a:lstStyle/>
                    <a:p>
                      <a:pPr marL="742950" marR="0" lvl="1" indent="-285750">
                        <a:lnSpc>
                          <a:spcPct val="107000"/>
                        </a:lnSpc>
                        <a:spcBef>
                          <a:spcPts val="0"/>
                        </a:spcBef>
                        <a:spcAft>
                          <a:spcPts val="0"/>
                        </a:spcAft>
                        <a:buFont typeface="+mj-lt"/>
                        <a:buAutoNum type="arabicPeriod"/>
                      </a:pPr>
                      <a:r>
                        <a:rPr lang="en-CA" sz="2800" dirty="0">
                          <a:effectLst/>
                        </a:rPr>
                        <a:t>3 Each local authority or, in the event a single Emergency Management Organization is established, the EMO should develop and implement a clear written Emergency Program Overview to include scope, guiding principles, mission, goals, policies/procedures, and a strategic plan with actions and implementation schedule against a defined budget.</a:t>
                      </a:r>
                      <a:endParaRPr lang="en-CA" sz="3600" dirty="0">
                        <a:effectLst/>
                      </a:endParaRPr>
                    </a:p>
                    <a:p>
                      <a:pPr marL="0" marR="0">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dirty="0">
                          <a:effectLst/>
                        </a:rPr>
                        <a:t>Delegation of Authority / Roles not clearly defined, non-compliance with Act</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4612634"/>
                  </a:ext>
                </a:extLst>
              </a:tr>
              <a:tr h="1369734">
                <a:tc>
                  <a:txBody>
                    <a:bodyPr/>
                    <a:lstStyle/>
                    <a:p>
                      <a:pPr marL="742950" marR="0" lvl="1" indent="-285750">
                        <a:lnSpc>
                          <a:spcPct val="107000"/>
                        </a:lnSpc>
                        <a:spcBef>
                          <a:spcPts val="0"/>
                        </a:spcBef>
                        <a:spcAft>
                          <a:spcPts val="0"/>
                        </a:spcAft>
                        <a:buFont typeface="+mj-lt"/>
                        <a:buAutoNum type="arabicPeriod"/>
                      </a:pPr>
                      <a:r>
                        <a:rPr lang="en-CA" sz="2800" dirty="0">
                          <a:effectLst/>
                        </a:rPr>
                        <a:t>4 All municipalities should identify coordinator to act as central contact and point of program coordination.</a:t>
                      </a:r>
                      <a:endParaRPr lang="en-CA" sz="3600" dirty="0">
                        <a:effectLst/>
                      </a:endParaRPr>
                    </a:p>
                    <a:p>
                      <a:pPr marL="0" marR="0">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dirty="0">
                          <a:effectLst/>
                        </a:rPr>
                        <a:t>No central point of coordination, responsibilities for maintenance of the program are divided up among multiple individuals/depts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7176793"/>
                  </a:ext>
                </a:extLst>
              </a:tr>
            </a:tbl>
          </a:graphicData>
        </a:graphic>
      </p:graphicFrame>
      <p:pic>
        <p:nvPicPr>
          <p:cNvPr id="10" name="Graphic 14" descr="Checkmark">
            <a:extLst>
              <a:ext uri="{FF2B5EF4-FFF2-40B4-BE49-F238E27FC236}">
                <a16:creationId xmlns:a16="http://schemas.microsoft.com/office/drawing/2014/main" id="{525E30E3-2F51-43EC-A673-8DE9167E7AC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78007" y="3566921"/>
            <a:ext cx="691243" cy="682301"/>
          </a:xfrm>
          <a:prstGeom prst="rect">
            <a:avLst/>
          </a:prstGeom>
        </p:spPr>
      </p:pic>
      <p:pic>
        <p:nvPicPr>
          <p:cNvPr id="11" name="Graphic 14" descr="Checkmark">
            <a:extLst>
              <a:ext uri="{FF2B5EF4-FFF2-40B4-BE49-F238E27FC236}">
                <a16:creationId xmlns:a16="http://schemas.microsoft.com/office/drawing/2014/main" id="{175E4E96-BAEB-4EE7-A779-A58E32FFB686}"/>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01481" y="8495204"/>
            <a:ext cx="691243" cy="682301"/>
          </a:xfrm>
          <a:prstGeom prst="rect">
            <a:avLst/>
          </a:prstGeom>
        </p:spPr>
      </p:pic>
      <p:pic>
        <p:nvPicPr>
          <p:cNvPr id="12" name="Graphic 14" descr="Checkmark">
            <a:extLst>
              <a:ext uri="{FF2B5EF4-FFF2-40B4-BE49-F238E27FC236}">
                <a16:creationId xmlns:a16="http://schemas.microsoft.com/office/drawing/2014/main" id="{D06FC594-B778-4FB3-8439-5BC70771B46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02289" y="5297305"/>
            <a:ext cx="691243" cy="682301"/>
          </a:xfrm>
          <a:prstGeom prst="rect">
            <a:avLst/>
          </a:prstGeom>
        </p:spPr>
      </p:pic>
      <p:pic>
        <p:nvPicPr>
          <p:cNvPr id="14" name="Graphic 14" descr="Checkmark">
            <a:extLst>
              <a:ext uri="{FF2B5EF4-FFF2-40B4-BE49-F238E27FC236}">
                <a16:creationId xmlns:a16="http://schemas.microsoft.com/office/drawing/2014/main" id="{F6AEA288-CCB5-4745-9D86-251965373BC8}"/>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78006" y="8457117"/>
            <a:ext cx="691243" cy="682301"/>
          </a:xfrm>
          <a:prstGeom prst="rect">
            <a:avLst/>
          </a:prstGeom>
        </p:spPr>
      </p:pic>
      <p:pic>
        <p:nvPicPr>
          <p:cNvPr id="15" name="Graphic 14" descr="Checkmark">
            <a:extLst>
              <a:ext uri="{FF2B5EF4-FFF2-40B4-BE49-F238E27FC236}">
                <a16:creationId xmlns:a16="http://schemas.microsoft.com/office/drawing/2014/main" id="{5E8A53BB-6FEF-44B8-8E54-E66C5699AB03}"/>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85150" y="11222212"/>
            <a:ext cx="691243" cy="682301"/>
          </a:xfrm>
          <a:prstGeom prst="rect">
            <a:avLst/>
          </a:prstGeom>
        </p:spPr>
      </p:pic>
    </p:spTree>
    <p:extLst>
      <p:ext uri="{BB962C8B-B14F-4D97-AF65-F5344CB8AC3E}">
        <p14:creationId xmlns:p14="http://schemas.microsoft.com/office/powerpoint/2010/main" val="6898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1295598" y="1774135"/>
            <a:ext cx="18560420" cy="1354074"/>
          </a:xfrm>
        </p:spPr>
        <p:txBody>
          <a:bodyPr/>
          <a:lstStyle/>
          <a:p>
            <a:r>
              <a:rPr lang="en-CA" sz="6600" dirty="0"/>
              <a:t>2. Hazard Risk and Vulnerability Assessments</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2310737691"/>
              </p:ext>
            </p:extLst>
          </p:nvPr>
        </p:nvGraphicFramePr>
        <p:xfrm>
          <a:off x="637202" y="4389905"/>
          <a:ext cx="22278782" cy="3723317"/>
        </p:xfrm>
        <a:graphic>
          <a:graphicData uri="http://schemas.openxmlformats.org/drawingml/2006/table">
            <a:tbl>
              <a:tblPr firstRow="1" firstCol="1" bandRow="1">
                <a:tableStyleId>{5C22544A-7EE6-4342-B048-85BDC9FD1C3A}</a:tableStyleId>
              </a:tblPr>
              <a:tblGrid>
                <a:gridCol w="11055816">
                  <a:extLst>
                    <a:ext uri="{9D8B030D-6E8A-4147-A177-3AD203B41FA5}">
                      <a16:colId xmlns:a16="http://schemas.microsoft.com/office/drawing/2014/main" val="1957071325"/>
                    </a:ext>
                  </a:extLst>
                </a:gridCol>
                <a:gridCol w="7359257">
                  <a:extLst>
                    <a:ext uri="{9D8B030D-6E8A-4147-A177-3AD203B41FA5}">
                      <a16:colId xmlns:a16="http://schemas.microsoft.com/office/drawing/2014/main" val="2654682220"/>
                    </a:ext>
                  </a:extLst>
                </a:gridCol>
                <a:gridCol w="1301709">
                  <a:extLst>
                    <a:ext uri="{9D8B030D-6E8A-4147-A177-3AD203B41FA5}">
                      <a16:colId xmlns:a16="http://schemas.microsoft.com/office/drawing/2014/main" val="3305852585"/>
                    </a:ext>
                  </a:extLst>
                </a:gridCol>
                <a:gridCol w="1274375">
                  <a:extLst>
                    <a:ext uri="{9D8B030D-6E8A-4147-A177-3AD203B41FA5}">
                      <a16:colId xmlns:a16="http://schemas.microsoft.com/office/drawing/2014/main" val="469920994"/>
                    </a:ext>
                  </a:extLst>
                </a:gridCol>
                <a:gridCol w="1287625">
                  <a:extLst>
                    <a:ext uri="{9D8B030D-6E8A-4147-A177-3AD203B41FA5}">
                      <a16:colId xmlns:a16="http://schemas.microsoft.com/office/drawing/2014/main" val="217460854"/>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Risks of not proceeding</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EAs</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Munis</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3282413">
                <a:tc>
                  <a:txBody>
                    <a:bodyPr/>
                    <a:lstStyle/>
                    <a:p>
                      <a:pPr marL="457200" marR="0" lvl="1" indent="0">
                        <a:lnSpc>
                          <a:spcPct val="107000"/>
                        </a:lnSpc>
                        <a:spcBef>
                          <a:spcPts val="0"/>
                        </a:spcBef>
                        <a:spcAft>
                          <a:spcPts val="0"/>
                        </a:spcAft>
                        <a:buFont typeface="+mj-lt"/>
                        <a:buNone/>
                      </a:pPr>
                      <a:r>
                        <a:rPr lang="en-CA" sz="2800" b="1" kern="1200" dirty="0">
                          <a:solidFill>
                            <a:schemeClr val="lt1"/>
                          </a:solidFill>
                          <a:effectLst/>
                          <a:latin typeface="+mn-lt"/>
                          <a:ea typeface="+mn-ea"/>
                          <a:cs typeface="+mn-cs"/>
                        </a:rPr>
                        <a:t>2.1 Each local authority, or the EMO if a single emergency management organization is established, should complete a fulsome HRVA (inclusive of all community nuances, vulnerabilities and resiliencies). This HRVA should be used to develop plans, procedures and focus the emergency program to address the greatest risks.</a:t>
                      </a:r>
                    </a:p>
                  </a:txBody>
                  <a:tcPr marL="68580" marR="68580" marT="0" marB="0"/>
                </a:tc>
                <a:tc>
                  <a:txBody>
                    <a:bodyPr/>
                    <a:lstStyle/>
                    <a:p>
                      <a:pPr marL="0" marR="0">
                        <a:lnSpc>
                          <a:spcPct val="107000"/>
                        </a:lnSpc>
                        <a:spcBef>
                          <a:spcPts val="0"/>
                        </a:spcBef>
                        <a:spcAft>
                          <a:spcPts val="0"/>
                        </a:spcAft>
                      </a:pPr>
                      <a:r>
                        <a:rPr lang="en-CA" sz="2800" kern="1200" dirty="0">
                          <a:solidFill>
                            <a:schemeClr val="lt1"/>
                          </a:solidFill>
                          <a:effectLst/>
                          <a:latin typeface="+mn-lt"/>
                          <a:ea typeface="+mn-ea"/>
                          <a:cs typeface="+mn-cs"/>
                        </a:rPr>
                        <a:t>Risk assessment informs planning, resources and decisions. Without a current risk assessment, planning/resources may be inappropriate.</a:t>
                      </a: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4612634"/>
                  </a:ext>
                </a:extLst>
              </a:tr>
            </a:tbl>
          </a:graphicData>
        </a:graphic>
      </p:graphicFrame>
      <p:pic>
        <p:nvPicPr>
          <p:cNvPr id="11" name="Graphic 14" descr="Checkmark">
            <a:extLst>
              <a:ext uri="{FF2B5EF4-FFF2-40B4-BE49-F238E27FC236}">
                <a16:creationId xmlns:a16="http://schemas.microsoft.com/office/drawing/2014/main" id="{175E4E96-BAEB-4EE7-A779-A58E32FFB686}"/>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06202" y="6175699"/>
            <a:ext cx="691243" cy="682301"/>
          </a:xfrm>
          <a:prstGeom prst="rect">
            <a:avLst/>
          </a:prstGeom>
        </p:spPr>
      </p:pic>
      <p:pic>
        <p:nvPicPr>
          <p:cNvPr id="14" name="Graphic 14" descr="Checkmark">
            <a:extLst>
              <a:ext uri="{FF2B5EF4-FFF2-40B4-BE49-F238E27FC236}">
                <a16:creationId xmlns:a16="http://schemas.microsoft.com/office/drawing/2014/main" id="{F6AEA288-CCB5-4745-9D86-251965373BC8}"/>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85171" y="6217103"/>
            <a:ext cx="691243" cy="682301"/>
          </a:xfrm>
          <a:prstGeom prst="rect">
            <a:avLst/>
          </a:prstGeom>
        </p:spPr>
      </p:pic>
    </p:spTree>
    <p:extLst>
      <p:ext uri="{BB962C8B-B14F-4D97-AF65-F5344CB8AC3E}">
        <p14:creationId xmlns:p14="http://schemas.microsoft.com/office/powerpoint/2010/main" val="357068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3836739" y="1541074"/>
            <a:ext cx="16313150" cy="1354074"/>
          </a:xfrm>
        </p:spPr>
        <p:txBody>
          <a:bodyPr/>
          <a:lstStyle/>
          <a:p>
            <a:r>
              <a:rPr lang="en-CA" sz="6600" dirty="0"/>
              <a:t>3. Risk Mitigation</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742836400"/>
              </p:ext>
            </p:extLst>
          </p:nvPr>
        </p:nvGraphicFramePr>
        <p:xfrm>
          <a:off x="1057470" y="2895148"/>
          <a:ext cx="22343706" cy="4940260"/>
        </p:xfrm>
        <a:graphic>
          <a:graphicData uri="http://schemas.openxmlformats.org/drawingml/2006/table">
            <a:tbl>
              <a:tblPr firstRow="1" firstCol="1" bandRow="1">
                <a:tableStyleId>{5C22544A-7EE6-4342-B048-85BDC9FD1C3A}</a:tableStyleId>
              </a:tblPr>
              <a:tblGrid>
                <a:gridCol w="11055816">
                  <a:extLst>
                    <a:ext uri="{9D8B030D-6E8A-4147-A177-3AD203B41FA5}">
                      <a16:colId xmlns:a16="http://schemas.microsoft.com/office/drawing/2014/main" val="1957071325"/>
                    </a:ext>
                  </a:extLst>
                </a:gridCol>
                <a:gridCol w="7359257">
                  <a:extLst>
                    <a:ext uri="{9D8B030D-6E8A-4147-A177-3AD203B41FA5}">
                      <a16:colId xmlns:a16="http://schemas.microsoft.com/office/drawing/2014/main" val="2654682220"/>
                    </a:ext>
                  </a:extLst>
                </a:gridCol>
                <a:gridCol w="1301709">
                  <a:extLst>
                    <a:ext uri="{9D8B030D-6E8A-4147-A177-3AD203B41FA5}">
                      <a16:colId xmlns:a16="http://schemas.microsoft.com/office/drawing/2014/main" val="3305852585"/>
                    </a:ext>
                  </a:extLst>
                </a:gridCol>
                <a:gridCol w="1306444">
                  <a:extLst>
                    <a:ext uri="{9D8B030D-6E8A-4147-A177-3AD203B41FA5}">
                      <a16:colId xmlns:a16="http://schemas.microsoft.com/office/drawing/2014/main" val="469920994"/>
                    </a:ext>
                  </a:extLst>
                </a:gridCol>
                <a:gridCol w="1320480">
                  <a:extLst>
                    <a:ext uri="{9D8B030D-6E8A-4147-A177-3AD203B41FA5}">
                      <a16:colId xmlns:a16="http://schemas.microsoft.com/office/drawing/2014/main" val="2582276707"/>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Risks of not proceeding</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EAs</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Munis</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905320">
                <a:tc>
                  <a:txBody>
                    <a:bodyPr/>
                    <a:lstStyle/>
                    <a:p>
                      <a:pPr marL="457200" marR="0" lvl="1" indent="0">
                        <a:lnSpc>
                          <a:spcPct val="107000"/>
                        </a:lnSpc>
                        <a:spcBef>
                          <a:spcPts val="0"/>
                        </a:spcBef>
                        <a:spcAft>
                          <a:spcPts val="0"/>
                        </a:spcAft>
                        <a:buFont typeface="+mj-lt"/>
                        <a:buNone/>
                      </a:pPr>
                      <a:r>
                        <a:rPr lang="en-CA" sz="2800" b="1" kern="1200" dirty="0">
                          <a:solidFill>
                            <a:schemeClr val="lt1"/>
                          </a:solidFill>
                          <a:effectLst/>
                          <a:latin typeface="+mn-lt"/>
                          <a:ea typeface="+mn-ea"/>
                          <a:cs typeface="+mn-cs"/>
                        </a:rPr>
                        <a:t>3.1 Each local authority or, in the event a single Emergency Management Organization is established, the EMO should draft an overall resiliency assessment and mitigation plan based on the HRVA (see recommendation 2.1).</a:t>
                      </a:r>
                    </a:p>
                    <a:p>
                      <a:pPr marL="0" marR="0">
                        <a:lnSpc>
                          <a:spcPct val="107000"/>
                        </a:lnSpc>
                        <a:spcBef>
                          <a:spcPts val="0"/>
                        </a:spcBef>
                        <a:spcAft>
                          <a:spcPts val="0"/>
                        </a:spcAft>
                      </a:pPr>
                      <a:r>
                        <a:rPr lang="en-CA" sz="2800" b="1" kern="1200" dirty="0">
                          <a:solidFill>
                            <a:schemeClr val="lt1"/>
                          </a:solidFill>
                          <a:effectLst/>
                          <a:latin typeface="+mn-lt"/>
                          <a:ea typeface="+mn-ea"/>
                          <a:cs typeface="+mn-cs"/>
                        </a:rPr>
                        <a:t> </a:t>
                      </a:r>
                    </a:p>
                  </a:txBody>
                  <a:tcPr marL="68580" marR="68580" marT="0" marB="0"/>
                </a:tc>
                <a:tc>
                  <a:txBody>
                    <a:bodyPr/>
                    <a:lstStyle/>
                    <a:p>
                      <a:pPr marL="0" marR="0">
                        <a:lnSpc>
                          <a:spcPct val="107000"/>
                        </a:lnSpc>
                        <a:spcBef>
                          <a:spcPts val="0"/>
                        </a:spcBef>
                        <a:spcAft>
                          <a:spcPts val="0"/>
                        </a:spcAft>
                      </a:pPr>
                      <a:r>
                        <a:rPr lang="en-CA" sz="2800" kern="1200" dirty="0">
                          <a:solidFill>
                            <a:schemeClr val="lt1"/>
                          </a:solidFill>
                          <a:effectLst/>
                          <a:latin typeface="+mn-lt"/>
                          <a:ea typeface="+mn-ea"/>
                          <a:cs typeface="+mn-cs"/>
                        </a:rPr>
                        <a:t>Mitigation is applied as-needed and may not be appropriate or reduce largest risks. Mitigation may not be cost effective (doesn’t consider existing resiliencies).</a:t>
                      </a: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r h="1834148">
                <a:tc>
                  <a:txBody>
                    <a:bodyPr/>
                    <a:lstStyle/>
                    <a:p>
                      <a:pPr marL="457200" marR="0" lvl="1" indent="0">
                        <a:lnSpc>
                          <a:spcPct val="107000"/>
                        </a:lnSpc>
                        <a:spcBef>
                          <a:spcPts val="0"/>
                        </a:spcBef>
                        <a:spcAft>
                          <a:spcPts val="0"/>
                        </a:spcAft>
                        <a:buFont typeface="+mj-lt"/>
                        <a:buNone/>
                      </a:pPr>
                      <a:r>
                        <a:rPr lang="en-CA" sz="2800" b="1" kern="1200" dirty="0">
                          <a:solidFill>
                            <a:schemeClr val="lt1"/>
                          </a:solidFill>
                          <a:effectLst/>
                          <a:latin typeface="+mn-lt"/>
                          <a:ea typeface="+mn-ea"/>
                          <a:cs typeface="+mn-cs"/>
                        </a:rPr>
                        <a:t>3.2 Each local authority or, in the event a single Emergency Management Organization is established, the EMO should develop and implement a comprehensive FireSmart strategy and program.</a:t>
                      </a:r>
                    </a:p>
                    <a:p>
                      <a:pPr marL="457200" marR="0">
                        <a:lnSpc>
                          <a:spcPct val="107000"/>
                        </a:lnSpc>
                        <a:spcBef>
                          <a:spcPts val="0"/>
                        </a:spcBef>
                        <a:spcAft>
                          <a:spcPts val="0"/>
                        </a:spcAft>
                      </a:pPr>
                      <a:r>
                        <a:rPr lang="en-CA" sz="2800" b="1" kern="1200" dirty="0">
                          <a:solidFill>
                            <a:schemeClr val="lt1"/>
                          </a:solidFill>
                          <a:effectLst/>
                          <a:latin typeface="+mn-lt"/>
                          <a:ea typeface="+mn-ea"/>
                          <a:cs typeface="+mn-cs"/>
                        </a:rPr>
                        <a:t> </a:t>
                      </a:r>
                    </a:p>
                  </a:txBody>
                  <a:tcPr marL="68580" marR="68580" marT="0" marB="0"/>
                </a:tc>
                <a:tc>
                  <a:txBody>
                    <a:bodyPr/>
                    <a:lstStyle/>
                    <a:p>
                      <a:pPr marL="0" marR="0">
                        <a:lnSpc>
                          <a:spcPct val="107000"/>
                        </a:lnSpc>
                        <a:spcBef>
                          <a:spcPts val="0"/>
                        </a:spcBef>
                        <a:spcAft>
                          <a:spcPts val="0"/>
                        </a:spcAft>
                      </a:pPr>
                      <a:r>
                        <a:rPr lang="en-CA" sz="2800" kern="1200" dirty="0">
                          <a:solidFill>
                            <a:schemeClr val="lt1"/>
                          </a:solidFill>
                          <a:effectLst/>
                          <a:latin typeface="+mn-lt"/>
                          <a:ea typeface="+mn-ea"/>
                          <a:cs typeface="+mn-cs"/>
                        </a:rPr>
                        <a:t>Increased vulnerability / lower resilience to wildfire. Current piecemeal approach will only address some risks temporarily.</a:t>
                      </a: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90677"/>
                  </a:ext>
                </a:extLst>
              </a:tr>
            </a:tbl>
          </a:graphicData>
        </a:graphic>
      </p:graphicFrame>
      <p:pic>
        <p:nvPicPr>
          <p:cNvPr id="10" name="Graphic 14" descr="Checkmark">
            <a:extLst>
              <a:ext uri="{FF2B5EF4-FFF2-40B4-BE49-F238E27FC236}">
                <a16:creationId xmlns:a16="http://schemas.microsoft.com/office/drawing/2014/main" id="{525E30E3-2F51-43EC-A673-8DE9167E7AC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04267" y="4001376"/>
            <a:ext cx="691243" cy="682301"/>
          </a:xfrm>
          <a:prstGeom prst="rect">
            <a:avLst/>
          </a:prstGeom>
        </p:spPr>
      </p:pic>
      <p:pic>
        <p:nvPicPr>
          <p:cNvPr id="11" name="Graphic 14" descr="Checkmark">
            <a:extLst>
              <a:ext uri="{FF2B5EF4-FFF2-40B4-BE49-F238E27FC236}">
                <a16:creationId xmlns:a16="http://schemas.microsoft.com/office/drawing/2014/main" id="{175E4E96-BAEB-4EE7-A779-A58E32FFB686}"/>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04266" y="6233834"/>
            <a:ext cx="691243" cy="682301"/>
          </a:xfrm>
          <a:prstGeom prst="rect">
            <a:avLst/>
          </a:prstGeom>
        </p:spPr>
      </p:pic>
      <p:pic>
        <p:nvPicPr>
          <p:cNvPr id="12" name="Graphic 14" descr="Checkmark">
            <a:extLst>
              <a:ext uri="{FF2B5EF4-FFF2-40B4-BE49-F238E27FC236}">
                <a16:creationId xmlns:a16="http://schemas.microsoft.com/office/drawing/2014/main" id="{D06FC594-B778-4FB3-8439-5BC70771B46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60358" y="6233834"/>
            <a:ext cx="691243" cy="682301"/>
          </a:xfrm>
          <a:prstGeom prst="rect">
            <a:avLst/>
          </a:prstGeom>
        </p:spPr>
      </p:pic>
      <p:pic>
        <p:nvPicPr>
          <p:cNvPr id="14" name="Graphic 14" descr="Checkmark">
            <a:extLst>
              <a:ext uri="{FF2B5EF4-FFF2-40B4-BE49-F238E27FC236}">
                <a16:creationId xmlns:a16="http://schemas.microsoft.com/office/drawing/2014/main" id="{F6AEA288-CCB5-4745-9D86-251965373BC8}"/>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60357" y="4001376"/>
            <a:ext cx="691243" cy="682301"/>
          </a:xfrm>
          <a:prstGeom prst="rect">
            <a:avLst/>
          </a:prstGeom>
        </p:spPr>
      </p:pic>
    </p:spTree>
    <p:extLst>
      <p:ext uri="{BB962C8B-B14F-4D97-AF65-F5344CB8AC3E}">
        <p14:creationId xmlns:p14="http://schemas.microsoft.com/office/powerpoint/2010/main" val="41687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3724772" y="253449"/>
            <a:ext cx="16313150" cy="1354074"/>
          </a:xfrm>
        </p:spPr>
        <p:txBody>
          <a:bodyPr/>
          <a:lstStyle/>
          <a:p>
            <a:r>
              <a:rPr lang="en-CA" sz="6600" dirty="0"/>
              <a:t>4. Preparedness</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200496645"/>
              </p:ext>
            </p:extLst>
          </p:nvPr>
        </p:nvGraphicFramePr>
        <p:xfrm>
          <a:off x="550489" y="2115287"/>
          <a:ext cx="22720058" cy="11282323"/>
        </p:xfrm>
        <a:graphic>
          <a:graphicData uri="http://schemas.openxmlformats.org/drawingml/2006/table">
            <a:tbl>
              <a:tblPr firstRow="1" firstCol="1" bandRow="1">
                <a:tableStyleId>{5C22544A-7EE6-4342-B048-85BDC9FD1C3A}</a:tableStyleId>
              </a:tblPr>
              <a:tblGrid>
                <a:gridCol w="13974776">
                  <a:extLst>
                    <a:ext uri="{9D8B030D-6E8A-4147-A177-3AD203B41FA5}">
                      <a16:colId xmlns:a16="http://schemas.microsoft.com/office/drawing/2014/main" val="1957071325"/>
                    </a:ext>
                  </a:extLst>
                </a:gridCol>
                <a:gridCol w="4802118">
                  <a:extLst>
                    <a:ext uri="{9D8B030D-6E8A-4147-A177-3AD203B41FA5}">
                      <a16:colId xmlns:a16="http://schemas.microsoft.com/office/drawing/2014/main" val="2654682220"/>
                    </a:ext>
                  </a:extLst>
                </a:gridCol>
                <a:gridCol w="1367129">
                  <a:extLst>
                    <a:ext uri="{9D8B030D-6E8A-4147-A177-3AD203B41FA5}">
                      <a16:colId xmlns:a16="http://schemas.microsoft.com/office/drawing/2014/main" val="3305852585"/>
                    </a:ext>
                  </a:extLst>
                </a:gridCol>
                <a:gridCol w="1343608">
                  <a:extLst>
                    <a:ext uri="{9D8B030D-6E8A-4147-A177-3AD203B41FA5}">
                      <a16:colId xmlns:a16="http://schemas.microsoft.com/office/drawing/2014/main" val="469920994"/>
                    </a:ext>
                  </a:extLst>
                </a:gridCol>
                <a:gridCol w="1232427">
                  <a:extLst>
                    <a:ext uri="{9D8B030D-6E8A-4147-A177-3AD203B41FA5}">
                      <a16:colId xmlns:a16="http://schemas.microsoft.com/office/drawing/2014/main" val="1486990549"/>
                    </a:ext>
                  </a:extLst>
                </a:gridCol>
              </a:tblGrid>
              <a:tr h="440904">
                <a:tc>
                  <a:txBody>
                    <a:bodyPr/>
                    <a:lstStyle/>
                    <a:p>
                      <a:pPr marL="0" marR="0" algn="ctr">
                        <a:lnSpc>
                          <a:spcPct val="107000"/>
                        </a:lnSpc>
                        <a:spcBef>
                          <a:spcPts val="0"/>
                        </a:spcBef>
                        <a:spcAft>
                          <a:spcPts val="0"/>
                        </a:spcAft>
                      </a:pPr>
                      <a:r>
                        <a:rPr lang="en-CA" sz="2800" dirty="0">
                          <a:effectLst/>
                          <a:latin typeface="+mj-lt"/>
                        </a:rPr>
                        <a:t>Recommendation</a:t>
                      </a:r>
                      <a:endParaRPr lang="en-CA"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latin typeface="+mj-lt"/>
                        </a:rPr>
                        <a:t>Risks of not proceeding</a:t>
                      </a:r>
                      <a:endParaRPr lang="en-CA"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latin typeface="+mj-lt"/>
                        </a:rPr>
                        <a:t>EAs</a:t>
                      </a:r>
                      <a:endParaRPr lang="en-CA"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latin typeface="+mj-lt"/>
                        </a:rPr>
                        <a:t>Munis</a:t>
                      </a:r>
                      <a:endParaRPr lang="en-CA"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latin typeface="+mj-lt"/>
                          <a:ea typeface="Calibri" panose="020F0502020204030204" pitchFamily="34" charset="0"/>
                          <a:cs typeface="Times New Roman" panose="02020603050405020304" pitchFamily="18" charset="0"/>
                        </a:rPr>
                        <a:t>EPS</a:t>
                      </a:r>
                    </a:p>
                  </a:txBody>
                  <a:tcPr marL="68580" marR="68580" marT="0" marB="0" anchor="ctr"/>
                </a:tc>
                <a:extLst>
                  <a:ext uri="{0D108BD9-81ED-4DB2-BD59-A6C34878D82A}">
                    <a16:rowId xmlns:a16="http://schemas.microsoft.com/office/drawing/2014/main" val="672311768"/>
                  </a:ext>
                </a:extLst>
              </a:tr>
              <a:tr h="905320">
                <a:tc>
                  <a:txBody>
                    <a:bodyPr/>
                    <a:lstStyle/>
                    <a:p>
                      <a:pPr marL="457200" marR="0" lvl="1" indent="0">
                        <a:lnSpc>
                          <a:spcPct val="107000"/>
                        </a:lnSpc>
                        <a:spcBef>
                          <a:spcPts val="0"/>
                        </a:spcBef>
                        <a:spcAft>
                          <a:spcPts val="0"/>
                        </a:spcAft>
                        <a:buFont typeface="+mj-lt"/>
                        <a:buNone/>
                      </a:pPr>
                      <a:r>
                        <a:rPr lang="en-CA" sz="2800" dirty="0">
                          <a:effectLst/>
                          <a:latin typeface="+mn-lt"/>
                          <a:ea typeface="Calibri" panose="020F0502020204030204" pitchFamily="34" charset="0"/>
                          <a:cs typeface="Times New Roman" panose="02020603050405020304" pitchFamily="18" charset="0"/>
                        </a:rPr>
                        <a:t>4.1 The Emergency Program Service should continue to provide preparedness education and awareness support to community groups, neighbourhood response teams, non-government organizations and other interested parties. An awareness plan should be developed to ensure a strategic, equitable, encompassing, and measurable approach to awareness and education across the Cowichan area with a focus on vulnerable groups and neighborhood emergency teams.</a:t>
                      </a: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Varying degrees of preparedness throughout Cowichan, ineffective use of resources.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r h="1386142">
                <a:tc>
                  <a:txBody>
                    <a:bodyPr/>
                    <a:lstStyle/>
                    <a:p>
                      <a:pPr marL="457200" marR="0" lvl="1" indent="0">
                        <a:lnSpc>
                          <a:spcPct val="107000"/>
                        </a:lnSpc>
                        <a:spcBef>
                          <a:spcPts val="0"/>
                        </a:spcBef>
                        <a:spcAft>
                          <a:spcPts val="0"/>
                        </a:spcAft>
                        <a:buFont typeface="+mj-lt"/>
                        <a:buNone/>
                      </a:pPr>
                      <a:r>
                        <a:rPr lang="en-CA" sz="2800" dirty="0">
                          <a:effectLst/>
                          <a:latin typeface="+mn-lt"/>
                          <a:ea typeface="Calibri" panose="020F0502020204030204" pitchFamily="34" charset="0"/>
                          <a:cs typeface="Times New Roman" panose="02020603050405020304" pitchFamily="18" charset="0"/>
                        </a:rPr>
                        <a:t>4.2 All partners should collaborate on an annual event to generate awareness and educate residents, visitors and businesses in the Cowichan area.</a:t>
                      </a: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Other methods may not be as effective (higher cost/ lower benefit)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90677"/>
                  </a:ext>
                </a:extLst>
              </a:tr>
              <a:tr h="2298563">
                <a:tc>
                  <a:txBody>
                    <a:bodyPr/>
                    <a:lstStyle/>
                    <a:p>
                      <a:pPr marL="457200" marR="0" lvl="1" indent="0" algn="just">
                        <a:lnSpc>
                          <a:spcPct val="107000"/>
                        </a:lnSpc>
                        <a:spcBef>
                          <a:spcPts val="0"/>
                        </a:spcBef>
                        <a:spcAft>
                          <a:spcPts val="0"/>
                        </a:spcAft>
                        <a:buFont typeface="+mj-lt"/>
                        <a:buNone/>
                      </a:pPr>
                      <a:r>
                        <a:rPr lang="en-CA" sz="2800" dirty="0">
                          <a:effectLst/>
                          <a:latin typeface="+mn-lt"/>
                          <a:ea typeface="Calibri" panose="020F0502020204030204" pitchFamily="34" charset="0"/>
                          <a:cs typeface="Times New Roman" panose="02020603050405020304" pitchFamily="18" charset="0"/>
                        </a:rPr>
                        <a:t>4.3 The Emergency Program Service should continue to provide training to EOC and ESS teams under a shared Training and Exercise Plan. This five-year plan should include the training requirements and recommendations for designated roles in a response, and provide a schedule of exercises for each community that increase in complexity over time, culminating in a full scale multi-jurisdictional exercise every three to five years.</a:t>
                      </a: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Training and exercises may not be appropriately planned (scheduled, benefiting multiple teams) and may have low attendance.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4612634"/>
                  </a:ext>
                </a:extLst>
              </a:tr>
              <a:tr h="1369734">
                <a:tc>
                  <a:txBody>
                    <a:bodyPr/>
                    <a:lstStyle/>
                    <a:p>
                      <a:pPr marL="457200" marR="0" lvl="1" indent="0" algn="just">
                        <a:lnSpc>
                          <a:spcPct val="107000"/>
                        </a:lnSpc>
                        <a:spcBef>
                          <a:spcPts val="0"/>
                        </a:spcBef>
                        <a:spcAft>
                          <a:spcPts val="0"/>
                        </a:spcAft>
                        <a:buFont typeface="+mj-lt"/>
                        <a:buNone/>
                      </a:pPr>
                      <a:r>
                        <a:rPr lang="en-CA" sz="2800" dirty="0">
                          <a:effectLst/>
                          <a:latin typeface="+mn-lt"/>
                          <a:ea typeface="Calibri" panose="020F0502020204030204" pitchFamily="34" charset="0"/>
                          <a:cs typeface="Times New Roman" panose="02020603050405020304" pitchFamily="18" charset="0"/>
                        </a:rPr>
                        <a:t>4.4 Each local authority or, in the event a single Emergency Management Organization is established, the EMO should establish a formal After-Action Review process and procedures to clarify when debriefs will be held and how actions will be tracked to completion. </a:t>
                      </a: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Improvements / change may not occur.</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7176793"/>
                  </a:ext>
                </a:extLst>
              </a:tr>
              <a:tr h="1369734">
                <a:tc>
                  <a:txBody>
                    <a:bodyPr/>
                    <a:lstStyle/>
                    <a:p>
                      <a:pPr marL="457200" marR="0" lvl="1" indent="0" algn="just">
                        <a:lnSpc>
                          <a:spcPct val="107000"/>
                        </a:lnSpc>
                        <a:spcBef>
                          <a:spcPts val="0"/>
                        </a:spcBef>
                        <a:spcAft>
                          <a:spcPts val="0"/>
                        </a:spcAft>
                        <a:buFont typeface="+mj-lt"/>
                        <a:buNone/>
                      </a:pPr>
                      <a:r>
                        <a:rPr lang="en-CA" sz="2800" dirty="0">
                          <a:effectLst/>
                          <a:latin typeface="+mn-lt"/>
                          <a:ea typeface="Calibri" panose="020F0502020204030204" pitchFamily="34" charset="0"/>
                          <a:cs typeface="Times New Roman" panose="02020603050405020304" pitchFamily="18" charset="0"/>
                        </a:rPr>
                        <a:t>4.5 Each local authority or, in the event a single Emergency Management Organization is established, the EMO should report annually on continuous improvement measures (and completion of corrective actions) to its council/board and to the public.</a:t>
                      </a: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Improvements / change may not occur or may not be appropriate.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2735598"/>
                  </a:ext>
                </a:extLst>
              </a:tr>
            </a:tbl>
          </a:graphicData>
        </a:graphic>
      </p:graphicFrame>
      <p:pic>
        <p:nvPicPr>
          <p:cNvPr id="10" name="Graphic 14" descr="Checkmark">
            <a:extLst>
              <a:ext uri="{FF2B5EF4-FFF2-40B4-BE49-F238E27FC236}">
                <a16:creationId xmlns:a16="http://schemas.microsoft.com/office/drawing/2014/main" id="{525E30E3-2F51-43EC-A673-8DE9167E7AC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97158" y="3721746"/>
            <a:ext cx="691243" cy="682301"/>
          </a:xfrm>
          <a:prstGeom prst="rect">
            <a:avLst/>
          </a:prstGeom>
        </p:spPr>
      </p:pic>
      <p:pic>
        <p:nvPicPr>
          <p:cNvPr id="11" name="Graphic 14" descr="Checkmark">
            <a:extLst>
              <a:ext uri="{FF2B5EF4-FFF2-40B4-BE49-F238E27FC236}">
                <a16:creationId xmlns:a16="http://schemas.microsoft.com/office/drawing/2014/main" id="{175E4E96-BAEB-4EE7-A779-A58E32FFB686}"/>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61389" y="8218527"/>
            <a:ext cx="691243" cy="682301"/>
          </a:xfrm>
          <a:prstGeom prst="rect">
            <a:avLst/>
          </a:prstGeom>
        </p:spPr>
      </p:pic>
      <p:pic>
        <p:nvPicPr>
          <p:cNvPr id="12" name="Graphic 14" descr="Checkmark">
            <a:extLst>
              <a:ext uri="{FF2B5EF4-FFF2-40B4-BE49-F238E27FC236}">
                <a16:creationId xmlns:a16="http://schemas.microsoft.com/office/drawing/2014/main" id="{D06FC594-B778-4FB3-8439-5BC70771B46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8885" y="6132626"/>
            <a:ext cx="691243" cy="682301"/>
          </a:xfrm>
          <a:prstGeom prst="rect">
            <a:avLst/>
          </a:prstGeom>
        </p:spPr>
      </p:pic>
      <p:pic>
        <p:nvPicPr>
          <p:cNvPr id="14" name="Graphic 14" descr="Checkmark">
            <a:extLst>
              <a:ext uri="{FF2B5EF4-FFF2-40B4-BE49-F238E27FC236}">
                <a16:creationId xmlns:a16="http://schemas.microsoft.com/office/drawing/2014/main" id="{F6AEA288-CCB5-4745-9D86-251965373BC8}"/>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92299" y="6132627"/>
            <a:ext cx="691243" cy="682301"/>
          </a:xfrm>
          <a:prstGeom prst="rect">
            <a:avLst/>
          </a:prstGeom>
        </p:spPr>
      </p:pic>
      <p:pic>
        <p:nvPicPr>
          <p:cNvPr id="15" name="Graphic 14" descr="Checkmark">
            <a:extLst>
              <a:ext uri="{FF2B5EF4-FFF2-40B4-BE49-F238E27FC236}">
                <a16:creationId xmlns:a16="http://schemas.microsoft.com/office/drawing/2014/main" id="{5E8A53BB-6FEF-44B8-8E54-E66C5699AB03}"/>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92300" y="10370987"/>
            <a:ext cx="691243" cy="682301"/>
          </a:xfrm>
          <a:prstGeom prst="rect">
            <a:avLst/>
          </a:prstGeom>
        </p:spPr>
      </p:pic>
      <p:pic>
        <p:nvPicPr>
          <p:cNvPr id="9" name="Graphic 45" descr="Checkmark">
            <a:extLst>
              <a:ext uri="{FF2B5EF4-FFF2-40B4-BE49-F238E27FC236}">
                <a16:creationId xmlns:a16="http://schemas.microsoft.com/office/drawing/2014/main" id="{374A0FCE-B7F7-4E2E-903D-BA2D55311A9D}"/>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26835" y="10370987"/>
            <a:ext cx="691243" cy="682301"/>
          </a:xfrm>
          <a:prstGeom prst="rect">
            <a:avLst/>
          </a:prstGeom>
        </p:spPr>
      </p:pic>
      <p:pic>
        <p:nvPicPr>
          <p:cNvPr id="13" name="Graphic 12" descr="Checkmark">
            <a:extLst>
              <a:ext uri="{FF2B5EF4-FFF2-40B4-BE49-F238E27FC236}">
                <a16:creationId xmlns:a16="http://schemas.microsoft.com/office/drawing/2014/main" id="{8308D7FF-A1A4-46B9-9F21-4C51493EC3B4}"/>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26834" y="12150023"/>
            <a:ext cx="691243" cy="682301"/>
          </a:xfrm>
          <a:prstGeom prst="rect">
            <a:avLst/>
          </a:prstGeom>
        </p:spPr>
      </p:pic>
      <p:pic>
        <p:nvPicPr>
          <p:cNvPr id="16" name="Graphic 15" descr="Checkmark">
            <a:extLst>
              <a:ext uri="{FF2B5EF4-FFF2-40B4-BE49-F238E27FC236}">
                <a16:creationId xmlns:a16="http://schemas.microsoft.com/office/drawing/2014/main" id="{0177E18B-BA28-487E-B7DD-D3A546039D91}"/>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92298" y="12150024"/>
            <a:ext cx="691243" cy="682301"/>
          </a:xfrm>
          <a:prstGeom prst="rect">
            <a:avLst/>
          </a:prstGeom>
        </p:spPr>
      </p:pic>
    </p:spTree>
    <p:extLst>
      <p:ext uri="{BB962C8B-B14F-4D97-AF65-F5344CB8AC3E}">
        <p14:creationId xmlns:p14="http://schemas.microsoft.com/office/powerpoint/2010/main" val="17258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3836739" y="1541074"/>
            <a:ext cx="16313150" cy="1354074"/>
          </a:xfrm>
        </p:spPr>
        <p:txBody>
          <a:bodyPr/>
          <a:lstStyle/>
          <a:p>
            <a:r>
              <a:rPr lang="en-CA" sz="6600" dirty="0"/>
              <a:t>5. Response Planning – Emergency Plans</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3104322374"/>
              </p:ext>
            </p:extLst>
          </p:nvPr>
        </p:nvGraphicFramePr>
        <p:xfrm>
          <a:off x="1182846" y="3790887"/>
          <a:ext cx="22236991" cy="6766520"/>
        </p:xfrm>
        <a:graphic>
          <a:graphicData uri="http://schemas.openxmlformats.org/drawingml/2006/table">
            <a:tbl>
              <a:tblPr firstRow="1" firstCol="1" bandRow="1">
                <a:tableStyleId>{5C22544A-7EE6-4342-B048-85BDC9FD1C3A}</a:tableStyleId>
              </a:tblPr>
              <a:tblGrid>
                <a:gridCol w="11055816">
                  <a:extLst>
                    <a:ext uri="{9D8B030D-6E8A-4147-A177-3AD203B41FA5}">
                      <a16:colId xmlns:a16="http://schemas.microsoft.com/office/drawing/2014/main" val="1957071325"/>
                    </a:ext>
                  </a:extLst>
                </a:gridCol>
                <a:gridCol w="7359257">
                  <a:extLst>
                    <a:ext uri="{9D8B030D-6E8A-4147-A177-3AD203B41FA5}">
                      <a16:colId xmlns:a16="http://schemas.microsoft.com/office/drawing/2014/main" val="2654682220"/>
                    </a:ext>
                  </a:extLst>
                </a:gridCol>
                <a:gridCol w="1301709">
                  <a:extLst>
                    <a:ext uri="{9D8B030D-6E8A-4147-A177-3AD203B41FA5}">
                      <a16:colId xmlns:a16="http://schemas.microsoft.com/office/drawing/2014/main" val="3305852585"/>
                    </a:ext>
                  </a:extLst>
                </a:gridCol>
                <a:gridCol w="1250461">
                  <a:extLst>
                    <a:ext uri="{9D8B030D-6E8A-4147-A177-3AD203B41FA5}">
                      <a16:colId xmlns:a16="http://schemas.microsoft.com/office/drawing/2014/main" val="469920994"/>
                    </a:ext>
                  </a:extLst>
                </a:gridCol>
                <a:gridCol w="1269748">
                  <a:extLst>
                    <a:ext uri="{9D8B030D-6E8A-4147-A177-3AD203B41FA5}">
                      <a16:colId xmlns:a16="http://schemas.microsoft.com/office/drawing/2014/main" val="2405303828"/>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Risks of not proceeding</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EAs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Munis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2395324">
                <a:tc>
                  <a:txBody>
                    <a:bodyPr/>
                    <a:lstStyle/>
                    <a:p>
                      <a:pPr marL="457200" marR="0" lvl="1" indent="0" algn="just">
                        <a:lnSpc>
                          <a:spcPct val="107000"/>
                        </a:lnSpc>
                        <a:spcBef>
                          <a:spcPts val="0"/>
                        </a:spcBef>
                        <a:spcAft>
                          <a:spcPts val="0"/>
                        </a:spcAft>
                        <a:buFont typeface="+mj-lt"/>
                        <a:buNone/>
                      </a:pPr>
                      <a:r>
                        <a:rPr lang="en-CA" sz="2800" b="1" kern="1200" dirty="0">
                          <a:solidFill>
                            <a:schemeClr val="lt1"/>
                          </a:solidFill>
                          <a:effectLst/>
                          <a:latin typeface="+mn-lt"/>
                          <a:ea typeface="+mn-ea"/>
                          <a:cs typeface="+mn-cs"/>
                        </a:rPr>
                        <a:t>5.1 Each community (local authority) should develop, implement and maintain a community-specific emergency plan. This plan should be based on the hazards, risks and vulnerabilities identified in the HRVA. It should include specific procedures/people, evacuation routes, muster locations, critical services, and vulnerable groups for that community.</a:t>
                      </a:r>
                    </a:p>
                  </a:txBody>
                  <a:tcPr marL="68580" marR="68580" marT="0" marB="0"/>
                </a:tc>
                <a:tc>
                  <a:txBody>
                    <a:bodyPr/>
                    <a:lstStyle/>
                    <a:p>
                      <a:pPr marL="0" marR="0" algn="just">
                        <a:lnSpc>
                          <a:spcPct val="107000"/>
                        </a:lnSpc>
                        <a:spcBef>
                          <a:spcPts val="0"/>
                        </a:spcBef>
                        <a:spcAft>
                          <a:spcPts val="0"/>
                        </a:spcAft>
                      </a:pPr>
                      <a:r>
                        <a:rPr lang="en-CA" sz="2800" kern="1200" dirty="0">
                          <a:solidFill>
                            <a:schemeClr val="lt1"/>
                          </a:solidFill>
                          <a:effectLst/>
                          <a:latin typeface="+mn-lt"/>
                          <a:ea typeface="+mn-ea"/>
                          <a:cs typeface="+mn-cs"/>
                        </a:rPr>
                        <a:t>Response/decisions based on generalized information only, less effective responses. Potential for increased threat to life safety.</a:t>
                      </a: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r h="1834148">
                <a:tc>
                  <a:txBody>
                    <a:bodyPr/>
                    <a:lstStyle/>
                    <a:p>
                      <a:pPr marL="457200" marR="0" lvl="1" indent="0" algn="just">
                        <a:lnSpc>
                          <a:spcPct val="107000"/>
                        </a:lnSpc>
                        <a:spcBef>
                          <a:spcPts val="0"/>
                        </a:spcBef>
                        <a:spcAft>
                          <a:spcPts val="0"/>
                        </a:spcAft>
                        <a:buFont typeface="+mj-lt"/>
                        <a:buNone/>
                      </a:pPr>
                      <a:r>
                        <a:rPr lang="en-CA" sz="2800" b="1" kern="1200" dirty="0">
                          <a:solidFill>
                            <a:schemeClr val="lt1"/>
                          </a:solidFill>
                          <a:effectLst/>
                          <a:latin typeface="+mn-lt"/>
                          <a:ea typeface="+mn-ea"/>
                          <a:cs typeface="+mn-cs"/>
                        </a:rPr>
                        <a:t>5.2 The CVRD or, if a single emergency management organization is established, the designated EMO should implement a community plan template so that plans in the Cowichan area follow a similar format and structure. This will enable interoperability, and reduce training and knowledge barriers when local authorities and First Nations support each other in response to an incident. </a:t>
                      </a:r>
                    </a:p>
                  </a:txBody>
                  <a:tcPr marL="68580" marR="68580" marT="0" marB="0"/>
                </a:tc>
                <a:tc>
                  <a:txBody>
                    <a:bodyPr/>
                    <a:lstStyle/>
                    <a:p>
                      <a:pPr marL="0" marR="0" algn="just">
                        <a:lnSpc>
                          <a:spcPct val="107000"/>
                        </a:lnSpc>
                        <a:spcBef>
                          <a:spcPts val="0"/>
                        </a:spcBef>
                        <a:spcAft>
                          <a:spcPts val="0"/>
                        </a:spcAft>
                      </a:pPr>
                      <a:r>
                        <a:rPr lang="en-CA" sz="2800" kern="1200" dirty="0">
                          <a:solidFill>
                            <a:schemeClr val="lt1"/>
                          </a:solidFill>
                          <a:effectLst/>
                          <a:latin typeface="+mn-lt"/>
                          <a:ea typeface="+mn-ea"/>
                          <a:cs typeface="+mn-cs"/>
                        </a:rPr>
                        <a:t>Less effective responses.</a:t>
                      </a: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90677"/>
                  </a:ext>
                </a:extLst>
              </a:tr>
            </a:tbl>
          </a:graphicData>
        </a:graphic>
      </p:graphicFrame>
      <p:pic>
        <p:nvPicPr>
          <p:cNvPr id="10" name="Graphic 14" descr="Checkmark">
            <a:extLst>
              <a:ext uri="{FF2B5EF4-FFF2-40B4-BE49-F238E27FC236}">
                <a16:creationId xmlns:a16="http://schemas.microsoft.com/office/drawing/2014/main" id="{525E30E3-2F51-43EC-A673-8DE9167E7AC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90879" y="5289000"/>
            <a:ext cx="691243" cy="682301"/>
          </a:xfrm>
          <a:prstGeom prst="rect">
            <a:avLst/>
          </a:prstGeom>
        </p:spPr>
      </p:pic>
      <p:pic>
        <p:nvPicPr>
          <p:cNvPr id="12" name="Graphic 14" descr="Checkmark">
            <a:extLst>
              <a:ext uri="{FF2B5EF4-FFF2-40B4-BE49-F238E27FC236}">
                <a16:creationId xmlns:a16="http://schemas.microsoft.com/office/drawing/2014/main" id="{D06FC594-B778-4FB3-8439-5BC70771B46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28435" y="5289000"/>
            <a:ext cx="691243" cy="682301"/>
          </a:xfrm>
          <a:prstGeom prst="rect">
            <a:avLst/>
          </a:prstGeom>
        </p:spPr>
      </p:pic>
      <p:pic>
        <p:nvPicPr>
          <p:cNvPr id="14" name="Graphic 14" descr="Checkmark">
            <a:extLst>
              <a:ext uri="{FF2B5EF4-FFF2-40B4-BE49-F238E27FC236}">
                <a16:creationId xmlns:a16="http://schemas.microsoft.com/office/drawing/2014/main" id="{F6AEA288-CCB5-4745-9D86-251965373BC8}"/>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09911" y="8511434"/>
            <a:ext cx="691243" cy="682301"/>
          </a:xfrm>
          <a:prstGeom prst="rect">
            <a:avLst/>
          </a:prstGeom>
        </p:spPr>
      </p:pic>
    </p:spTree>
    <p:extLst>
      <p:ext uri="{BB962C8B-B14F-4D97-AF65-F5344CB8AC3E}">
        <p14:creationId xmlns:p14="http://schemas.microsoft.com/office/powerpoint/2010/main" val="375198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3580461" y="175242"/>
            <a:ext cx="16313150" cy="1354074"/>
          </a:xfrm>
        </p:spPr>
        <p:txBody>
          <a:bodyPr/>
          <a:lstStyle/>
          <a:p>
            <a:r>
              <a:rPr lang="en-CA" sz="6600" dirty="0"/>
              <a:t>5. Response Planning – Communications</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1076423935"/>
              </p:ext>
            </p:extLst>
          </p:nvPr>
        </p:nvGraphicFramePr>
        <p:xfrm>
          <a:off x="618540" y="2812920"/>
          <a:ext cx="22236991" cy="10357421"/>
        </p:xfrm>
        <a:graphic>
          <a:graphicData uri="http://schemas.openxmlformats.org/drawingml/2006/table">
            <a:tbl>
              <a:tblPr firstRow="1" firstCol="1" bandRow="1">
                <a:tableStyleId>{5C22544A-7EE6-4342-B048-85BDC9FD1C3A}</a:tableStyleId>
              </a:tblPr>
              <a:tblGrid>
                <a:gridCol w="11055816">
                  <a:extLst>
                    <a:ext uri="{9D8B030D-6E8A-4147-A177-3AD203B41FA5}">
                      <a16:colId xmlns:a16="http://schemas.microsoft.com/office/drawing/2014/main" val="1957071325"/>
                    </a:ext>
                  </a:extLst>
                </a:gridCol>
                <a:gridCol w="7359257">
                  <a:extLst>
                    <a:ext uri="{9D8B030D-6E8A-4147-A177-3AD203B41FA5}">
                      <a16:colId xmlns:a16="http://schemas.microsoft.com/office/drawing/2014/main" val="2654682220"/>
                    </a:ext>
                  </a:extLst>
                </a:gridCol>
                <a:gridCol w="1301709">
                  <a:extLst>
                    <a:ext uri="{9D8B030D-6E8A-4147-A177-3AD203B41FA5}">
                      <a16:colId xmlns:a16="http://schemas.microsoft.com/office/drawing/2014/main" val="3305852585"/>
                    </a:ext>
                  </a:extLst>
                </a:gridCol>
                <a:gridCol w="1250461">
                  <a:extLst>
                    <a:ext uri="{9D8B030D-6E8A-4147-A177-3AD203B41FA5}">
                      <a16:colId xmlns:a16="http://schemas.microsoft.com/office/drawing/2014/main" val="469920994"/>
                    </a:ext>
                  </a:extLst>
                </a:gridCol>
                <a:gridCol w="1269748">
                  <a:extLst>
                    <a:ext uri="{9D8B030D-6E8A-4147-A177-3AD203B41FA5}">
                      <a16:colId xmlns:a16="http://schemas.microsoft.com/office/drawing/2014/main" val="2405303828"/>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Risks of not proceeding</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EAs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Munis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1570493">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5.3 All local authorities should identify the same notification system as the emergency alert system to ensure maximum participation and increased saturation.</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Public confusion, risk to life safety, poor coverage/saturation, increased costs.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r h="1834148">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5.4 All local authorities should actively advertise and promote the emergency alert system for the Cowichan area.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Risk to life safety if there is poor coverage/saturation. Less effective preparedness/response. More burden on emergency responders during an incident.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90677"/>
                  </a:ext>
                </a:extLst>
              </a:tr>
              <a:tr h="1382406">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5.5 Each local authority or, if a single emergency management organization is established, the designated EMO should establish trained authorized users for the Emergency Notification System to ensure rapid deployment of public warnings and/or EOC team activations during an incident.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No warnings / delayed warnings, increased threat to life safety.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2303577"/>
                  </a:ext>
                </a:extLst>
              </a:tr>
              <a:tr h="1484489">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5.6 All EOC teams and alternates should be uploaded and maintained in the Emergency Notification System to enable rapid deployment.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Time delay to establish EOC response (impacting support to emergency responders on site).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9005417"/>
                  </a:ext>
                </a:extLst>
              </a:tr>
              <a:tr h="964276">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5.7 The Disaster Radio program should be refreshed to include training.</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Unable to use system in an emergency.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054897"/>
                  </a:ext>
                </a:extLst>
              </a:tr>
              <a:tr h="964276">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5.8 Emergency Communications exercises should be integrated into the Cowichan Exercise and Training Program.</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Less effective communications in an emergency.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6624948"/>
                  </a:ext>
                </a:extLst>
              </a:tr>
            </a:tbl>
          </a:graphicData>
        </a:graphic>
      </p:graphicFrame>
      <p:pic>
        <p:nvPicPr>
          <p:cNvPr id="10" name="Graphic 14" descr="Checkmark">
            <a:extLst>
              <a:ext uri="{FF2B5EF4-FFF2-40B4-BE49-F238E27FC236}">
                <a16:creationId xmlns:a16="http://schemas.microsoft.com/office/drawing/2014/main" id="{525E30E3-2F51-43EC-A673-8DE9167E7AC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58646" y="3759459"/>
            <a:ext cx="691243" cy="682301"/>
          </a:xfrm>
          <a:prstGeom prst="rect">
            <a:avLst/>
          </a:prstGeom>
        </p:spPr>
      </p:pic>
      <p:pic>
        <p:nvPicPr>
          <p:cNvPr id="12" name="Graphic 14" descr="Checkmark">
            <a:extLst>
              <a:ext uri="{FF2B5EF4-FFF2-40B4-BE49-F238E27FC236}">
                <a16:creationId xmlns:a16="http://schemas.microsoft.com/office/drawing/2014/main" id="{D06FC594-B778-4FB3-8439-5BC70771B46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6" y="3759459"/>
            <a:ext cx="691243" cy="682301"/>
          </a:xfrm>
          <a:prstGeom prst="rect">
            <a:avLst/>
          </a:prstGeom>
        </p:spPr>
      </p:pic>
      <p:pic>
        <p:nvPicPr>
          <p:cNvPr id="14" name="Graphic 14" descr="Checkmark">
            <a:extLst>
              <a:ext uri="{FF2B5EF4-FFF2-40B4-BE49-F238E27FC236}">
                <a16:creationId xmlns:a16="http://schemas.microsoft.com/office/drawing/2014/main" id="{F6AEA288-CCB5-4745-9D86-251965373BC8}"/>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58645" y="5306071"/>
            <a:ext cx="691243" cy="682301"/>
          </a:xfrm>
          <a:prstGeom prst="rect">
            <a:avLst/>
          </a:prstGeom>
        </p:spPr>
      </p:pic>
      <p:pic>
        <p:nvPicPr>
          <p:cNvPr id="7" name="Graphic 14" descr="Checkmark">
            <a:extLst>
              <a:ext uri="{FF2B5EF4-FFF2-40B4-BE49-F238E27FC236}">
                <a16:creationId xmlns:a16="http://schemas.microsoft.com/office/drawing/2014/main" id="{710939B2-1542-4A7A-94C8-0F7AA1B8705C}"/>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6" y="9842491"/>
            <a:ext cx="691243" cy="682301"/>
          </a:xfrm>
          <a:prstGeom prst="rect">
            <a:avLst/>
          </a:prstGeom>
        </p:spPr>
      </p:pic>
      <p:pic>
        <p:nvPicPr>
          <p:cNvPr id="8" name="Graphic 14" descr="Checkmark">
            <a:extLst>
              <a:ext uri="{FF2B5EF4-FFF2-40B4-BE49-F238E27FC236}">
                <a16:creationId xmlns:a16="http://schemas.microsoft.com/office/drawing/2014/main" id="{40C13655-CE2A-4BD5-B3FD-EA57E72ADA32}"/>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98264" y="9850362"/>
            <a:ext cx="691243" cy="682301"/>
          </a:xfrm>
          <a:prstGeom prst="rect">
            <a:avLst/>
          </a:prstGeom>
        </p:spPr>
      </p:pic>
      <p:pic>
        <p:nvPicPr>
          <p:cNvPr id="9" name="Graphic 14" descr="Checkmark">
            <a:extLst>
              <a:ext uri="{FF2B5EF4-FFF2-40B4-BE49-F238E27FC236}">
                <a16:creationId xmlns:a16="http://schemas.microsoft.com/office/drawing/2014/main" id="{5A77544D-713A-4EA1-8A35-C81322BF41AF}"/>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6" y="7650481"/>
            <a:ext cx="691243" cy="682301"/>
          </a:xfrm>
          <a:prstGeom prst="rect">
            <a:avLst/>
          </a:prstGeom>
        </p:spPr>
      </p:pic>
      <p:pic>
        <p:nvPicPr>
          <p:cNvPr id="11" name="Graphic 14" descr="Checkmark">
            <a:extLst>
              <a:ext uri="{FF2B5EF4-FFF2-40B4-BE49-F238E27FC236}">
                <a16:creationId xmlns:a16="http://schemas.microsoft.com/office/drawing/2014/main" id="{374C7BD7-A1FA-4E61-B1FD-3A55BB53225D}"/>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6" y="5458471"/>
            <a:ext cx="691243" cy="682301"/>
          </a:xfrm>
          <a:prstGeom prst="rect">
            <a:avLst/>
          </a:prstGeom>
        </p:spPr>
      </p:pic>
      <p:pic>
        <p:nvPicPr>
          <p:cNvPr id="13" name="Graphic 14" descr="Checkmark">
            <a:extLst>
              <a:ext uri="{FF2B5EF4-FFF2-40B4-BE49-F238E27FC236}">
                <a16:creationId xmlns:a16="http://schemas.microsoft.com/office/drawing/2014/main" id="{D556363F-50B4-419E-B457-62E935FF763C}"/>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95977" y="11132558"/>
            <a:ext cx="691243" cy="682301"/>
          </a:xfrm>
          <a:prstGeom prst="rect">
            <a:avLst/>
          </a:prstGeom>
        </p:spPr>
      </p:pic>
      <p:pic>
        <p:nvPicPr>
          <p:cNvPr id="15" name="Graphic 14" descr="Checkmark">
            <a:extLst>
              <a:ext uri="{FF2B5EF4-FFF2-40B4-BE49-F238E27FC236}">
                <a16:creationId xmlns:a16="http://schemas.microsoft.com/office/drawing/2014/main" id="{EE7453BF-B09B-4E2C-B8C5-D4D9B93DDE40}"/>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95976" y="12269851"/>
            <a:ext cx="691243" cy="682301"/>
          </a:xfrm>
          <a:prstGeom prst="rect">
            <a:avLst/>
          </a:prstGeom>
        </p:spPr>
      </p:pic>
    </p:spTree>
    <p:extLst>
      <p:ext uri="{BB962C8B-B14F-4D97-AF65-F5344CB8AC3E}">
        <p14:creationId xmlns:p14="http://schemas.microsoft.com/office/powerpoint/2010/main" val="12814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3580461" y="175242"/>
            <a:ext cx="16313150" cy="1354074"/>
          </a:xfrm>
        </p:spPr>
        <p:txBody>
          <a:bodyPr/>
          <a:lstStyle/>
          <a:p>
            <a:r>
              <a:rPr lang="en-CA" sz="6600" dirty="0"/>
              <a:t>5. Response Planning – Operations</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908109102"/>
              </p:ext>
            </p:extLst>
          </p:nvPr>
        </p:nvGraphicFramePr>
        <p:xfrm>
          <a:off x="618540" y="2812920"/>
          <a:ext cx="22236991" cy="10574753"/>
        </p:xfrm>
        <a:graphic>
          <a:graphicData uri="http://schemas.openxmlformats.org/drawingml/2006/table">
            <a:tbl>
              <a:tblPr firstRow="1" firstCol="1" bandRow="1">
                <a:tableStyleId>{5C22544A-7EE6-4342-B048-85BDC9FD1C3A}</a:tableStyleId>
              </a:tblPr>
              <a:tblGrid>
                <a:gridCol w="11055816">
                  <a:extLst>
                    <a:ext uri="{9D8B030D-6E8A-4147-A177-3AD203B41FA5}">
                      <a16:colId xmlns:a16="http://schemas.microsoft.com/office/drawing/2014/main" val="1957071325"/>
                    </a:ext>
                  </a:extLst>
                </a:gridCol>
                <a:gridCol w="7359257">
                  <a:extLst>
                    <a:ext uri="{9D8B030D-6E8A-4147-A177-3AD203B41FA5}">
                      <a16:colId xmlns:a16="http://schemas.microsoft.com/office/drawing/2014/main" val="2654682220"/>
                    </a:ext>
                  </a:extLst>
                </a:gridCol>
                <a:gridCol w="1301709">
                  <a:extLst>
                    <a:ext uri="{9D8B030D-6E8A-4147-A177-3AD203B41FA5}">
                      <a16:colId xmlns:a16="http://schemas.microsoft.com/office/drawing/2014/main" val="3305852585"/>
                    </a:ext>
                  </a:extLst>
                </a:gridCol>
                <a:gridCol w="1250461">
                  <a:extLst>
                    <a:ext uri="{9D8B030D-6E8A-4147-A177-3AD203B41FA5}">
                      <a16:colId xmlns:a16="http://schemas.microsoft.com/office/drawing/2014/main" val="469920994"/>
                    </a:ext>
                  </a:extLst>
                </a:gridCol>
                <a:gridCol w="1269748">
                  <a:extLst>
                    <a:ext uri="{9D8B030D-6E8A-4147-A177-3AD203B41FA5}">
                      <a16:colId xmlns:a16="http://schemas.microsoft.com/office/drawing/2014/main" val="2405303828"/>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Risks of not proceeding</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EAs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Munis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1570493">
                <a:tc>
                  <a:txBody>
                    <a:bodyPr/>
                    <a:lstStyle/>
                    <a:p>
                      <a:pPr marL="457200" marR="0" lvl="1" indent="0" algn="just">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5.9 Each local authority should maintain a current roster for their local EOC. This roster should be updated regularly and should identify at minimum section chiefs (planning, operations, logistics, finance) and management staff (director, liaison, information, risk management). If a regionalized EMO is established, each partner should provide an alternate available for each essential role.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Time delay to establish EOC response (impacting support to emergency responders on site). Individuals may have to fill roles without adequate/knowledge/training.</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r h="1834148">
                <a:tc>
                  <a:txBody>
                    <a:bodyPr/>
                    <a:lstStyle/>
                    <a:p>
                      <a:pPr marL="457200" marR="0" lvl="1" indent="0" algn="just">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5.10 The Regional Emergency Operations Centre should implement incident management tools and systems that support ongoing remote activities.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Remote REOC operations will be less effective, (decreased communications, common picture, less effective decisions, record management challenges).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90677"/>
                  </a:ext>
                </a:extLst>
              </a:tr>
              <a:tr h="1382406">
                <a:tc>
                  <a:txBody>
                    <a:bodyPr/>
                    <a:lstStyle/>
                    <a:p>
                      <a:pPr marL="457200" marR="0" lvl="1" indent="0" algn="just">
                        <a:lnSpc>
                          <a:spcPct val="107000"/>
                        </a:lnSpc>
                        <a:spcBef>
                          <a:spcPts val="0"/>
                        </a:spcBef>
                        <a:spcAft>
                          <a:spcPts val="0"/>
                        </a:spcAft>
                        <a:buFont typeface="+mj-lt"/>
                        <a:buNone/>
                        <a:tabLst>
                          <a:tab pos="1028700" algn="l"/>
                        </a:tabLst>
                      </a:pPr>
                      <a:r>
                        <a:rPr lang="en-CA" sz="2800" dirty="0">
                          <a:effectLst/>
                          <a:latin typeface="Arial" panose="020B0604020202020204" pitchFamily="34" charset="0"/>
                          <a:ea typeface="Calibri" panose="020F0502020204030204" pitchFamily="34" charset="0"/>
                          <a:cs typeface="Times New Roman" panose="02020603050405020304" pitchFamily="18" charset="0"/>
                        </a:rPr>
                        <a:t>5.11 Situational awareness and analysis procedures and roles for a response should be formalized for all EOCs/REOC.</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Inability to gain adequate situational awareness. Poor decisions during a response, risk to life safety.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2303577"/>
                  </a:ext>
                </a:extLst>
              </a:tr>
              <a:tr h="1484489">
                <a:tc>
                  <a:txBody>
                    <a:bodyPr/>
                    <a:lstStyle/>
                    <a:p>
                      <a:pPr marL="457200" marR="0" lvl="1" indent="0" algn="just">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5.12 Damage assessment processes should be formalized and personnel in all jurisdictions trained to implement during an incident.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Inability to assess impact of incident. Poor decisions during a response, risk to life safety.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9005417"/>
                  </a:ext>
                </a:extLst>
              </a:tr>
              <a:tr h="964276">
                <a:tc>
                  <a:txBody>
                    <a:bodyPr/>
                    <a:lstStyle/>
                    <a:p>
                      <a:pPr marL="457200" marR="0" lvl="1" indent="0" algn="just">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5.13 The Cowichan area should continue to build on response team capacity by increasing volunteer engagement. Volunteer teams can provide additional support to staff (which continue to provide a reliable backbone for response in the region).</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Increased cost of response and emergency support services as financial reimbursement from province is reduced.</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054897"/>
                  </a:ext>
                </a:extLst>
              </a:tr>
            </a:tbl>
          </a:graphicData>
        </a:graphic>
      </p:graphicFrame>
      <p:pic>
        <p:nvPicPr>
          <p:cNvPr id="7" name="Graphic 14" descr="Checkmark">
            <a:extLst>
              <a:ext uri="{FF2B5EF4-FFF2-40B4-BE49-F238E27FC236}">
                <a16:creationId xmlns:a16="http://schemas.microsoft.com/office/drawing/2014/main" id="{710939B2-1542-4A7A-94C8-0F7AA1B8705C}"/>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5" y="8620078"/>
            <a:ext cx="691243" cy="682301"/>
          </a:xfrm>
          <a:prstGeom prst="rect">
            <a:avLst/>
          </a:prstGeom>
        </p:spPr>
      </p:pic>
      <p:pic>
        <p:nvPicPr>
          <p:cNvPr id="8" name="Graphic 14" descr="Checkmark">
            <a:extLst>
              <a:ext uri="{FF2B5EF4-FFF2-40B4-BE49-F238E27FC236}">
                <a16:creationId xmlns:a16="http://schemas.microsoft.com/office/drawing/2014/main" id="{40C13655-CE2A-4BD5-B3FD-EA57E72ADA32}"/>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98264" y="8620078"/>
            <a:ext cx="691243" cy="682301"/>
          </a:xfrm>
          <a:prstGeom prst="rect">
            <a:avLst/>
          </a:prstGeom>
        </p:spPr>
      </p:pic>
      <p:pic>
        <p:nvPicPr>
          <p:cNvPr id="9" name="Graphic 14" descr="Checkmark">
            <a:extLst>
              <a:ext uri="{FF2B5EF4-FFF2-40B4-BE49-F238E27FC236}">
                <a16:creationId xmlns:a16="http://schemas.microsoft.com/office/drawing/2014/main" id="{5A77544D-713A-4EA1-8A35-C81322BF41AF}"/>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95975" y="7018714"/>
            <a:ext cx="691243" cy="682301"/>
          </a:xfrm>
          <a:prstGeom prst="rect">
            <a:avLst/>
          </a:prstGeom>
        </p:spPr>
      </p:pic>
      <p:pic>
        <p:nvPicPr>
          <p:cNvPr id="11" name="Graphic 14" descr="Checkmark">
            <a:extLst>
              <a:ext uri="{FF2B5EF4-FFF2-40B4-BE49-F238E27FC236}">
                <a16:creationId xmlns:a16="http://schemas.microsoft.com/office/drawing/2014/main" id="{374C7BD7-A1FA-4E61-B1FD-3A55BB53225D}"/>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6" y="4446449"/>
            <a:ext cx="691243" cy="682301"/>
          </a:xfrm>
          <a:prstGeom prst="rect">
            <a:avLst/>
          </a:prstGeom>
        </p:spPr>
      </p:pic>
      <p:pic>
        <p:nvPicPr>
          <p:cNvPr id="13" name="Graphic 14" descr="Checkmark">
            <a:extLst>
              <a:ext uri="{FF2B5EF4-FFF2-40B4-BE49-F238E27FC236}">
                <a16:creationId xmlns:a16="http://schemas.microsoft.com/office/drawing/2014/main" id="{D556363F-50B4-419E-B457-62E935FF763C}"/>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98263" y="9903682"/>
            <a:ext cx="691243" cy="682301"/>
          </a:xfrm>
          <a:prstGeom prst="rect">
            <a:avLst/>
          </a:prstGeom>
        </p:spPr>
      </p:pic>
      <p:pic>
        <p:nvPicPr>
          <p:cNvPr id="15" name="Graphic 14" descr="Checkmark">
            <a:extLst>
              <a:ext uri="{FF2B5EF4-FFF2-40B4-BE49-F238E27FC236}">
                <a16:creationId xmlns:a16="http://schemas.microsoft.com/office/drawing/2014/main" id="{EE7453BF-B09B-4E2C-B8C5-D4D9B93DDE40}"/>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4" y="9903682"/>
            <a:ext cx="691243" cy="682301"/>
          </a:xfrm>
          <a:prstGeom prst="rect">
            <a:avLst/>
          </a:prstGeom>
        </p:spPr>
      </p:pic>
      <p:pic>
        <p:nvPicPr>
          <p:cNvPr id="16" name="Graphic 15" descr="Checkmark">
            <a:extLst>
              <a:ext uri="{FF2B5EF4-FFF2-40B4-BE49-F238E27FC236}">
                <a16:creationId xmlns:a16="http://schemas.microsoft.com/office/drawing/2014/main" id="{C867953B-69C6-4FA5-AA0E-1D50520DDD2C}"/>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69804" y="11869127"/>
            <a:ext cx="691243" cy="682301"/>
          </a:xfrm>
          <a:prstGeom prst="rect">
            <a:avLst/>
          </a:prstGeom>
        </p:spPr>
      </p:pic>
    </p:spTree>
    <p:extLst>
      <p:ext uri="{BB962C8B-B14F-4D97-AF65-F5344CB8AC3E}">
        <p14:creationId xmlns:p14="http://schemas.microsoft.com/office/powerpoint/2010/main" val="171738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2344189" y="175242"/>
            <a:ext cx="18430571" cy="1354074"/>
          </a:xfrm>
        </p:spPr>
        <p:txBody>
          <a:bodyPr/>
          <a:lstStyle/>
          <a:p>
            <a:r>
              <a:rPr lang="en-CA" sz="6600" dirty="0"/>
              <a:t>5. Response Planning – Operational Readiness</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3912406912"/>
              </p:ext>
            </p:extLst>
          </p:nvPr>
        </p:nvGraphicFramePr>
        <p:xfrm>
          <a:off x="552038" y="2159119"/>
          <a:ext cx="22236991" cy="10034931"/>
        </p:xfrm>
        <a:graphic>
          <a:graphicData uri="http://schemas.openxmlformats.org/drawingml/2006/table">
            <a:tbl>
              <a:tblPr firstRow="1" firstCol="1" bandRow="1">
                <a:tableStyleId>{5C22544A-7EE6-4342-B048-85BDC9FD1C3A}</a:tableStyleId>
              </a:tblPr>
              <a:tblGrid>
                <a:gridCol w="11883802">
                  <a:extLst>
                    <a:ext uri="{9D8B030D-6E8A-4147-A177-3AD203B41FA5}">
                      <a16:colId xmlns:a16="http://schemas.microsoft.com/office/drawing/2014/main" val="1957071325"/>
                    </a:ext>
                  </a:extLst>
                </a:gridCol>
                <a:gridCol w="6531271">
                  <a:extLst>
                    <a:ext uri="{9D8B030D-6E8A-4147-A177-3AD203B41FA5}">
                      <a16:colId xmlns:a16="http://schemas.microsoft.com/office/drawing/2014/main" val="2654682220"/>
                    </a:ext>
                  </a:extLst>
                </a:gridCol>
                <a:gridCol w="1301709">
                  <a:extLst>
                    <a:ext uri="{9D8B030D-6E8A-4147-A177-3AD203B41FA5}">
                      <a16:colId xmlns:a16="http://schemas.microsoft.com/office/drawing/2014/main" val="3305852585"/>
                    </a:ext>
                  </a:extLst>
                </a:gridCol>
                <a:gridCol w="1250461">
                  <a:extLst>
                    <a:ext uri="{9D8B030D-6E8A-4147-A177-3AD203B41FA5}">
                      <a16:colId xmlns:a16="http://schemas.microsoft.com/office/drawing/2014/main" val="469920994"/>
                    </a:ext>
                  </a:extLst>
                </a:gridCol>
                <a:gridCol w="1269748">
                  <a:extLst>
                    <a:ext uri="{9D8B030D-6E8A-4147-A177-3AD203B41FA5}">
                      <a16:colId xmlns:a16="http://schemas.microsoft.com/office/drawing/2014/main" val="2405303828"/>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Risks of not proceeding</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EAs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Munis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1467805">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5.14 Each local authority should identify a secondary location for an EOC.</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Time delay to establish EOC response (impacting support to emergency responders on site).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r h="1834148">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5.15 The CVRD (Emergency Program Service), or EMO if a single emergency management organization is established, should implement an operational readiness maintenance and testing plan to ensure regular and established testing and maintenance of equipment, tools and systems.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Equipment and systems may malfunction or be unavailable during a response.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90677"/>
                  </a:ext>
                </a:extLst>
              </a:tr>
              <a:tr h="1382406">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5.16 Each local authority should identify prepositioned disaster supply locations based on community layout and vulnerabilities.  These locations should be stocked, maintained, and part of a public awareness campaign.</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Equipment and supplies may not be accessible in some areas, impact to life safety and increased reliance on emergency responders in those areas.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2303577"/>
                  </a:ext>
                </a:extLst>
              </a:tr>
              <a:tr h="1484489">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5.17 Secondary reception centres should be identified/confirmed in each community.  Baseline requirements for these secondary centres should be established and maintained.</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Primary Reception Centres may not be accessible in some areas, impact to life safety and increased reliance on emergency responders in those areas.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9005417"/>
                  </a:ext>
                </a:extLst>
              </a:tr>
              <a:tr h="964276">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5.18 The CVRD, or EMO if a single emergency management organization is established, should assess mobile assets and establish an appropriate fleet procurement and management plan. Vehicles should be appropriate for daily operations as well as response activities.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Vehicles may malfunction or be unavailable during a response.  Some assets may not be deployed.</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054897"/>
                  </a:ext>
                </a:extLst>
              </a:tr>
            </a:tbl>
          </a:graphicData>
        </a:graphic>
      </p:graphicFrame>
      <p:pic>
        <p:nvPicPr>
          <p:cNvPr id="10" name="Graphic 14" descr="Checkmark">
            <a:extLst>
              <a:ext uri="{FF2B5EF4-FFF2-40B4-BE49-F238E27FC236}">
                <a16:creationId xmlns:a16="http://schemas.microsoft.com/office/drawing/2014/main" id="{525E30E3-2F51-43EC-A673-8DE9167E7AC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3" y="2992763"/>
            <a:ext cx="691243" cy="682301"/>
          </a:xfrm>
          <a:prstGeom prst="rect">
            <a:avLst/>
          </a:prstGeom>
        </p:spPr>
      </p:pic>
      <p:pic>
        <p:nvPicPr>
          <p:cNvPr id="7" name="Graphic 14" descr="Checkmark">
            <a:extLst>
              <a:ext uri="{FF2B5EF4-FFF2-40B4-BE49-F238E27FC236}">
                <a16:creationId xmlns:a16="http://schemas.microsoft.com/office/drawing/2014/main" id="{710939B2-1542-4A7A-94C8-0F7AA1B8705C}"/>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12849" y="8628833"/>
            <a:ext cx="691243" cy="682301"/>
          </a:xfrm>
          <a:prstGeom prst="rect">
            <a:avLst/>
          </a:prstGeom>
        </p:spPr>
      </p:pic>
      <p:pic>
        <p:nvPicPr>
          <p:cNvPr id="8" name="Graphic 14" descr="Checkmark">
            <a:extLst>
              <a:ext uri="{FF2B5EF4-FFF2-40B4-BE49-F238E27FC236}">
                <a16:creationId xmlns:a16="http://schemas.microsoft.com/office/drawing/2014/main" id="{40C13655-CE2A-4BD5-B3FD-EA57E72ADA32}"/>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98511" y="6852683"/>
            <a:ext cx="691243" cy="682301"/>
          </a:xfrm>
          <a:prstGeom prst="rect">
            <a:avLst/>
          </a:prstGeom>
        </p:spPr>
      </p:pic>
      <p:pic>
        <p:nvPicPr>
          <p:cNvPr id="9" name="Graphic 14" descr="Checkmark">
            <a:extLst>
              <a:ext uri="{FF2B5EF4-FFF2-40B4-BE49-F238E27FC236}">
                <a16:creationId xmlns:a16="http://schemas.microsoft.com/office/drawing/2014/main" id="{5A77544D-713A-4EA1-8A35-C81322BF41AF}"/>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13044" y="6846508"/>
            <a:ext cx="691243" cy="682301"/>
          </a:xfrm>
          <a:prstGeom prst="rect">
            <a:avLst/>
          </a:prstGeom>
        </p:spPr>
      </p:pic>
      <p:pic>
        <p:nvPicPr>
          <p:cNvPr id="11" name="Graphic 14" descr="Checkmark">
            <a:extLst>
              <a:ext uri="{FF2B5EF4-FFF2-40B4-BE49-F238E27FC236}">
                <a16:creationId xmlns:a16="http://schemas.microsoft.com/office/drawing/2014/main" id="{374C7BD7-A1FA-4E61-B1FD-3A55BB53225D}"/>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06817" y="4964920"/>
            <a:ext cx="691243" cy="682301"/>
          </a:xfrm>
          <a:prstGeom prst="rect">
            <a:avLst/>
          </a:prstGeom>
        </p:spPr>
      </p:pic>
      <p:pic>
        <p:nvPicPr>
          <p:cNvPr id="13" name="Graphic 14" descr="Checkmark">
            <a:extLst>
              <a:ext uri="{FF2B5EF4-FFF2-40B4-BE49-F238E27FC236}">
                <a16:creationId xmlns:a16="http://schemas.microsoft.com/office/drawing/2014/main" id="{D556363F-50B4-419E-B457-62E935FF763C}"/>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12850" y="10667046"/>
            <a:ext cx="691243" cy="682301"/>
          </a:xfrm>
          <a:prstGeom prst="rect">
            <a:avLst/>
          </a:prstGeom>
        </p:spPr>
      </p:pic>
    </p:spTree>
    <p:extLst>
      <p:ext uri="{BB962C8B-B14F-4D97-AF65-F5344CB8AC3E}">
        <p14:creationId xmlns:p14="http://schemas.microsoft.com/office/powerpoint/2010/main" val="48274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2539954" y="1804519"/>
            <a:ext cx="16313150" cy="1354074"/>
          </a:xfrm>
        </p:spPr>
        <p:txBody>
          <a:bodyPr/>
          <a:lstStyle/>
          <a:p>
            <a:r>
              <a:rPr lang="en-CA" sz="6600" dirty="0"/>
              <a:t>6. Recovery Planning</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3528479544"/>
              </p:ext>
            </p:extLst>
          </p:nvPr>
        </p:nvGraphicFramePr>
        <p:xfrm>
          <a:off x="1182846" y="3790887"/>
          <a:ext cx="22236991" cy="4070437"/>
        </p:xfrm>
        <a:graphic>
          <a:graphicData uri="http://schemas.openxmlformats.org/drawingml/2006/table">
            <a:tbl>
              <a:tblPr firstRow="1" firstCol="1" bandRow="1">
                <a:tableStyleId>{5C22544A-7EE6-4342-B048-85BDC9FD1C3A}</a:tableStyleId>
              </a:tblPr>
              <a:tblGrid>
                <a:gridCol w="11055816">
                  <a:extLst>
                    <a:ext uri="{9D8B030D-6E8A-4147-A177-3AD203B41FA5}">
                      <a16:colId xmlns:a16="http://schemas.microsoft.com/office/drawing/2014/main" val="1957071325"/>
                    </a:ext>
                  </a:extLst>
                </a:gridCol>
                <a:gridCol w="7359257">
                  <a:extLst>
                    <a:ext uri="{9D8B030D-6E8A-4147-A177-3AD203B41FA5}">
                      <a16:colId xmlns:a16="http://schemas.microsoft.com/office/drawing/2014/main" val="2654682220"/>
                    </a:ext>
                  </a:extLst>
                </a:gridCol>
                <a:gridCol w="1301709">
                  <a:extLst>
                    <a:ext uri="{9D8B030D-6E8A-4147-A177-3AD203B41FA5}">
                      <a16:colId xmlns:a16="http://schemas.microsoft.com/office/drawing/2014/main" val="3305852585"/>
                    </a:ext>
                  </a:extLst>
                </a:gridCol>
                <a:gridCol w="1250461">
                  <a:extLst>
                    <a:ext uri="{9D8B030D-6E8A-4147-A177-3AD203B41FA5}">
                      <a16:colId xmlns:a16="http://schemas.microsoft.com/office/drawing/2014/main" val="469920994"/>
                    </a:ext>
                  </a:extLst>
                </a:gridCol>
                <a:gridCol w="1269748">
                  <a:extLst>
                    <a:ext uri="{9D8B030D-6E8A-4147-A177-3AD203B41FA5}">
                      <a16:colId xmlns:a16="http://schemas.microsoft.com/office/drawing/2014/main" val="2405303828"/>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Risks of not proceeding</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EAs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Munis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2395324">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6.1 Each local authority or, if a single emergency management organization is established, the EMO should develop templated recovery plans for top hazards as identified in the HRVA. Recovery plans should include the priorities to restore essential services, processes to re-establish community functions, and recovery roles.  The plans must be relevant and achievable by local authorities with or without a Disaster Financial Assistance program.</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Delayed recovery (increased cost and impact to essential services, some infrastructure and vulnerable groups may not recover if they are not prioritized early).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bl>
          </a:graphicData>
        </a:graphic>
      </p:graphicFrame>
      <p:pic>
        <p:nvPicPr>
          <p:cNvPr id="10" name="Graphic 14" descr="Checkmark">
            <a:extLst>
              <a:ext uri="{FF2B5EF4-FFF2-40B4-BE49-F238E27FC236}">
                <a16:creationId xmlns:a16="http://schemas.microsoft.com/office/drawing/2014/main" id="{525E30E3-2F51-43EC-A673-8DE9167E7AC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90879" y="5289000"/>
            <a:ext cx="691243" cy="682301"/>
          </a:xfrm>
          <a:prstGeom prst="rect">
            <a:avLst/>
          </a:prstGeom>
        </p:spPr>
      </p:pic>
      <p:pic>
        <p:nvPicPr>
          <p:cNvPr id="12" name="Graphic 14" descr="Checkmark">
            <a:extLst>
              <a:ext uri="{FF2B5EF4-FFF2-40B4-BE49-F238E27FC236}">
                <a16:creationId xmlns:a16="http://schemas.microsoft.com/office/drawing/2014/main" id="{D06FC594-B778-4FB3-8439-5BC70771B46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28435" y="5289000"/>
            <a:ext cx="691243" cy="682301"/>
          </a:xfrm>
          <a:prstGeom prst="rect">
            <a:avLst/>
          </a:prstGeom>
        </p:spPr>
      </p:pic>
    </p:spTree>
    <p:extLst>
      <p:ext uri="{BB962C8B-B14F-4D97-AF65-F5344CB8AC3E}">
        <p14:creationId xmlns:p14="http://schemas.microsoft.com/office/powerpoint/2010/main" val="11753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8E8C06-9978-4AE9-A84A-BE5A6F5E3DED}"/>
              </a:ext>
            </a:extLst>
          </p:cNvPr>
          <p:cNvSpPr>
            <a:spLocks noGrp="1"/>
          </p:cNvSpPr>
          <p:nvPr>
            <p:ph type="body" sz="quarter" idx="13"/>
          </p:nvPr>
        </p:nvSpPr>
        <p:spPr>
          <a:xfrm>
            <a:off x="2539954" y="1804519"/>
            <a:ext cx="16313150" cy="1354074"/>
          </a:xfrm>
        </p:spPr>
        <p:txBody>
          <a:bodyPr/>
          <a:lstStyle/>
          <a:p>
            <a:r>
              <a:rPr lang="en-CA" sz="6600" dirty="0"/>
              <a:t>7. Program Evaluation</a:t>
            </a:r>
          </a:p>
        </p:txBody>
      </p:sp>
      <p:graphicFrame>
        <p:nvGraphicFramePr>
          <p:cNvPr id="5" name="Table 4">
            <a:extLst>
              <a:ext uri="{FF2B5EF4-FFF2-40B4-BE49-F238E27FC236}">
                <a16:creationId xmlns:a16="http://schemas.microsoft.com/office/drawing/2014/main" id="{B04C5E8D-3FED-4309-9EA8-6C1E8CBFA807}"/>
              </a:ext>
            </a:extLst>
          </p:cNvPr>
          <p:cNvGraphicFramePr>
            <a:graphicFrameLocks noGrp="1"/>
          </p:cNvGraphicFramePr>
          <p:nvPr>
            <p:extLst>
              <p:ext uri="{D42A27DB-BD31-4B8C-83A1-F6EECF244321}">
                <p14:modId xmlns:p14="http://schemas.microsoft.com/office/powerpoint/2010/main" val="90733549"/>
              </p:ext>
            </p:extLst>
          </p:nvPr>
        </p:nvGraphicFramePr>
        <p:xfrm>
          <a:off x="1182846" y="3790887"/>
          <a:ext cx="22236991" cy="2836228"/>
        </p:xfrm>
        <a:graphic>
          <a:graphicData uri="http://schemas.openxmlformats.org/drawingml/2006/table">
            <a:tbl>
              <a:tblPr firstRow="1" firstCol="1" bandRow="1">
                <a:tableStyleId>{5C22544A-7EE6-4342-B048-85BDC9FD1C3A}</a:tableStyleId>
              </a:tblPr>
              <a:tblGrid>
                <a:gridCol w="11055816">
                  <a:extLst>
                    <a:ext uri="{9D8B030D-6E8A-4147-A177-3AD203B41FA5}">
                      <a16:colId xmlns:a16="http://schemas.microsoft.com/office/drawing/2014/main" val="1957071325"/>
                    </a:ext>
                  </a:extLst>
                </a:gridCol>
                <a:gridCol w="7359257">
                  <a:extLst>
                    <a:ext uri="{9D8B030D-6E8A-4147-A177-3AD203B41FA5}">
                      <a16:colId xmlns:a16="http://schemas.microsoft.com/office/drawing/2014/main" val="2654682220"/>
                    </a:ext>
                  </a:extLst>
                </a:gridCol>
                <a:gridCol w="1301709">
                  <a:extLst>
                    <a:ext uri="{9D8B030D-6E8A-4147-A177-3AD203B41FA5}">
                      <a16:colId xmlns:a16="http://schemas.microsoft.com/office/drawing/2014/main" val="3305852585"/>
                    </a:ext>
                  </a:extLst>
                </a:gridCol>
                <a:gridCol w="1250461">
                  <a:extLst>
                    <a:ext uri="{9D8B030D-6E8A-4147-A177-3AD203B41FA5}">
                      <a16:colId xmlns:a16="http://schemas.microsoft.com/office/drawing/2014/main" val="469920994"/>
                    </a:ext>
                  </a:extLst>
                </a:gridCol>
                <a:gridCol w="1269748">
                  <a:extLst>
                    <a:ext uri="{9D8B030D-6E8A-4147-A177-3AD203B41FA5}">
                      <a16:colId xmlns:a16="http://schemas.microsoft.com/office/drawing/2014/main" val="2405303828"/>
                    </a:ext>
                  </a:extLst>
                </a:gridCol>
              </a:tblGrid>
              <a:tr h="440904">
                <a:tc>
                  <a:txBody>
                    <a:bodyPr/>
                    <a:lstStyle/>
                    <a:p>
                      <a:pPr marL="0" marR="0" algn="ctr">
                        <a:lnSpc>
                          <a:spcPct val="107000"/>
                        </a:lnSpc>
                        <a:spcBef>
                          <a:spcPts val="0"/>
                        </a:spcBef>
                        <a:spcAft>
                          <a:spcPts val="0"/>
                        </a:spcAft>
                      </a:pPr>
                      <a:r>
                        <a:rPr lang="en-CA" sz="2800" dirty="0">
                          <a:effectLst/>
                        </a:rPr>
                        <a:t>Recommendation</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Risks of not proceeding</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EAs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Munis</a:t>
                      </a:r>
                    </a:p>
                  </a:txBody>
                  <a:tcPr marL="68580" marR="68580" marT="0" marB="0" anchor="ctr"/>
                </a:tc>
                <a:tc>
                  <a:txBody>
                    <a:bodyPr/>
                    <a:lstStyle/>
                    <a:p>
                      <a:pPr marL="0" marR="0" algn="ctr">
                        <a:lnSpc>
                          <a:spcPct val="107000"/>
                        </a:lnSpc>
                        <a:spcBef>
                          <a:spcPts val="0"/>
                        </a:spcBef>
                        <a:spcAft>
                          <a:spcPts val="0"/>
                        </a:spcAft>
                      </a:pPr>
                      <a:r>
                        <a:rPr lang="en-CA" sz="2800" b="1" kern="1200" dirty="0">
                          <a:solidFill>
                            <a:schemeClr val="lt1"/>
                          </a:solidFill>
                          <a:effectLst/>
                          <a:latin typeface="+mn-lt"/>
                          <a:ea typeface="+mn-ea"/>
                          <a:cs typeface="+mn-cs"/>
                        </a:rPr>
                        <a:t>EPS</a:t>
                      </a:r>
                    </a:p>
                  </a:txBody>
                  <a:tcPr marL="68580" marR="68580" marT="0" marB="0" anchor="ctr"/>
                </a:tc>
                <a:extLst>
                  <a:ext uri="{0D108BD9-81ED-4DB2-BD59-A6C34878D82A}">
                    <a16:rowId xmlns:a16="http://schemas.microsoft.com/office/drawing/2014/main" val="672311768"/>
                  </a:ext>
                </a:extLst>
              </a:tr>
              <a:tr h="2395324">
                <a:tc>
                  <a:txBody>
                    <a:bodyPr/>
                    <a:lstStyle/>
                    <a:p>
                      <a:pPr marL="457200" marR="0" lvl="1" indent="0" algn="l">
                        <a:lnSpc>
                          <a:spcPct val="107000"/>
                        </a:lnSpc>
                        <a:spcBef>
                          <a:spcPts val="0"/>
                        </a:spcBef>
                        <a:spcAft>
                          <a:spcPts val="0"/>
                        </a:spcAft>
                        <a:buFont typeface="+mj-lt"/>
                        <a:buNone/>
                      </a:pPr>
                      <a:r>
                        <a:rPr lang="en-CA" sz="2800" dirty="0">
                          <a:effectLst/>
                          <a:latin typeface="Arial" panose="020B0604020202020204" pitchFamily="34" charset="0"/>
                          <a:ea typeface="Calibri" panose="020F0502020204030204" pitchFamily="34" charset="0"/>
                          <a:cs typeface="Times New Roman" panose="02020603050405020304" pitchFamily="18" charset="0"/>
                        </a:rPr>
                        <a:t>7.1 Each local authority or, if a single emergency management organization is established, the EMO should develop and implement a program evaluation process and schedule. Progress should be reported at senior levels and summarized for the public.</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CA" sz="2800" dirty="0">
                          <a:effectLst/>
                          <a:latin typeface="Arial" panose="020B0604020202020204" pitchFamily="34" charset="0"/>
                          <a:ea typeface="Calibri" panose="020F0502020204030204" pitchFamily="34" charset="0"/>
                          <a:cs typeface="Times New Roman" panose="02020603050405020304" pitchFamily="18" charset="0"/>
                        </a:rPr>
                        <a:t>No continuous improvement, no commitment to the program, lack of public buy-in, reputational damage.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645509"/>
                  </a:ext>
                </a:extLst>
              </a:tr>
            </a:tbl>
          </a:graphicData>
        </a:graphic>
      </p:graphicFrame>
      <p:pic>
        <p:nvPicPr>
          <p:cNvPr id="10" name="Graphic 14" descr="Checkmark">
            <a:extLst>
              <a:ext uri="{FF2B5EF4-FFF2-40B4-BE49-F238E27FC236}">
                <a16:creationId xmlns:a16="http://schemas.microsoft.com/office/drawing/2014/main" id="{525E30E3-2F51-43EC-A673-8DE9167E7AC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7752" y="5209001"/>
            <a:ext cx="691243" cy="682301"/>
          </a:xfrm>
          <a:prstGeom prst="rect">
            <a:avLst/>
          </a:prstGeom>
        </p:spPr>
      </p:pic>
      <p:pic>
        <p:nvPicPr>
          <p:cNvPr id="12" name="Graphic 14" descr="Checkmark">
            <a:extLst>
              <a:ext uri="{FF2B5EF4-FFF2-40B4-BE49-F238E27FC236}">
                <a16:creationId xmlns:a16="http://schemas.microsoft.com/office/drawing/2014/main" id="{D06FC594-B778-4FB3-8439-5BC70771B46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78311" y="5209000"/>
            <a:ext cx="691243" cy="682301"/>
          </a:xfrm>
          <a:prstGeom prst="rect">
            <a:avLst/>
          </a:prstGeom>
        </p:spPr>
      </p:pic>
    </p:spTree>
    <p:extLst>
      <p:ext uri="{BB962C8B-B14F-4D97-AF65-F5344CB8AC3E}">
        <p14:creationId xmlns:p14="http://schemas.microsoft.com/office/powerpoint/2010/main" val="39095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3FE7D9-2462-4BBF-AF51-E981502EE254}"/>
              </a:ext>
            </a:extLst>
          </p:cNvPr>
          <p:cNvSpPr>
            <a:spLocks noGrp="1"/>
          </p:cNvSpPr>
          <p:nvPr>
            <p:ph type="body" sz="quarter" idx="12"/>
          </p:nvPr>
        </p:nvSpPr>
        <p:spPr>
          <a:xfrm>
            <a:off x="1297858" y="3932681"/>
            <a:ext cx="22299561" cy="7617665"/>
          </a:xfrm>
        </p:spPr>
        <p:txBody>
          <a:bodyPr/>
          <a:lstStyle/>
          <a:p>
            <a:pPr marL="1143000" indent="-1143000">
              <a:buAutoNum type="arabicPeriod"/>
            </a:pPr>
            <a:r>
              <a:rPr lang="en-CA" sz="6000" dirty="0">
                <a:effectLst/>
              </a:rPr>
              <a:t>Emergency Program Evaluations – Gaps and Recommendations </a:t>
            </a:r>
          </a:p>
          <a:p>
            <a:pPr marL="1143000" indent="-1143000">
              <a:buAutoNum type="arabicPeriod"/>
            </a:pPr>
            <a:r>
              <a:rPr lang="en-CA" sz="6000" dirty="0">
                <a:effectLst/>
              </a:rPr>
              <a:t>Governance Model Options &amp; Discussion</a:t>
            </a:r>
          </a:p>
        </p:txBody>
      </p:sp>
      <p:sp>
        <p:nvSpPr>
          <p:cNvPr id="4" name="Text Placeholder 3">
            <a:extLst>
              <a:ext uri="{FF2B5EF4-FFF2-40B4-BE49-F238E27FC236}">
                <a16:creationId xmlns:a16="http://schemas.microsoft.com/office/drawing/2014/main" id="{DB84990B-C72C-4E77-86DE-04FB038CCA6E}"/>
              </a:ext>
            </a:extLst>
          </p:cNvPr>
          <p:cNvSpPr>
            <a:spLocks noGrp="1"/>
          </p:cNvSpPr>
          <p:nvPr>
            <p:ph type="body" sz="quarter" idx="13"/>
          </p:nvPr>
        </p:nvSpPr>
        <p:spPr>
          <a:xfrm>
            <a:off x="-5168806" y="2165653"/>
            <a:ext cx="16313150" cy="1354074"/>
          </a:xfrm>
        </p:spPr>
        <p:txBody>
          <a:bodyPr/>
          <a:lstStyle/>
          <a:p>
            <a:r>
              <a:rPr lang="en-CA" dirty="0"/>
              <a:t>Agenda</a:t>
            </a:r>
          </a:p>
        </p:txBody>
      </p:sp>
    </p:spTree>
    <p:extLst>
      <p:ext uri="{BB962C8B-B14F-4D97-AF65-F5344CB8AC3E}">
        <p14:creationId xmlns:p14="http://schemas.microsoft.com/office/powerpoint/2010/main" val="226262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730757-DE46-43AD-A529-259AAD7D66DC}"/>
              </a:ext>
            </a:extLst>
          </p:cNvPr>
          <p:cNvSpPr>
            <a:spLocks noGrp="1"/>
          </p:cNvSpPr>
          <p:nvPr>
            <p:ph type="body" sz="quarter" idx="12"/>
          </p:nvPr>
        </p:nvSpPr>
        <p:spPr>
          <a:xfrm>
            <a:off x="3623048" y="5657642"/>
            <a:ext cx="16313404" cy="4389120"/>
          </a:xfrm>
        </p:spPr>
        <p:txBody>
          <a:bodyPr/>
          <a:lstStyle/>
          <a:p>
            <a:pPr algn="ctr"/>
            <a:r>
              <a:rPr lang="en-CA" dirty="0">
                <a:effectLst/>
              </a:rPr>
              <a:t>2. Governance Model Options</a:t>
            </a:r>
            <a:endParaRPr lang="en-CA" dirty="0"/>
          </a:p>
        </p:txBody>
      </p:sp>
    </p:spTree>
    <p:extLst>
      <p:ext uri="{BB962C8B-B14F-4D97-AF65-F5344CB8AC3E}">
        <p14:creationId xmlns:p14="http://schemas.microsoft.com/office/powerpoint/2010/main" val="396971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A4A4E3-B15C-4DF1-BD94-7534DA3D1309}"/>
              </a:ext>
            </a:extLst>
          </p:cNvPr>
          <p:cNvSpPr>
            <a:spLocks noGrp="1"/>
          </p:cNvSpPr>
          <p:nvPr>
            <p:ph type="body" sz="quarter" idx="12"/>
          </p:nvPr>
        </p:nvSpPr>
        <p:spPr>
          <a:xfrm>
            <a:off x="2239918" y="2980517"/>
            <a:ext cx="20416823" cy="4389120"/>
          </a:xfrm>
        </p:spPr>
        <p:txBody>
          <a:bodyPr/>
          <a:lstStyle/>
          <a:p>
            <a:pPr marL="857250" indent="-857250">
              <a:buFont typeface="Arial" panose="020B0604020202020204" pitchFamily="34" charset="0"/>
              <a:buChar char="•"/>
            </a:pPr>
            <a:r>
              <a:rPr lang="en-CA" sz="6000" dirty="0">
                <a:effectLst/>
              </a:rPr>
              <a:t>Need to clarify our roles/responsibilities</a:t>
            </a:r>
          </a:p>
          <a:p>
            <a:pPr marL="857250" indent="-857250">
              <a:buFont typeface="Arial" panose="020B0604020202020204" pitchFamily="34" charset="0"/>
              <a:buChar char="•"/>
            </a:pPr>
            <a:r>
              <a:rPr lang="en-CA" sz="6000" dirty="0">
                <a:effectLst/>
              </a:rPr>
              <a:t>Changes to provincial financial support model and the Act will impact all local authorities </a:t>
            </a:r>
          </a:p>
          <a:p>
            <a:pPr marL="857250" indent="-857250">
              <a:buFont typeface="Arial" panose="020B0604020202020204" pitchFamily="34" charset="0"/>
              <a:buChar char="•"/>
            </a:pPr>
            <a:r>
              <a:rPr lang="en-CA" sz="6000" dirty="0">
                <a:effectLst/>
              </a:rPr>
              <a:t>Are we using the best model for all partners?</a:t>
            </a:r>
          </a:p>
          <a:p>
            <a:pPr marL="857250" indent="-857250">
              <a:buFont typeface="Arial" panose="020B0604020202020204" pitchFamily="34" charset="0"/>
              <a:buChar char="•"/>
            </a:pPr>
            <a:r>
              <a:rPr lang="en-CA" sz="6000" dirty="0">
                <a:effectLst/>
              </a:rPr>
              <a:t>Is the model properly funded?</a:t>
            </a:r>
          </a:p>
          <a:p>
            <a:pPr marL="857250" indent="-857250">
              <a:buFont typeface="Arial" panose="020B0604020202020204" pitchFamily="34" charset="0"/>
              <a:buChar char="•"/>
            </a:pPr>
            <a:r>
              <a:rPr lang="en-CA" sz="6000" dirty="0">
                <a:effectLst/>
              </a:rPr>
              <a:t>Will the model need adjustment to appropriately reflect our commitment to reconciliation with First Nations? </a:t>
            </a:r>
          </a:p>
        </p:txBody>
      </p:sp>
      <p:sp>
        <p:nvSpPr>
          <p:cNvPr id="4" name="Text Placeholder 3">
            <a:extLst>
              <a:ext uri="{FF2B5EF4-FFF2-40B4-BE49-F238E27FC236}">
                <a16:creationId xmlns:a16="http://schemas.microsoft.com/office/drawing/2014/main" id="{22A726CC-BFA4-4417-A650-FDCCC6C46C69}"/>
              </a:ext>
            </a:extLst>
          </p:cNvPr>
          <p:cNvSpPr>
            <a:spLocks noGrp="1"/>
          </p:cNvSpPr>
          <p:nvPr>
            <p:ph type="body" sz="quarter" idx="13"/>
          </p:nvPr>
        </p:nvSpPr>
        <p:spPr>
          <a:xfrm>
            <a:off x="3249573" y="1427162"/>
            <a:ext cx="16313150" cy="1354074"/>
          </a:xfrm>
        </p:spPr>
        <p:txBody>
          <a:bodyPr/>
          <a:lstStyle/>
          <a:p>
            <a:r>
              <a:rPr lang="en-CA" dirty="0"/>
              <a:t>Considerations</a:t>
            </a:r>
          </a:p>
        </p:txBody>
      </p:sp>
    </p:spTree>
    <p:extLst>
      <p:ext uri="{BB962C8B-B14F-4D97-AF65-F5344CB8AC3E}">
        <p14:creationId xmlns:p14="http://schemas.microsoft.com/office/powerpoint/2010/main" val="16966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3256D1-A1AF-4BBF-97EA-D88DE019348B}"/>
              </a:ext>
            </a:extLst>
          </p:cNvPr>
          <p:cNvSpPr>
            <a:spLocks noGrp="1"/>
          </p:cNvSpPr>
          <p:nvPr>
            <p:ph type="body" sz="quarter" idx="10"/>
          </p:nvPr>
        </p:nvSpPr>
        <p:spPr/>
        <p:txBody>
          <a:bodyPr/>
          <a:lstStyle/>
          <a:p>
            <a:endParaRPr lang="en-CA" dirty="0"/>
          </a:p>
        </p:txBody>
      </p:sp>
      <p:graphicFrame>
        <p:nvGraphicFramePr>
          <p:cNvPr id="8" name="Table Placeholder 7">
            <a:extLst>
              <a:ext uri="{FF2B5EF4-FFF2-40B4-BE49-F238E27FC236}">
                <a16:creationId xmlns:a16="http://schemas.microsoft.com/office/drawing/2014/main" id="{8CC17122-21C5-4836-AF25-5930BF095927}"/>
              </a:ext>
            </a:extLst>
          </p:cNvPr>
          <p:cNvGraphicFramePr>
            <a:graphicFrameLocks noGrp="1"/>
          </p:cNvGraphicFramePr>
          <p:nvPr>
            <p:ph type="tbl" sz="quarter" idx="11"/>
            <p:extLst>
              <p:ext uri="{D42A27DB-BD31-4B8C-83A1-F6EECF244321}">
                <p14:modId xmlns:p14="http://schemas.microsoft.com/office/powerpoint/2010/main" val="3450988737"/>
              </p:ext>
            </p:extLst>
          </p:nvPr>
        </p:nvGraphicFramePr>
        <p:xfrm>
          <a:off x="1" y="0"/>
          <a:ext cx="24383999" cy="11662684"/>
        </p:xfrm>
        <a:graphic>
          <a:graphicData uri="http://schemas.openxmlformats.org/drawingml/2006/table">
            <a:tbl>
              <a:tblPr firstRow="1" firstCol="1" bandRow="1">
                <a:tableStyleId>{17292A2E-F333-43FB-9621-5CBBE7FDCDCB}</a:tableStyleId>
              </a:tblPr>
              <a:tblGrid>
                <a:gridCol w="3676650">
                  <a:extLst>
                    <a:ext uri="{9D8B030D-6E8A-4147-A177-3AD203B41FA5}">
                      <a16:colId xmlns:a16="http://schemas.microsoft.com/office/drawing/2014/main" val="688888276"/>
                    </a:ext>
                  </a:extLst>
                </a:gridCol>
                <a:gridCol w="7296150">
                  <a:extLst>
                    <a:ext uri="{9D8B030D-6E8A-4147-A177-3AD203B41FA5}">
                      <a16:colId xmlns:a16="http://schemas.microsoft.com/office/drawing/2014/main" val="14017029"/>
                    </a:ext>
                  </a:extLst>
                </a:gridCol>
                <a:gridCol w="7087006">
                  <a:extLst>
                    <a:ext uri="{9D8B030D-6E8A-4147-A177-3AD203B41FA5}">
                      <a16:colId xmlns:a16="http://schemas.microsoft.com/office/drawing/2014/main" val="3083220342"/>
                    </a:ext>
                  </a:extLst>
                </a:gridCol>
                <a:gridCol w="6324193">
                  <a:extLst>
                    <a:ext uri="{9D8B030D-6E8A-4147-A177-3AD203B41FA5}">
                      <a16:colId xmlns:a16="http://schemas.microsoft.com/office/drawing/2014/main" val="3242984848"/>
                    </a:ext>
                  </a:extLst>
                </a:gridCol>
              </a:tblGrid>
              <a:tr h="949568">
                <a:tc>
                  <a:txBody>
                    <a:bodyPr/>
                    <a:lstStyle/>
                    <a:p>
                      <a:pPr marL="0" marR="0">
                        <a:lnSpc>
                          <a:spcPct val="107000"/>
                        </a:lnSpc>
                        <a:spcBef>
                          <a:spcPts val="0"/>
                        </a:spcBef>
                        <a:spcAft>
                          <a:spcPts val="0"/>
                        </a:spcAft>
                      </a:pP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Regional Model</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Blended Model</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Single Entity Model</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6434863"/>
                  </a:ext>
                </a:extLst>
              </a:tr>
              <a:tr h="3780693">
                <a:tc>
                  <a:txBody>
                    <a:bodyPr/>
                    <a:lstStyle/>
                    <a:p>
                      <a:pPr marL="0" marR="0">
                        <a:lnSpc>
                          <a:spcPct val="107000"/>
                        </a:lnSpc>
                        <a:spcBef>
                          <a:spcPts val="0"/>
                        </a:spcBef>
                        <a:spcAft>
                          <a:spcPts val="0"/>
                        </a:spcAft>
                      </a:pPr>
                      <a:r>
                        <a:rPr lang="en-CA" sz="3200" dirty="0">
                          <a:effectLst/>
                        </a:rPr>
                        <a:t>Description</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nSpc>
                          <a:spcPct val="107000"/>
                        </a:lnSpc>
                        <a:spcBef>
                          <a:spcPts val="0"/>
                        </a:spcBef>
                        <a:spcAft>
                          <a:spcPts val="0"/>
                        </a:spcAft>
                      </a:pPr>
                      <a:r>
                        <a:rPr lang="en-CA" sz="3200" dirty="0">
                          <a:effectLst/>
                        </a:rPr>
                        <a:t>All EM services coordinated/administered by one entity for multiple entities</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nSpc>
                          <a:spcPct val="107000"/>
                        </a:lnSpc>
                        <a:spcBef>
                          <a:spcPts val="0"/>
                        </a:spcBef>
                        <a:spcAft>
                          <a:spcPts val="0"/>
                        </a:spcAft>
                      </a:pPr>
                      <a:r>
                        <a:rPr lang="en-CA" sz="3200" dirty="0">
                          <a:effectLst/>
                        </a:rPr>
                        <a:t>Some EM services coordinated/administered centrally by one entity for multiple entities, other services coordinated managed by each single entity</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nSpc>
                          <a:spcPct val="107000"/>
                        </a:lnSpc>
                        <a:spcBef>
                          <a:spcPts val="0"/>
                        </a:spcBef>
                        <a:spcAft>
                          <a:spcPts val="0"/>
                        </a:spcAft>
                      </a:pPr>
                      <a:r>
                        <a:rPr lang="en-CA" sz="3200" dirty="0">
                          <a:effectLst/>
                        </a:rPr>
                        <a:t>Full EM Program managed by single entity </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2012783535"/>
                  </a:ext>
                </a:extLst>
              </a:tr>
              <a:tr h="3216705">
                <a:tc>
                  <a:txBody>
                    <a:bodyPr/>
                    <a:lstStyle/>
                    <a:p>
                      <a:pPr marL="0" marR="0">
                        <a:lnSpc>
                          <a:spcPct val="107000"/>
                        </a:lnSpc>
                        <a:spcBef>
                          <a:spcPts val="0"/>
                        </a:spcBef>
                        <a:spcAft>
                          <a:spcPts val="0"/>
                        </a:spcAft>
                      </a:pPr>
                      <a:r>
                        <a:rPr lang="en-CA" sz="3200" dirty="0">
                          <a:effectLst/>
                        </a:rPr>
                        <a:t>Governance</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One governing body / organization</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Fee for Service (select services governed by a Regional Board), and governance for the Emergency Program must be set up for each local authority to manage their independent service components</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One governing organization for each entity</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50553"/>
                  </a:ext>
                </a:extLst>
              </a:tr>
              <a:tr h="1248508">
                <a:tc>
                  <a:txBody>
                    <a:bodyPr/>
                    <a:lstStyle/>
                    <a:p>
                      <a:pPr marL="0" marR="0">
                        <a:lnSpc>
                          <a:spcPct val="107000"/>
                        </a:lnSpc>
                        <a:spcBef>
                          <a:spcPts val="0"/>
                        </a:spcBef>
                        <a:spcAft>
                          <a:spcPts val="0"/>
                        </a:spcAft>
                      </a:pPr>
                      <a:r>
                        <a:rPr lang="en-CA" sz="3200" kern="1200" dirty="0">
                          <a:effectLst/>
                        </a:rPr>
                        <a:t>Program Areas</a:t>
                      </a:r>
                      <a:endParaRPr lang="en-CA" sz="3200" b="1" kern="1200" dirty="0">
                        <a:solidFill>
                          <a:schemeClr val="tx1"/>
                        </a:solidFill>
                        <a:effectLst/>
                        <a:latin typeface="+mn-lt"/>
                        <a:ea typeface="+mn-ea"/>
                        <a:cs typeface="+mn-cs"/>
                      </a:endParaRPr>
                    </a:p>
                  </a:txBody>
                  <a:tcPr marL="68580" marR="68580" marT="0" marB="0">
                    <a:solidFill>
                      <a:schemeClr val="accent3"/>
                    </a:solidFill>
                  </a:tcPr>
                </a:tc>
                <a:tc>
                  <a:txBody>
                    <a:bodyPr/>
                    <a:lstStyle/>
                    <a:p>
                      <a:pPr marL="0" marR="0">
                        <a:lnSpc>
                          <a:spcPct val="107000"/>
                        </a:lnSpc>
                        <a:spcBef>
                          <a:spcPts val="0"/>
                        </a:spcBef>
                        <a:spcAft>
                          <a:spcPts val="0"/>
                        </a:spcAft>
                      </a:pPr>
                      <a:r>
                        <a:rPr lang="en-CA" sz="3200" dirty="0">
                          <a:effectLst/>
                        </a:rPr>
                        <a:t>All centrally managed</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nSpc>
                          <a:spcPct val="107000"/>
                        </a:lnSpc>
                        <a:spcBef>
                          <a:spcPts val="0"/>
                        </a:spcBef>
                        <a:spcAft>
                          <a:spcPts val="0"/>
                        </a:spcAft>
                      </a:pPr>
                      <a:r>
                        <a:rPr lang="en-CA" sz="3200" dirty="0">
                          <a:effectLst/>
                        </a:rPr>
                        <a:t>Some program areas managed by each entity, some centrally managed</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nSpc>
                          <a:spcPct val="107000"/>
                        </a:lnSpc>
                        <a:spcBef>
                          <a:spcPts val="0"/>
                        </a:spcBef>
                        <a:spcAft>
                          <a:spcPts val="0"/>
                        </a:spcAft>
                      </a:pPr>
                      <a:r>
                        <a:rPr lang="en-CA" sz="3200" dirty="0">
                          <a:effectLst/>
                        </a:rPr>
                        <a:t>Each entity manages its own full emergency program</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3348796822"/>
                  </a:ext>
                </a:extLst>
              </a:tr>
              <a:tr h="2467210">
                <a:tc>
                  <a:txBody>
                    <a:bodyPr/>
                    <a:lstStyle/>
                    <a:p>
                      <a:pPr marL="0" marR="0">
                        <a:lnSpc>
                          <a:spcPct val="107000"/>
                        </a:lnSpc>
                        <a:spcBef>
                          <a:spcPts val="0"/>
                        </a:spcBef>
                        <a:spcAft>
                          <a:spcPts val="0"/>
                        </a:spcAft>
                      </a:pPr>
                      <a:r>
                        <a:rPr lang="en-CA" sz="3200" dirty="0">
                          <a:effectLst/>
                        </a:rPr>
                        <a:t>Examples</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Regional District of Central Okanagan Emergency Management Oceanside North Shore Emergency Management</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CVRD</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3200" dirty="0">
                          <a:effectLst/>
                        </a:rPr>
                        <a:t>City of Vancouver</a:t>
                      </a:r>
                    </a:p>
                    <a:p>
                      <a:pPr marL="0" marR="0">
                        <a:lnSpc>
                          <a:spcPct val="107000"/>
                        </a:lnSpc>
                        <a:spcBef>
                          <a:spcPts val="0"/>
                        </a:spcBef>
                        <a:spcAft>
                          <a:spcPts val="0"/>
                        </a:spcAft>
                      </a:pPr>
                      <a:r>
                        <a:rPr lang="en-CA" sz="3200" dirty="0">
                          <a:effectLst/>
                        </a:rPr>
                        <a:t>City of Nanaimo</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9417545"/>
                  </a:ext>
                </a:extLst>
              </a:tr>
            </a:tbl>
          </a:graphicData>
        </a:graphic>
      </p:graphicFrame>
      <p:sp>
        <p:nvSpPr>
          <p:cNvPr id="3" name="Rectangle: Rounded Corners 2">
            <a:extLst>
              <a:ext uri="{FF2B5EF4-FFF2-40B4-BE49-F238E27FC236}">
                <a16:creationId xmlns:a16="http://schemas.microsoft.com/office/drawing/2014/main" id="{760C9C50-6DC2-4DB0-84CD-C2F7949B3B50}"/>
              </a:ext>
            </a:extLst>
          </p:cNvPr>
          <p:cNvSpPr/>
          <p:nvPr/>
        </p:nvSpPr>
        <p:spPr bwMode="auto">
          <a:xfrm>
            <a:off x="10875191" y="983248"/>
            <a:ext cx="7108723" cy="10639119"/>
          </a:xfrm>
          <a:prstGeom prst="roundRect">
            <a:avLst>
              <a:gd name="adj" fmla="val 4983"/>
            </a:avLst>
          </a:prstGeom>
          <a:solidFill>
            <a:schemeClr val="bg2">
              <a:lumMod val="40000"/>
              <a:lumOff val="60000"/>
              <a:alpha val="34902"/>
            </a:schemeClr>
          </a:solidFill>
          <a:ln w="12700" cap="flat" cmpd="sng" algn="ctr">
            <a:solidFill>
              <a:srgbClr val="FFFFFF"/>
            </a:solid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825500" rtl="0" eaLnBrk="1" fontAlgn="base" latinLnBrk="0" hangingPunct="0">
              <a:lnSpc>
                <a:spcPct val="100000"/>
              </a:lnSpc>
              <a:spcBef>
                <a:spcPct val="0"/>
              </a:spcBef>
              <a:spcAft>
                <a:spcPct val="0"/>
              </a:spcAft>
              <a:buClrTx/>
              <a:buSzTx/>
              <a:buFontTx/>
              <a:buNone/>
              <a:tabLst/>
            </a:pPr>
            <a:endParaRPr kumimoji="0" lang="en-CA" sz="58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val="1204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7B278-6E82-4B3D-81B0-DED130725B78}"/>
              </a:ext>
            </a:extLst>
          </p:cNvPr>
          <p:cNvSpPr>
            <a:spLocks noGrp="1"/>
          </p:cNvSpPr>
          <p:nvPr>
            <p:ph type="body" sz="quarter" idx="10"/>
          </p:nvPr>
        </p:nvSpPr>
        <p:spPr/>
        <p:txBody>
          <a:bodyPr/>
          <a:lstStyle/>
          <a:p>
            <a:endParaRPr lang="en-CA"/>
          </a:p>
        </p:txBody>
      </p:sp>
      <p:sp>
        <p:nvSpPr>
          <p:cNvPr id="3" name="Table Placeholder 2">
            <a:extLst>
              <a:ext uri="{FF2B5EF4-FFF2-40B4-BE49-F238E27FC236}">
                <a16:creationId xmlns:a16="http://schemas.microsoft.com/office/drawing/2014/main" id="{CC8FC19F-E382-4A9A-8BFB-194DF401830F}"/>
              </a:ext>
            </a:extLst>
          </p:cNvPr>
          <p:cNvSpPr>
            <a:spLocks noGrp="1"/>
          </p:cNvSpPr>
          <p:nvPr>
            <p:ph type="tbl" sz="quarter" idx="11"/>
          </p:nvPr>
        </p:nvSpPr>
        <p:spPr/>
      </p:sp>
      <p:pic>
        <p:nvPicPr>
          <p:cNvPr id="4" name="Picture 3">
            <a:extLst>
              <a:ext uri="{FF2B5EF4-FFF2-40B4-BE49-F238E27FC236}">
                <a16:creationId xmlns:a16="http://schemas.microsoft.com/office/drawing/2014/main" id="{0626EF42-CDC5-4104-92C1-A46D06CD7E7F}"/>
              </a:ext>
            </a:extLst>
          </p:cNvPr>
          <p:cNvPicPr>
            <a:picLocks noChangeAspect="1"/>
          </p:cNvPicPr>
          <p:nvPr/>
        </p:nvPicPr>
        <p:blipFill>
          <a:blip r:embed="rId2"/>
          <a:stretch>
            <a:fillRect/>
          </a:stretch>
        </p:blipFill>
        <p:spPr>
          <a:xfrm>
            <a:off x="-276881" y="0"/>
            <a:ext cx="24937762" cy="13716000"/>
          </a:xfrm>
          <a:prstGeom prst="rect">
            <a:avLst/>
          </a:prstGeom>
        </p:spPr>
      </p:pic>
    </p:spTree>
    <p:extLst>
      <p:ext uri="{BB962C8B-B14F-4D97-AF65-F5344CB8AC3E}">
        <p14:creationId xmlns:p14="http://schemas.microsoft.com/office/powerpoint/2010/main" val="183983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A4191C-B0C9-4C1C-8C07-52F59C79755D}"/>
              </a:ext>
            </a:extLst>
          </p:cNvPr>
          <p:cNvPicPr>
            <a:picLocks noChangeAspect="1"/>
          </p:cNvPicPr>
          <p:nvPr/>
        </p:nvPicPr>
        <p:blipFill>
          <a:blip r:embed="rId2"/>
          <a:stretch>
            <a:fillRect/>
          </a:stretch>
        </p:blipFill>
        <p:spPr>
          <a:xfrm>
            <a:off x="3044825" y="183460"/>
            <a:ext cx="18288000" cy="9810750"/>
          </a:xfrm>
          <a:prstGeom prst="rect">
            <a:avLst/>
          </a:prstGeom>
        </p:spPr>
      </p:pic>
      <p:pic>
        <p:nvPicPr>
          <p:cNvPr id="5" name="Picture 4">
            <a:extLst>
              <a:ext uri="{FF2B5EF4-FFF2-40B4-BE49-F238E27FC236}">
                <a16:creationId xmlns:a16="http://schemas.microsoft.com/office/drawing/2014/main" id="{72FD5A18-2643-42EE-B9EE-9AA28F2451CE}"/>
              </a:ext>
            </a:extLst>
          </p:cNvPr>
          <p:cNvPicPr>
            <a:picLocks noChangeAspect="1"/>
          </p:cNvPicPr>
          <p:nvPr/>
        </p:nvPicPr>
        <p:blipFill rotWithShape="1">
          <a:blip r:embed="rId3"/>
          <a:srcRect t="62225"/>
          <a:stretch/>
        </p:blipFill>
        <p:spPr>
          <a:xfrm>
            <a:off x="3051175" y="9769340"/>
            <a:ext cx="18288000" cy="3706053"/>
          </a:xfrm>
          <a:prstGeom prst="rect">
            <a:avLst/>
          </a:prstGeom>
        </p:spPr>
      </p:pic>
    </p:spTree>
    <p:extLst>
      <p:ext uri="{BB962C8B-B14F-4D97-AF65-F5344CB8AC3E}">
        <p14:creationId xmlns:p14="http://schemas.microsoft.com/office/powerpoint/2010/main" val="16592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C4467-CBFE-4BC9-BA0C-5B7B500FD38D}"/>
              </a:ext>
            </a:extLst>
          </p:cNvPr>
          <p:cNvSpPr>
            <a:spLocks noGrp="1"/>
          </p:cNvSpPr>
          <p:nvPr>
            <p:ph type="body" sz="quarter" idx="10"/>
          </p:nvPr>
        </p:nvSpPr>
        <p:spPr/>
        <p:txBody>
          <a:bodyPr/>
          <a:lstStyle/>
          <a:p>
            <a:endParaRPr lang="en-CA"/>
          </a:p>
        </p:txBody>
      </p:sp>
      <p:sp>
        <p:nvSpPr>
          <p:cNvPr id="3" name="Table Placeholder 2">
            <a:extLst>
              <a:ext uri="{FF2B5EF4-FFF2-40B4-BE49-F238E27FC236}">
                <a16:creationId xmlns:a16="http://schemas.microsoft.com/office/drawing/2014/main" id="{F1F5FE61-EE39-4EF2-A48F-AAAC79C033E3}"/>
              </a:ext>
            </a:extLst>
          </p:cNvPr>
          <p:cNvSpPr>
            <a:spLocks noGrp="1"/>
          </p:cNvSpPr>
          <p:nvPr>
            <p:ph type="tbl" sz="quarter" idx="11"/>
          </p:nvPr>
        </p:nvSpPr>
        <p:spPr/>
      </p:sp>
      <p:pic>
        <p:nvPicPr>
          <p:cNvPr id="4" name="Picture 3">
            <a:extLst>
              <a:ext uri="{FF2B5EF4-FFF2-40B4-BE49-F238E27FC236}">
                <a16:creationId xmlns:a16="http://schemas.microsoft.com/office/drawing/2014/main" id="{B8975418-D699-4867-A7B0-2A51728FAF03}"/>
              </a:ext>
            </a:extLst>
          </p:cNvPr>
          <p:cNvPicPr>
            <a:picLocks noChangeAspect="1"/>
          </p:cNvPicPr>
          <p:nvPr/>
        </p:nvPicPr>
        <p:blipFill>
          <a:blip r:embed="rId2"/>
          <a:stretch>
            <a:fillRect/>
          </a:stretch>
        </p:blipFill>
        <p:spPr>
          <a:xfrm>
            <a:off x="0" y="0"/>
            <a:ext cx="24418997" cy="13716000"/>
          </a:xfrm>
          <a:prstGeom prst="rect">
            <a:avLst/>
          </a:prstGeom>
        </p:spPr>
      </p:pic>
    </p:spTree>
    <p:extLst>
      <p:ext uri="{BB962C8B-B14F-4D97-AF65-F5344CB8AC3E}">
        <p14:creationId xmlns:p14="http://schemas.microsoft.com/office/powerpoint/2010/main" val="180445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17634405-ADAD-4989-986A-08671C377D04}"/>
              </a:ext>
            </a:extLst>
          </p:cNvPr>
          <p:cNvGraphicFramePr>
            <a:graphicFrameLocks noGrp="1"/>
          </p:cNvGraphicFramePr>
          <p:nvPr>
            <p:ph type="tbl" sz="quarter" idx="11"/>
            <p:extLst>
              <p:ext uri="{D42A27DB-BD31-4B8C-83A1-F6EECF244321}">
                <p14:modId xmlns:p14="http://schemas.microsoft.com/office/powerpoint/2010/main" val="699073847"/>
              </p:ext>
            </p:extLst>
          </p:nvPr>
        </p:nvGraphicFramePr>
        <p:xfrm>
          <a:off x="0" y="0"/>
          <a:ext cx="24384000" cy="10490662"/>
        </p:xfrm>
        <a:graphic>
          <a:graphicData uri="http://schemas.openxmlformats.org/drawingml/2006/table">
            <a:tbl>
              <a:tblPr firstRow="1" firstCol="1" bandRow="1">
                <a:tableStyleId>{5C22544A-7EE6-4342-B048-85BDC9FD1C3A}</a:tableStyleId>
              </a:tblPr>
              <a:tblGrid>
                <a:gridCol w="4135288">
                  <a:extLst>
                    <a:ext uri="{9D8B030D-6E8A-4147-A177-3AD203B41FA5}">
                      <a16:colId xmlns:a16="http://schemas.microsoft.com/office/drawing/2014/main" val="1750048825"/>
                    </a:ext>
                  </a:extLst>
                </a:gridCol>
                <a:gridCol w="1879677">
                  <a:extLst>
                    <a:ext uri="{9D8B030D-6E8A-4147-A177-3AD203B41FA5}">
                      <a16:colId xmlns:a16="http://schemas.microsoft.com/office/drawing/2014/main" val="1711681466"/>
                    </a:ext>
                  </a:extLst>
                </a:gridCol>
                <a:gridCol w="1597725">
                  <a:extLst>
                    <a:ext uri="{9D8B030D-6E8A-4147-A177-3AD203B41FA5}">
                      <a16:colId xmlns:a16="http://schemas.microsoft.com/office/drawing/2014/main" val="1624240349"/>
                    </a:ext>
                  </a:extLst>
                </a:gridCol>
                <a:gridCol w="1597725">
                  <a:extLst>
                    <a:ext uri="{9D8B030D-6E8A-4147-A177-3AD203B41FA5}">
                      <a16:colId xmlns:a16="http://schemas.microsoft.com/office/drawing/2014/main" val="1725555855"/>
                    </a:ext>
                  </a:extLst>
                </a:gridCol>
                <a:gridCol w="1975593">
                  <a:extLst>
                    <a:ext uri="{9D8B030D-6E8A-4147-A177-3AD203B41FA5}">
                      <a16:colId xmlns:a16="http://schemas.microsoft.com/office/drawing/2014/main" val="1460072302"/>
                    </a:ext>
                  </a:extLst>
                </a:gridCol>
                <a:gridCol w="1617668">
                  <a:extLst>
                    <a:ext uri="{9D8B030D-6E8A-4147-A177-3AD203B41FA5}">
                      <a16:colId xmlns:a16="http://schemas.microsoft.com/office/drawing/2014/main" val="2533410787"/>
                    </a:ext>
                  </a:extLst>
                </a:gridCol>
                <a:gridCol w="1497205">
                  <a:extLst>
                    <a:ext uri="{9D8B030D-6E8A-4147-A177-3AD203B41FA5}">
                      <a16:colId xmlns:a16="http://schemas.microsoft.com/office/drawing/2014/main" val="1664174813"/>
                    </a:ext>
                  </a:extLst>
                </a:gridCol>
                <a:gridCol w="1893017">
                  <a:extLst>
                    <a:ext uri="{9D8B030D-6E8A-4147-A177-3AD203B41FA5}">
                      <a16:colId xmlns:a16="http://schemas.microsoft.com/office/drawing/2014/main" val="3578999089"/>
                    </a:ext>
                  </a:extLst>
                </a:gridCol>
                <a:gridCol w="1617669">
                  <a:extLst>
                    <a:ext uri="{9D8B030D-6E8A-4147-A177-3AD203B41FA5}">
                      <a16:colId xmlns:a16="http://schemas.microsoft.com/office/drawing/2014/main" val="1852089640"/>
                    </a:ext>
                  </a:extLst>
                </a:gridCol>
                <a:gridCol w="1548832">
                  <a:extLst>
                    <a:ext uri="{9D8B030D-6E8A-4147-A177-3AD203B41FA5}">
                      <a16:colId xmlns:a16="http://schemas.microsoft.com/office/drawing/2014/main" val="2586381868"/>
                    </a:ext>
                  </a:extLst>
                </a:gridCol>
                <a:gridCol w="1893017">
                  <a:extLst>
                    <a:ext uri="{9D8B030D-6E8A-4147-A177-3AD203B41FA5}">
                      <a16:colId xmlns:a16="http://schemas.microsoft.com/office/drawing/2014/main" val="3055868005"/>
                    </a:ext>
                  </a:extLst>
                </a:gridCol>
                <a:gridCol w="1600459">
                  <a:extLst>
                    <a:ext uri="{9D8B030D-6E8A-4147-A177-3AD203B41FA5}">
                      <a16:colId xmlns:a16="http://schemas.microsoft.com/office/drawing/2014/main" val="986389191"/>
                    </a:ext>
                  </a:extLst>
                </a:gridCol>
                <a:gridCol w="1530125">
                  <a:extLst>
                    <a:ext uri="{9D8B030D-6E8A-4147-A177-3AD203B41FA5}">
                      <a16:colId xmlns:a16="http://schemas.microsoft.com/office/drawing/2014/main" val="1406580267"/>
                    </a:ext>
                  </a:extLst>
                </a:gridCol>
              </a:tblGrid>
              <a:tr h="1033276">
                <a:tc>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FFFFF"/>
                    </a:solidFill>
                  </a:tcPr>
                </a:tc>
                <a:tc gridSpan="9">
                  <a:txBody>
                    <a:bodyPr/>
                    <a:lstStyle/>
                    <a:p>
                      <a:pPr marL="0" marR="0" algn="ctr">
                        <a:lnSpc>
                          <a:spcPct val="107000"/>
                        </a:lnSpc>
                        <a:spcBef>
                          <a:spcPts val="0"/>
                        </a:spcBef>
                        <a:spcAft>
                          <a:spcPts val="0"/>
                        </a:spcAft>
                      </a:pPr>
                      <a:r>
                        <a:rPr lang="en-CA" sz="4000" dirty="0">
                          <a:effectLst/>
                          <a:latin typeface="Calibri" panose="020F0502020204030204" pitchFamily="34" charset="0"/>
                          <a:ea typeface="Calibri" panose="020F0502020204030204" pitchFamily="34" charset="0"/>
                          <a:cs typeface="Times New Roman" panose="02020603050405020304" pitchFamily="18" charset="0"/>
                        </a:rPr>
                        <a:t>Blended Model</a:t>
                      </a:r>
                    </a:p>
                  </a:txBody>
                  <a:tcPr marL="68580" marR="68580" marT="0" marB="0" anchor="ctr">
                    <a:lnL w="12700" cap="flat" cmpd="sng" algn="ctr">
                      <a:solidFill>
                        <a:schemeClr val="tx1"/>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CA" sz="4000" dirty="0">
                          <a:effectLst/>
                          <a:latin typeface="Calibri" panose="020F0502020204030204" pitchFamily="34" charset="0"/>
                          <a:ea typeface="Calibri" panose="020F0502020204030204" pitchFamily="34" charset="0"/>
                          <a:cs typeface="Times New Roman" panose="02020603050405020304" pitchFamily="18" charset="0"/>
                        </a:rPr>
                        <a:t>Regionalized Model</a:t>
                      </a:r>
                    </a:p>
                  </a:txBody>
                  <a:tcPr marL="68580" marR="68580" marT="0" marB="0" anchor="ctr">
                    <a:solidFill>
                      <a:schemeClr val="accent6">
                        <a:lumMod val="60000"/>
                        <a:lumOff val="40000"/>
                      </a:schemeClr>
                    </a:solidFill>
                  </a:tcP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4494589"/>
                  </a:ext>
                </a:extLst>
              </a:tr>
              <a:tr h="1700558">
                <a:tc>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solidFill>
                  </a:tcPr>
                </a:tc>
                <a:tc gridSpan="3">
                  <a:txBody>
                    <a:bodyPr/>
                    <a:lstStyle/>
                    <a:p>
                      <a:pPr marL="0" marR="0" algn="ctr">
                        <a:lnSpc>
                          <a:spcPct val="107000"/>
                        </a:lnSpc>
                        <a:spcBef>
                          <a:spcPts val="0"/>
                        </a:spcBef>
                        <a:spcAft>
                          <a:spcPts val="0"/>
                        </a:spcAft>
                      </a:pPr>
                      <a:r>
                        <a:rPr lang="en-CA" sz="2800" b="1" dirty="0">
                          <a:effectLst/>
                          <a:latin typeface="Arial" panose="020B0604020202020204" pitchFamily="34" charset="0"/>
                          <a:ea typeface="Calibri" panose="020F0502020204030204" pitchFamily="34" charset="0"/>
                          <a:cs typeface="Times New Roman" panose="02020603050405020304" pitchFamily="18" charset="0"/>
                        </a:rPr>
                        <a:t>Estimate per Municipality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CA" sz="2800" b="1" dirty="0">
                          <a:effectLst/>
                          <a:latin typeface="Arial" panose="020B0604020202020204" pitchFamily="34" charset="0"/>
                          <a:ea typeface="Calibri" panose="020F0502020204030204" pitchFamily="34" charset="0"/>
                          <a:cs typeface="Times New Roman" panose="02020603050405020304" pitchFamily="18" charset="0"/>
                        </a:rPr>
                        <a:t>Estimate for CVRD (filling the gap for EAs)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CA" sz="2800" b="1" dirty="0">
                          <a:effectLst/>
                          <a:latin typeface="Arial" panose="020B0604020202020204" pitchFamily="34" charset="0"/>
                          <a:ea typeface="Calibri" panose="020F0502020204030204" pitchFamily="34" charset="0"/>
                          <a:cs typeface="Times New Roman" panose="02020603050405020304" pitchFamily="18" charset="0"/>
                        </a:rPr>
                        <a:t>Estimate for gap in Emergency Program Service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CA" sz="2800" b="1" dirty="0">
                          <a:effectLst/>
                          <a:latin typeface="Arial" panose="020B0604020202020204" pitchFamily="34" charset="0"/>
                          <a:ea typeface="Calibri" panose="020F0502020204030204" pitchFamily="34" charset="0"/>
                          <a:cs typeface="Times New Roman" panose="02020603050405020304" pitchFamily="18" charset="0"/>
                        </a:rPr>
                        <a:t>Estimate for Combined EMO</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hMerge="1">
                  <a:txBody>
                    <a:bodyPr/>
                    <a:lstStyle/>
                    <a:p>
                      <a:pPr marL="0" marR="0" algn="ctr">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4470424"/>
                  </a:ext>
                </a:extLst>
              </a:tr>
              <a:tr h="1700558">
                <a:tc>
                  <a:txBody>
                    <a:bodyPr/>
                    <a:lstStyle/>
                    <a:p>
                      <a:pPr marL="0" marR="0" algn="ctr">
                        <a:lnSpc>
                          <a:spcPct val="107000"/>
                        </a:lnSpc>
                        <a:spcBef>
                          <a:spcPts val="0"/>
                        </a:spcBef>
                        <a:spcAft>
                          <a:spcPts val="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Development </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(per Municipality)</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Annual Operations / Ongoing</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Other resources required</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Development </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 </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Annual Operations / Ongoing</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Other resources required</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Development </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 </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Annual Operations / Ongoing</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Other resources required</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Development </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Annual Operations / Ongoing</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000" b="1" dirty="0">
                          <a:effectLst/>
                          <a:latin typeface="Arial" panose="020B0604020202020204" pitchFamily="34" charset="0"/>
                          <a:ea typeface="Calibri" panose="020F0502020204030204" pitchFamily="34" charset="0"/>
                          <a:cs typeface="Times New Roman" panose="02020603050405020304" pitchFamily="18" charset="0"/>
                        </a:rPr>
                        <a:t>Other resources required</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4646304"/>
                  </a:ext>
                </a:extLst>
              </a:tr>
              <a:tr h="1871874">
                <a:tc>
                  <a:txBody>
                    <a:bodyPr/>
                    <a:lstStyle/>
                    <a:p>
                      <a:pPr marL="0" marR="0" algn="ctr">
                        <a:lnSpc>
                          <a:spcPct val="107000"/>
                        </a:lnSpc>
                        <a:spcBef>
                          <a:spcPts val="0"/>
                        </a:spcBef>
                        <a:spcAft>
                          <a:spcPts val="0"/>
                        </a:spcAft>
                      </a:pPr>
                      <a:r>
                        <a:rPr lang="en-CA" sz="2800" dirty="0">
                          <a:effectLst/>
                        </a:rPr>
                        <a:t>TOTAL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CA" sz="2800" dirty="0">
                          <a:effectLst/>
                        </a:rPr>
                        <a:t>1202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1037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845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904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393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752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1948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07000"/>
                        </a:lnSpc>
                        <a:spcBef>
                          <a:spcPts val="0"/>
                        </a:spcBef>
                        <a:spcAft>
                          <a:spcPts val="0"/>
                        </a:spcAft>
                      </a:pPr>
                      <a:r>
                        <a:rPr lang="en-CA" sz="2800" dirty="0">
                          <a:effectLst/>
                        </a:rPr>
                        <a:t>EMO 2136</a:t>
                      </a:r>
                    </a:p>
                    <a:p>
                      <a:pPr marL="0" marR="0" algn="ctr">
                        <a:lnSpc>
                          <a:spcPct val="107000"/>
                        </a:lnSpc>
                        <a:spcBef>
                          <a:spcPts val="0"/>
                        </a:spcBef>
                        <a:spcAft>
                          <a:spcPts val="0"/>
                        </a:spcAft>
                      </a:pPr>
                      <a:r>
                        <a:rPr lang="en-CA" sz="2800" dirty="0">
                          <a:effectLst/>
                        </a:rPr>
                        <a:t>Partners 86</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07000"/>
                        </a:lnSpc>
                        <a:spcBef>
                          <a:spcPts val="0"/>
                        </a:spcBef>
                        <a:spcAft>
                          <a:spcPts val="0"/>
                        </a:spcAft>
                      </a:pPr>
                      <a:r>
                        <a:rPr lang="en-CA" sz="2800" dirty="0">
                          <a:effectLst/>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81751203"/>
                  </a:ext>
                </a:extLst>
              </a:tr>
              <a:tr h="1611638">
                <a:tc>
                  <a:txBody>
                    <a:bodyPr/>
                    <a:lstStyle/>
                    <a:p>
                      <a:pPr marL="0" marR="0" algn="ctr">
                        <a:lnSpc>
                          <a:spcPct val="107000"/>
                        </a:lnSpc>
                        <a:spcBef>
                          <a:spcPts val="0"/>
                        </a:spcBef>
                        <a:spcAft>
                          <a:spcPts val="0"/>
                        </a:spcAft>
                      </a:pPr>
                      <a:r>
                        <a:rPr lang="en-CA" sz="2800" dirty="0">
                          <a:effectLst/>
                        </a:rPr>
                        <a:t>Hours Per Local Authority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1202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1037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845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904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393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752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390 hours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513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2800" dirty="0">
                          <a:effectLst/>
                        </a:rPr>
                        <a:t>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557443"/>
                  </a:ext>
                </a:extLst>
              </a:tr>
              <a:tr h="2572758">
                <a:tc>
                  <a:txBody>
                    <a:bodyPr/>
                    <a:lstStyle/>
                    <a:p>
                      <a:pPr marL="0" marR="0" algn="ctr">
                        <a:lnSpc>
                          <a:spcPct val="107000"/>
                        </a:lnSpc>
                        <a:spcBef>
                          <a:spcPts val="0"/>
                        </a:spcBef>
                        <a:spcAft>
                          <a:spcPts val="0"/>
                        </a:spcAft>
                      </a:pPr>
                      <a:r>
                        <a:rPr lang="en-CA" sz="2800" dirty="0">
                          <a:effectLst/>
                        </a:rPr>
                        <a:t>Summary Ongoing Impact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CA" sz="2800" dirty="0">
                          <a:effectLst/>
                        </a:rPr>
                        <a:t>0.75 – 1 FTE*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tc gridSpan="3">
                  <a:txBody>
                    <a:bodyPr/>
                    <a:lstStyle/>
                    <a:p>
                      <a:pPr marL="0" marR="0" algn="ctr">
                        <a:lnSpc>
                          <a:spcPct val="107000"/>
                        </a:lnSpc>
                        <a:spcBef>
                          <a:spcPts val="0"/>
                        </a:spcBef>
                        <a:spcAft>
                          <a:spcPts val="0"/>
                        </a:spcAft>
                      </a:pPr>
                      <a:r>
                        <a:rPr lang="en-CA" sz="2800" dirty="0">
                          <a:effectLst/>
                        </a:rPr>
                        <a:t>0.75 FTE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tc gridSpan="3">
                  <a:txBody>
                    <a:bodyPr/>
                    <a:lstStyle/>
                    <a:p>
                      <a:pPr marL="0" marR="0" algn="ctr">
                        <a:lnSpc>
                          <a:spcPct val="107000"/>
                        </a:lnSpc>
                        <a:spcBef>
                          <a:spcPts val="0"/>
                        </a:spcBef>
                        <a:spcAft>
                          <a:spcPts val="0"/>
                        </a:spcAft>
                      </a:pPr>
                      <a:r>
                        <a:rPr lang="en-CA" sz="2800" dirty="0">
                          <a:effectLst/>
                        </a:rPr>
                        <a:t>0.5 – 0.75 FTE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tc gridSpan="3">
                  <a:txBody>
                    <a:bodyPr/>
                    <a:lstStyle/>
                    <a:p>
                      <a:pPr marL="0" marR="0" algn="ctr">
                        <a:lnSpc>
                          <a:spcPct val="107000"/>
                        </a:lnSpc>
                        <a:spcBef>
                          <a:spcPts val="0"/>
                        </a:spcBef>
                        <a:spcAft>
                          <a:spcPts val="0"/>
                        </a:spcAft>
                      </a:pPr>
                      <a:r>
                        <a:rPr lang="en-CA" sz="2800" dirty="0">
                          <a:effectLst/>
                        </a:rPr>
                        <a:t>1.75 - 2 FTE for the EMO</a:t>
                      </a:r>
                    </a:p>
                    <a:p>
                      <a:pPr marL="0" marR="0" algn="ctr">
                        <a:lnSpc>
                          <a:spcPct val="107000"/>
                        </a:lnSpc>
                        <a:spcBef>
                          <a:spcPts val="0"/>
                        </a:spcBef>
                        <a:spcAft>
                          <a:spcPts val="0"/>
                        </a:spcAft>
                      </a:pPr>
                      <a:r>
                        <a:rPr lang="en-CA" sz="2800" dirty="0">
                          <a:effectLst/>
                        </a:rPr>
                        <a:t>86 hours per year for each partner (for review, consultation, etc.)</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21114795"/>
                  </a:ext>
                </a:extLst>
              </a:tr>
            </a:tbl>
          </a:graphicData>
        </a:graphic>
      </p:graphicFrame>
    </p:spTree>
    <p:extLst>
      <p:ext uri="{BB962C8B-B14F-4D97-AF65-F5344CB8AC3E}">
        <p14:creationId xmlns:p14="http://schemas.microsoft.com/office/powerpoint/2010/main" val="5533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Rectangle 61">
            <a:extLst>
              <a:ext uri="{FF2B5EF4-FFF2-40B4-BE49-F238E27FC236}">
                <a16:creationId xmlns:a16="http://schemas.microsoft.com/office/drawing/2014/main" id="{D5DD52E7-6F21-4118-A969-4FBB2233A517}"/>
              </a:ext>
            </a:extLst>
          </p:cNvPr>
          <p:cNvSpPr>
            <a:spLocks noChangeArrowheads="1"/>
          </p:cNvSpPr>
          <p:nvPr/>
        </p:nvSpPr>
        <p:spPr bwMode="auto">
          <a:xfrm>
            <a:off x="133005" y="8147195"/>
            <a:ext cx="23392014" cy="3640253"/>
          </a:xfrm>
          <a:prstGeom prst="rect">
            <a:avLst/>
          </a:prstGeom>
          <a:solidFill>
            <a:schemeClr val="accent2">
              <a:lumMod val="75000"/>
            </a:schemeClr>
          </a:solidFill>
          <a:ln w="12700">
            <a:solidFill>
              <a:schemeClr val="tx2">
                <a:lumMod val="50000"/>
              </a:scheme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ova Light" panose="020B0304020202020204" pitchFamily="34" charset="0"/>
                <a:ea typeface="Calibri" panose="020F0502020204030204" pitchFamily="34" charset="0"/>
                <a:cs typeface="Times New Roman" panose="02020603050405020304" pitchFamily="18" charset="0"/>
              </a:rPr>
              <a:t>Challenges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5" name="Rectangle 60">
            <a:extLst>
              <a:ext uri="{FF2B5EF4-FFF2-40B4-BE49-F238E27FC236}">
                <a16:creationId xmlns:a16="http://schemas.microsoft.com/office/drawing/2014/main" id="{ADDF5403-B746-415D-A6B2-360229694353}"/>
              </a:ext>
            </a:extLst>
          </p:cNvPr>
          <p:cNvSpPr>
            <a:spLocks noChangeArrowheads="1"/>
          </p:cNvSpPr>
          <p:nvPr/>
        </p:nvSpPr>
        <p:spPr bwMode="auto">
          <a:xfrm>
            <a:off x="133005" y="4238562"/>
            <a:ext cx="23392014" cy="3788271"/>
          </a:xfrm>
          <a:prstGeom prst="rect">
            <a:avLst/>
          </a:prstGeom>
          <a:solidFill>
            <a:schemeClr val="bg2"/>
          </a:solidFill>
          <a:ln w="12700">
            <a:solidFill>
              <a:schemeClr val="bg2">
                <a:lumMod val="50000"/>
              </a:scheme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ova Light" panose="020B0304020202020204" pitchFamily="34" charset="0"/>
                <a:ea typeface="Calibri" panose="020F0502020204030204" pitchFamily="34" charset="0"/>
                <a:cs typeface="Times New Roman" panose="02020603050405020304" pitchFamily="18" charset="0"/>
              </a:rPr>
              <a:t>Strengths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D53064A4-C7E9-44ED-8898-1456DC3CBD63}"/>
              </a:ext>
            </a:extLst>
          </p:cNvPr>
          <p:cNvGraphicFramePr/>
          <p:nvPr>
            <p:extLst>
              <p:ext uri="{D42A27DB-BD31-4B8C-83A1-F6EECF244321}">
                <p14:modId xmlns:p14="http://schemas.microsoft.com/office/powerpoint/2010/main" val="2364362323"/>
              </p:ext>
            </p:extLst>
          </p:nvPr>
        </p:nvGraphicFramePr>
        <p:xfrm>
          <a:off x="1592813" y="796988"/>
          <a:ext cx="21198373" cy="11463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63" descr="Man">
            <a:extLst>
              <a:ext uri="{FF2B5EF4-FFF2-40B4-BE49-F238E27FC236}">
                <a16:creationId xmlns:a16="http://schemas.microsoft.com/office/drawing/2014/main" id="{595C5F7F-B122-4131-8F20-B85840C4D98D}"/>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897053" y="2847843"/>
            <a:ext cx="523875" cy="523875"/>
          </a:xfrm>
          <a:prstGeom prst="rect">
            <a:avLst/>
          </a:prstGeom>
        </p:spPr>
      </p:pic>
      <p:pic>
        <p:nvPicPr>
          <p:cNvPr id="9" name="Graphic 64" descr="Man">
            <a:extLst>
              <a:ext uri="{FF2B5EF4-FFF2-40B4-BE49-F238E27FC236}">
                <a16:creationId xmlns:a16="http://schemas.microsoft.com/office/drawing/2014/main" id="{CD0E61AD-83A0-4A91-9A54-D8D967463936}"/>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57686" y="3089293"/>
            <a:ext cx="523875" cy="523875"/>
          </a:xfrm>
          <a:prstGeom prst="rect">
            <a:avLst/>
          </a:prstGeom>
        </p:spPr>
      </p:pic>
      <p:pic>
        <p:nvPicPr>
          <p:cNvPr id="11" name="Graphic 66" descr="Man">
            <a:extLst>
              <a:ext uri="{FF2B5EF4-FFF2-40B4-BE49-F238E27FC236}">
                <a16:creationId xmlns:a16="http://schemas.microsoft.com/office/drawing/2014/main" id="{5041A2B9-028D-4FCA-A1B5-D8019A1E7E69}"/>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30137" y="2855090"/>
            <a:ext cx="523875" cy="523875"/>
          </a:xfrm>
          <a:prstGeom prst="rect">
            <a:avLst/>
          </a:prstGeom>
        </p:spPr>
      </p:pic>
      <p:sp>
        <p:nvSpPr>
          <p:cNvPr id="13" name="Text Box 68">
            <a:extLst>
              <a:ext uri="{FF2B5EF4-FFF2-40B4-BE49-F238E27FC236}">
                <a16:creationId xmlns:a16="http://schemas.microsoft.com/office/drawing/2014/main" id="{5718E3B6-AB25-4730-A952-7C760A6FFACD}"/>
              </a:ext>
            </a:extLst>
          </p:cNvPr>
          <p:cNvSpPr txBox="1">
            <a:spLocks noChangeArrowheads="1"/>
          </p:cNvSpPr>
          <p:nvPr/>
        </p:nvSpPr>
        <p:spPr bwMode="auto">
          <a:xfrm>
            <a:off x="13042782" y="3663106"/>
            <a:ext cx="153785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ova Light" panose="020B0304020202020204" pitchFamily="34" charset="0"/>
                <a:ea typeface="Calibri" panose="020F0502020204030204" pitchFamily="34" charset="0"/>
                <a:cs typeface="Times New Roman" panose="02020603050405020304" pitchFamily="18" charset="0"/>
              </a:rPr>
              <a:t>CVRD EPS</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8C54B0A8-DDF7-4E5C-A1C7-E01C2AA7767C}"/>
              </a:ext>
            </a:extLst>
          </p:cNvPr>
          <p:cNvGrpSpPr/>
          <p:nvPr/>
        </p:nvGrpSpPr>
        <p:grpSpPr>
          <a:xfrm>
            <a:off x="10060378" y="3075080"/>
            <a:ext cx="1881684" cy="540502"/>
            <a:chOff x="10060378" y="3075080"/>
            <a:chExt cx="1881684" cy="540502"/>
          </a:xfrm>
        </p:grpSpPr>
        <p:pic>
          <p:nvPicPr>
            <p:cNvPr id="14" name="Graphic 69" descr="Man">
              <a:extLst>
                <a:ext uri="{FF2B5EF4-FFF2-40B4-BE49-F238E27FC236}">
                  <a16:creationId xmlns:a16="http://schemas.microsoft.com/office/drawing/2014/main" id="{7DB8096F-84E5-411C-9376-40A0C8467070}"/>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02441" y="3089293"/>
              <a:ext cx="523875" cy="523875"/>
            </a:xfrm>
            <a:prstGeom prst="rect">
              <a:avLst/>
            </a:prstGeom>
          </p:spPr>
        </p:pic>
        <p:grpSp>
          <p:nvGrpSpPr>
            <p:cNvPr id="2" name="Group 1">
              <a:extLst>
                <a:ext uri="{FF2B5EF4-FFF2-40B4-BE49-F238E27FC236}">
                  <a16:creationId xmlns:a16="http://schemas.microsoft.com/office/drawing/2014/main" id="{60D378F5-B579-4F80-97DA-A5E5CAE3F0C6}"/>
                </a:ext>
              </a:extLst>
            </p:cNvPr>
            <p:cNvGrpSpPr/>
            <p:nvPr/>
          </p:nvGrpSpPr>
          <p:grpSpPr>
            <a:xfrm>
              <a:off x="10060378" y="3075080"/>
              <a:ext cx="1881684" cy="540502"/>
              <a:chOff x="7515775" y="3514390"/>
              <a:chExt cx="1881684" cy="540502"/>
            </a:xfrm>
          </p:grpSpPr>
          <p:pic>
            <p:nvPicPr>
              <p:cNvPr id="10" name="Graphic 65" descr="Man">
                <a:extLst>
                  <a:ext uri="{FF2B5EF4-FFF2-40B4-BE49-F238E27FC236}">
                    <a16:creationId xmlns:a16="http://schemas.microsoft.com/office/drawing/2014/main" id="{79BD0E4E-5D8C-4E6F-88CA-06CFA4E9024E}"/>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3584" y="3528604"/>
                <a:ext cx="523875" cy="523875"/>
              </a:xfrm>
              <a:prstGeom prst="rect">
                <a:avLst/>
              </a:prstGeom>
            </p:spPr>
          </p:pic>
          <p:pic>
            <p:nvPicPr>
              <p:cNvPr id="15" name="Graphic 70" descr="Man">
                <a:extLst>
                  <a:ext uri="{FF2B5EF4-FFF2-40B4-BE49-F238E27FC236}">
                    <a16:creationId xmlns:a16="http://schemas.microsoft.com/office/drawing/2014/main" id="{C2AF707F-53AC-4143-8B5F-2578591ADA1C}"/>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14672" y="3528605"/>
                <a:ext cx="523875" cy="523875"/>
              </a:xfrm>
              <a:prstGeom prst="rect">
                <a:avLst/>
              </a:prstGeom>
            </p:spPr>
          </p:pic>
          <p:pic>
            <p:nvPicPr>
              <p:cNvPr id="16" name="Graphic 71" descr="Man">
                <a:extLst>
                  <a:ext uri="{FF2B5EF4-FFF2-40B4-BE49-F238E27FC236}">
                    <a16:creationId xmlns:a16="http://schemas.microsoft.com/office/drawing/2014/main" id="{096BF4A2-AB37-48E2-BC11-E3C2C5D86746}"/>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53168" y="3531017"/>
                <a:ext cx="523875" cy="523875"/>
              </a:xfrm>
              <a:prstGeom prst="rect">
                <a:avLst/>
              </a:prstGeom>
            </p:spPr>
          </p:pic>
          <p:pic>
            <p:nvPicPr>
              <p:cNvPr id="17" name="Graphic 72" descr="Man">
                <a:extLst>
                  <a:ext uri="{FF2B5EF4-FFF2-40B4-BE49-F238E27FC236}">
                    <a16:creationId xmlns:a16="http://schemas.microsoft.com/office/drawing/2014/main" id="{BF21E495-7514-4212-A117-69F804A1065A}"/>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15775" y="3514390"/>
                <a:ext cx="523875" cy="523875"/>
              </a:xfrm>
              <a:prstGeom prst="rect">
                <a:avLst/>
              </a:prstGeom>
            </p:spPr>
          </p:pic>
        </p:grpSp>
      </p:grpSp>
      <p:sp>
        <p:nvSpPr>
          <p:cNvPr id="18" name="Text Box 73">
            <a:extLst>
              <a:ext uri="{FF2B5EF4-FFF2-40B4-BE49-F238E27FC236}">
                <a16:creationId xmlns:a16="http://schemas.microsoft.com/office/drawing/2014/main" id="{5716EB55-9827-4D90-A271-0AC280A514BA}"/>
              </a:ext>
            </a:extLst>
          </p:cNvPr>
          <p:cNvSpPr txBox="1">
            <a:spLocks noChangeArrowheads="1"/>
          </p:cNvSpPr>
          <p:nvPr/>
        </p:nvSpPr>
        <p:spPr bwMode="auto">
          <a:xfrm>
            <a:off x="10006569" y="3666483"/>
            <a:ext cx="2196465" cy="41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ova Light" panose="020B0304020202020204" pitchFamily="34" charset="0"/>
                <a:ea typeface="Calibri" panose="020F0502020204030204" pitchFamily="34" charset="0"/>
                <a:cs typeface="Times New Roman" panose="02020603050405020304" pitchFamily="18" charset="0"/>
              </a:rPr>
              <a:t>Local Authorities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9" name="Text Box 74">
            <a:extLst>
              <a:ext uri="{FF2B5EF4-FFF2-40B4-BE49-F238E27FC236}">
                <a16:creationId xmlns:a16="http://schemas.microsoft.com/office/drawing/2014/main" id="{58536542-1984-4AB3-9957-C2E0ED6211F0}"/>
              </a:ext>
            </a:extLst>
          </p:cNvPr>
          <p:cNvSpPr txBox="1">
            <a:spLocks noChangeArrowheads="1"/>
          </p:cNvSpPr>
          <p:nvPr/>
        </p:nvSpPr>
        <p:spPr bwMode="auto">
          <a:xfrm>
            <a:off x="19077483" y="3458990"/>
            <a:ext cx="1734272" cy="30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ova Light" panose="020B0304020202020204" pitchFamily="34" charset="0"/>
                <a:ea typeface="Calibri" panose="020F0502020204030204" pitchFamily="34" charset="0"/>
                <a:cs typeface="Times New Roman" panose="02020603050405020304" pitchFamily="18" charset="0"/>
              </a:rPr>
              <a:t>Cowichan EMO</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24" name="Cross 23">
            <a:extLst>
              <a:ext uri="{FF2B5EF4-FFF2-40B4-BE49-F238E27FC236}">
                <a16:creationId xmlns:a16="http://schemas.microsoft.com/office/drawing/2014/main" id="{D1DCF875-4658-4E82-978C-2A0C149CF24A}"/>
              </a:ext>
            </a:extLst>
          </p:cNvPr>
          <p:cNvSpPr/>
          <p:nvPr/>
        </p:nvSpPr>
        <p:spPr>
          <a:xfrm>
            <a:off x="9687799" y="3233600"/>
            <a:ext cx="318770" cy="321310"/>
          </a:xfrm>
          <a:prstGeom prst="plus">
            <a:avLst>
              <a:gd name="adj" fmla="val 42374"/>
            </a:avLst>
          </a:prstGeom>
          <a:ln>
            <a:solidFill>
              <a:srgbClr val="00000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5" name="Cross 24">
            <a:extLst>
              <a:ext uri="{FF2B5EF4-FFF2-40B4-BE49-F238E27FC236}">
                <a16:creationId xmlns:a16="http://schemas.microsoft.com/office/drawing/2014/main" id="{26B489F9-0006-4D51-9A6F-B92AB1679F73}"/>
              </a:ext>
            </a:extLst>
          </p:cNvPr>
          <p:cNvSpPr/>
          <p:nvPr/>
        </p:nvSpPr>
        <p:spPr>
          <a:xfrm>
            <a:off x="13081454" y="3211063"/>
            <a:ext cx="318770" cy="321310"/>
          </a:xfrm>
          <a:prstGeom prst="plus">
            <a:avLst>
              <a:gd name="adj" fmla="val 42374"/>
            </a:avLst>
          </a:prstGeom>
          <a:ln>
            <a:solidFill>
              <a:srgbClr val="00000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6" name="Cross 25">
            <a:extLst>
              <a:ext uri="{FF2B5EF4-FFF2-40B4-BE49-F238E27FC236}">
                <a16:creationId xmlns:a16="http://schemas.microsoft.com/office/drawing/2014/main" id="{6187AA49-5CCD-4452-890E-43AB9A331CD4}"/>
              </a:ext>
            </a:extLst>
          </p:cNvPr>
          <p:cNvSpPr/>
          <p:nvPr/>
        </p:nvSpPr>
        <p:spPr>
          <a:xfrm>
            <a:off x="19159352" y="2986015"/>
            <a:ext cx="318770" cy="321310"/>
          </a:xfrm>
          <a:prstGeom prst="plus">
            <a:avLst>
              <a:gd name="adj" fmla="val 42374"/>
            </a:avLst>
          </a:prstGeom>
          <a:ln>
            <a:solidFill>
              <a:srgbClr val="00000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37417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41F06-5D30-4CAA-997E-51855D084D24}"/>
              </a:ext>
            </a:extLst>
          </p:cNvPr>
          <p:cNvSpPr>
            <a:spLocks noGrp="1"/>
          </p:cNvSpPr>
          <p:nvPr>
            <p:ph type="body" sz="quarter" idx="10"/>
          </p:nvPr>
        </p:nvSpPr>
        <p:spPr/>
        <p:txBody>
          <a:bodyPr/>
          <a:lstStyle/>
          <a:p>
            <a:r>
              <a:rPr lang="en-CA" dirty="0"/>
              <a:t>Financial Impact – Staff Costs</a:t>
            </a:r>
          </a:p>
        </p:txBody>
      </p:sp>
      <p:graphicFrame>
        <p:nvGraphicFramePr>
          <p:cNvPr id="4" name="Table Placeholder 3">
            <a:extLst>
              <a:ext uri="{FF2B5EF4-FFF2-40B4-BE49-F238E27FC236}">
                <a16:creationId xmlns:a16="http://schemas.microsoft.com/office/drawing/2014/main" id="{62DEA772-3B8C-43F6-A7BF-94835C25DAD0}"/>
              </a:ext>
            </a:extLst>
          </p:cNvPr>
          <p:cNvGraphicFramePr>
            <a:graphicFrameLocks noGrp="1"/>
          </p:cNvGraphicFramePr>
          <p:nvPr>
            <p:ph type="tbl" sz="quarter" idx="11"/>
            <p:extLst>
              <p:ext uri="{D42A27DB-BD31-4B8C-83A1-F6EECF244321}">
                <p14:modId xmlns:p14="http://schemas.microsoft.com/office/powerpoint/2010/main" val="2492952151"/>
              </p:ext>
            </p:extLst>
          </p:nvPr>
        </p:nvGraphicFramePr>
        <p:xfrm>
          <a:off x="1060450" y="3419474"/>
          <a:ext cx="22313900" cy="6893133"/>
        </p:xfrm>
        <a:graphic>
          <a:graphicData uri="http://schemas.openxmlformats.org/drawingml/2006/table">
            <a:tbl>
              <a:tblPr firstRow="1" bandRow="1">
                <a:tableStyleId>{F2DE63D5-997A-4646-A377-4702673A728D}</a:tableStyleId>
              </a:tblPr>
              <a:tblGrid>
                <a:gridCol w="5564188">
                  <a:extLst>
                    <a:ext uri="{9D8B030D-6E8A-4147-A177-3AD203B41FA5}">
                      <a16:colId xmlns:a16="http://schemas.microsoft.com/office/drawing/2014/main" val="621895444"/>
                    </a:ext>
                  </a:extLst>
                </a:gridCol>
                <a:gridCol w="5564188">
                  <a:extLst>
                    <a:ext uri="{9D8B030D-6E8A-4147-A177-3AD203B41FA5}">
                      <a16:colId xmlns:a16="http://schemas.microsoft.com/office/drawing/2014/main" val="852555000"/>
                    </a:ext>
                  </a:extLst>
                </a:gridCol>
                <a:gridCol w="5564188">
                  <a:extLst>
                    <a:ext uri="{9D8B030D-6E8A-4147-A177-3AD203B41FA5}">
                      <a16:colId xmlns:a16="http://schemas.microsoft.com/office/drawing/2014/main" val="3527257145"/>
                    </a:ext>
                  </a:extLst>
                </a:gridCol>
                <a:gridCol w="5621336">
                  <a:extLst>
                    <a:ext uri="{9D8B030D-6E8A-4147-A177-3AD203B41FA5}">
                      <a16:colId xmlns:a16="http://schemas.microsoft.com/office/drawing/2014/main" val="3361297430"/>
                    </a:ext>
                  </a:extLst>
                </a:gridCol>
              </a:tblGrid>
              <a:tr h="1942767">
                <a:tc>
                  <a:txBody>
                    <a:bodyPr/>
                    <a:lstStyle/>
                    <a:p>
                      <a:r>
                        <a:rPr lang="en-CA" sz="3600" dirty="0">
                          <a:solidFill>
                            <a:schemeClr val="tx1"/>
                          </a:solidFill>
                        </a:rPr>
                        <a:t>Model</a:t>
                      </a:r>
                    </a:p>
                  </a:txBody>
                  <a:tcPr/>
                </a:tc>
                <a:tc>
                  <a:txBody>
                    <a:bodyPr/>
                    <a:lstStyle/>
                    <a:p>
                      <a:r>
                        <a:rPr lang="en-CA" sz="3600" dirty="0">
                          <a:solidFill>
                            <a:schemeClr val="tx1"/>
                          </a:solidFill>
                        </a:rPr>
                        <a:t>Staff Increase</a:t>
                      </a:r>
                    </a:p>
                  </a:txBody>
                  <a:tcPr/>
                </a:tc>
                <a:tc>
                  <a:txBody>
                    <a:bodyPr/>
                    <a:lstStyle/>
                    <a:p>
                      <a:r>
                        <a:rPr lang="en-CA" sz="3600" dirty="0">
                          <a:solidFill>
                            <a:schemeClr val="tx1"/>
                          </a:solidFill>
                        </a:rPr>
                        <a:t>Financial Impact</a:t>
                      </a:r>
                    </a:p>
                  </a:txBody>
                  <a:tcPr/>
                </a:tc>
                <a:tc>
                  <a:txBody>
                    <a:bodyPr/>
                    <a:lstStyle/>
                    <a:p>
                      <a:r>
                        <a:rPr lang="en-CA" sz="3600" dirty="0">
                          <a:solidFill>
                            <a:schemeClr val="tx1"/>
                          </a:solidFill>
                        </a:rPr>
                        <a:t>2021 Example</a:t>
                      </a:r>
                    </a:p>
                  </a:txBody>
                  <a:tcPr/>
                </a:tc>
                <a:extLst>
                  <a:ext uri="{0D108BD9-81ED-4DB2-BD59-A6C34878D82A}">
                    <a16:rowId xmlns:a16="http://schemas.microsoft.com/office/drawing/2014/main" val="260127063"/>
                  </a:ext>
                </a:extLst>
              </a:tr>
              <a:tr h="2664366">
                <a:tc>
                  <a:txBody>
                    <a:bodyPr/>
                    <a:lstStyle/>
                    <a:p>
                      <a:r>
                        <a:rPr lang="en-CA" sz="2400" dirty="0"/>
                        <a:t>Blended Model </a:t>
                      </a:r>
                    </a:p>
                    <a:p>
                      <a:r>
                        <a:rPr lang="en-CA" sz="2400" dirty="0"/>
                        <a:t>(Current Model + Recommendations)</a:t>
                      </a:r>
                    </a:p>
                  </a:txBody>
                  <a:tcPr/>
                </a:tc>
                <a:tc>
                  <a:txBody>
                    <a:bodyPr/>
                    <a:lstStyle/>
                    <a:p>
                      <a:r>
                        <a:rPr lang="en-CA" sz="2400" dirty="0"/>
                        <a:t>1.  0.75 FTE for each Local Authority</a:t>
                      </a:r>
                    </a:p>
                    <a:p>
                      <a:r>
                        <a:rPr lang="en-CA" sz="2400" dirty="0"/>
                        <a:t>2.  0.5 FTE for the CVRD Emergency Program Service </a:t>
                      </a:r>
                    </a:p>
                  </a:txBody>
                  <a:tcPr/>
                </a:tc>
                <a:tc>
                  <a:txBody>
                    <a:bodyPr/>
                    <a:lstStyle/>
                    <a:p>
                      <a:r>
                        <a:rPr lang="en-CA" sz="2400" dirty="0"/>
                        <a:t>1.  Estimate to add role to each local authority will vary depending on existing capacity and desired classification/responsibilities.</a:t>
                      </a:r>
                    </a:p>
                    <a:p>
                      <a:r>
                        <a:rPr lang="en-CA" sz="2400" dirty="0"/>
                        <a:t>2.  $80,936 increase to 205 requisition for CVRD Emergency Program Service.</a:t>
                      </a:r>
                    </a:p>
                    <a:p>
                      <a:endParaRPr lang="en-CA" sz="2400" dirty="0"/>
                    </a:p>
                  </a:txBody>
                  <a:tcPr/>
                </a:tc>
                <a:tc>
                  <a:txBody>
                    <a:bodyPr/>
                    <a:lstStyle/>
                    <a:p>
                      <a:pPr marL="342900" indent="-342900">
                        <a:buAutoNum type="arabicPeriod"/>
                      </a:pPr>
                      <a:r>
                        <a:rPr lang="en-CA" sz="2400" dirty="0"/>
                        <a:t>Varies</a:t>
                      </a:r>
                    </a:p>
                    <a:p>
                      <a:pPr marL="342900" indent="-342900">
                        <a:buAutoNum type="arabicPeriod"/>
                      </a:pPr>
                      <a:r>
                        <a:rPr lang="en-CA" sz="2400" dirty="0"/>
                        <a:t>Cost per $100,000 household - $3.74 (up from $3.41)</a:t>
                      </a:r>
                    </a:p>
                  </a:txBody>
                  <a:tcPr/>
                </a:tc>
                <a:extLst>
                  <a:ext uri="{0D108BD9-81ED-4DB2-BD59-A6C34878D82A}">
                    <a16:rowId xmlns:a16="http://schemas.microsoft.com/office/drawing/2014/main" val="2085367669"/>
                  </a:ext>
                </a:extLst>
              </a:tr>
              <a:tr h="2164797">
                <a:tc>
                  <a:txBody>
                    <a:bodyPr/>
                    <a:lstStyle/>
                    <a:p>
                      <a:r>
                        <a:rPr lang="en-CA" sz="2400" dirty="0"/>
                        <a:t>Regionalized Model </a:t>
                      </a:r>
                    </a:p>
                    <a:p>
                      <a:r>
                        <a:rPr lang="en-CA" sz="2400" dirty="0"/>
                        <a:t>(one emergency management organization)</a:t>
                      </a:r>
                    </a:p>
                  </a:txBody>
                  <a:tcPr/>
                </a:tc>
                <a:tc>
                  <a:txBody>
                    <a:bodyPr/>
                    <a:lstStyle/>
                    <a:p>
                      <a:pPr marL="342900" indent="-342900">
                        <a:buAutoNum type="arabicPeriod"/>
                      </a:pPr>
                      <a:r>
                        <a:rPr lang="en-CA" sz="2400" dirty="0"/>
                        <a:t>n/a</a:t>
                      </a:r>
                    </a:p>
                    <a:p>
                      <a:pPr marL="342900" indent="-342900">
                        <a:buAutoNum type="arabicPeriod"/>
                      </a:pPr>
                      <a:r>
                        <a:rPr lang="en-CA" sz="2400" dirty="0"/>
                        <a:t>2.0 FTE for the EMO / Emergency Program Service</a:t>
                      </a:r>
                    </a:p>
                  </a:txBody>
                  <a:tcPr/>
                </a:tc>
                <a:tc>
                  <a:txBody>
                    <a:bodyPr/>
                    <a:lstStyle/>
                    <a:p>
                      <a:r>
                        <a:rPr lang="en-CA" sz="2400" dirty="0"/>
                        <a:t>1.  No local authority requirement to add positions – plan for 86 hours per year to support consultation, review and approval of program pieces. </a:t>
                      </a:r>
                    </a:p>
                    <a:p>
                      <a:r>
                        <a:rPr lang="en-CA" sz="2400" dirty="0"/>
                        <a:t>2.  $323,743 increase to 205 requisition for CVRD Emergency Program Service.</a:t>
                      </a:r>
                    </a:p>
                  </a:txBody>
                  <a:tcPr/>
                </a:tc>
                <a:tc>
                  <a:txBody>
                    <a:bodyPr/>
                    <a:lstStyle/>
                    <a:p>
                      <a:pPr marL="342900" indent="-342900">
                        <a:buAutoNum type="arabicPeriod"/>
                      </a:pPr>
                      <a:r>
                        <a:rPr lang="en-CA" sz="2400" dirty="0"/>
                        <a:t>n/a</a:t>
                      </a:r>
                    </a:p>
                    <a:p>
                      <a:pPr marL="342900" indent="-342900">
                        <a:buAutoNum type="arabicPeriod"/>
                      </a:pPr>
                      <a:r>
                        <a:rPr lang="en-CA" sz="2400" dirty="0"/>
                        <a:t>Cost per $100,000 household - $4.70 (up from $3.41)</a:t>
                      </a:r>
                    </a:p>
                  </a:txBody>
                  <a:tcPr/>
                </a:tc>
                <a:extLst>
                  <a:ext uri="{0D108BD9-81ED-4DB2-BD59-A6C34878D82A}">
                    <a16:rowId xmlns:a16="http://schemas.microsoft.com/office/drawing/2014/main" val="2133994528"/>
                  </a:ext>
                </a:extLst>
              </a:tr>
            </a:tbl>
          </a:graphicData>
        </a:graphic>
      </p:graphicFrame>
    </p:spTree>
    <p:extLst>
      <p:ext uri="{BB962C8B-B14F-4D97-AF65-F5344CB8AC3E}">
        <p14:creationId xmlns:p14="http://schemas.microsoft.com/office/powerpoint/2010/main" val="426977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41F06-5D30-4CAA-997E-51855D084D24}"/>
              </a:ext>
            </a:extLst>
          </p:cNvPr>
          <p:cNvSpPr>
            <a:spLocks noGrp="1"/>
          </p:cNvSpPr>
          <p:nvPr>
            <p:ph type="body" sz="quarter" idx="10"/>
          </p:nvPr>
        </p:nvSpPr>
        <p:spPr/>
        <p:txBody>
          <a:bodyPr/>
          <a:lstStyle/>
          <a:p>
            <a:r>
              <a:rPr lang="en-CA" dirty="0"/>
              <a:t>Financial Impact - Other Considerations Included</a:t>
            </a:r>
          </a:p>
        </p:txBody>
      </p:sp>
      <p:graphicFrame>
        <p:nvGraphicFramePr>
          <p:cNvPr id="4" name="Table Placeholder 3">
            <a:extLst>
              <a:ext uri="{FF2B5EF4-FFF2-40B4-BE49-F238E27FC236}">
                <a16:creationId xmlns:a16="http://schemas.microsoft.com/office/drawing/2014/main" id="{62DEA772-3B8C-43F6-A7BF-94835C25DAD0}"/>
              </a:ext>
            </a:extLst>
          </p:cNvPr>
          <p:cNvGraphicFramePr>
            <a:graphicFrameLocks noGrp="1"/>
          </p:cNvGraphicFramePr>
          <p:nvPr>
            <p:ph type="tbl" sz="quarter" idx="11"/>
            <p:extLst>
              <p:ext uri="{D42A27DB-BD31-4B8C-83A1-F6EECF244321}">
                <p14:modId xmlns:p14="http://schemas.microsoft.com/office/powerpoint/2010/main" val="981211973"/>
              </p:ext>
            </p:extLst>
          </p:nvPr>
        </p:nvGraphicFramePr>
        <p:xfrm>
          <a:off x="1070205" y="3264001"/>
          <a:ext cx="22870449" cy="8385086"/>
        </p:xfrm>
        <a:graphic>
          <a:graphicData uri="http://schemas.openxmlformats.org/drawingml/2006/table">
            <a:tbl>
              <a:tblPr firstRow="1" bandRow="1">
                <a:tableStyleId>{F2DE63D5-997A-4646-A377-4702673A728D}</a:tableStyleId>
              </a:tblPr>
              <a:tblGrid>
                <a:gridCol w="5084649">
                  <a:extLst>
                    <a:ext uri="{9D8B030D-6E8A-4147-A177-3AD203B41FA5}">
                      <a16:colId xmlns:a16="http://schemas.microsoft.com/office/drawing/2014/main" val="621895444"/>
                    </a:ext>
                  </a:extLst>
                </a:gridCol>
                <a:gridCol w="6901886">
                  <a:extLst>
                    <a:ext uri="{9D8B030D-6E8A-4147-A177-3AD203B41FA5}">
                      <a16:colId xmlns:a16="http://schemas.microsoft.com/office/drawing/2014/main" val="852555000"/>
                    </a:ext>
                  </a:extLst>
                </a:gridCol>
                <a:gridCol w="5297762">
                  <a:extLst>
                    <a:ext uri="{9D8B030D-6E8A-4147-A177-3AD203B41FA5}">
                      <a16:colId xmlns:a16="http://schemas.microsoft.com/office/drawing/2014/main" val="3527257145"/>
                    </a:ext>
                  </a:extLst>
                </a:gridCol>
                <a:gridCol w="5586152">
                  <a:extLst>
                    <a:ext uri="{9D8B030D-6E8A-4147-A177-3AD203B41FA5}">
                      <a16:colId xmlns:a16="http://schemas.microsoft.com/office/drawing/2014/main" val="3361297430"/>
                    </a:ext>
                  </a:extLst>
                </a:gridCol>
              </a:tblGrid>
              <a:tr h="1391126">
                <a:tc>
                  <a:txBody>
                    <a:bodyPr/>
                    <a:lstStyle/>
                    <a:p>
                      <a:r>
                        <a:rPr lang="en-CA" sz="3600" dirty="0">
                          <a:solidFill>
                            <a:schemeClr val="tx1"/>
                          </a:solidFill>
                        </a:rPr>
                        <a:t>Element</a:t>
                      </a:r>
                    </a:p>
                  </a:txBody>
                  <a:tcPr/>
                </a:tc>
                <a:tc>
                  <a:txBody>
                    <a:bodyPr/>
                    <a:lstStyle/>
                    <a:p>
                      <a:r>
                        <a:rPr lang="en-CA" sz="3600" dirty="0">
                          <a:solidFill>
                            <a:schemeClr val="tx1"/>
                          </a:solidFill>
                        </a:rPr>
                        <a:t>Justification</a:t>
                      </a:r>
                    </a:p>
                  </a:txBody>
                  <a:tcPr/>
                </a:tc>
                <a:tc>
                  <a:txBody>
                    <a:bodyPr/>
                    <a:lstStyle/>
                    <a:p>
                      <a:r>
                        <a:rPr lang="en-CA" sz="3600" dirty="0">
                          <a:solidFill>
                            <a:schemeClr val="tx1"/>
                          </a:solidFill>
                        </a:rPr>
                        <a:t>Development / </a:t>
                      </a:r>
                    </a:p>
                    <a:p>
                      <a:r>
                        <a:rPr lang="en-CA" sz="3600" dirty="0">
                          <a:solidFill>
                            <a:schemeClr val="tx1"/>
                          </a:solidFill>
                        </a:rPr>
                        <a:t>One Time Cost</a:t>
                      </a:r>
                    </a:p>
                  </a:txBody>
                  <a:tcPr/>
                </a:tc>
                <a:tc>
                  <a:txBody>
                    <a:bodyPr/>
                    <a:lstStyle/>
                    <a:p>
                      <a:r>
                        <a:rPr lang="en-CA" sz="3600" dirty="0">
                          <a:solidFill>
                            <a:schemeClr val="tx1"/>
                          </a:solidFill>
                        </a:rPr>
                        <a:t>Annual Operating Cost</a:t>
                      </a:r>
                    </a:p>
                  </a:txBody>
                  <a:tcPr/>
                </a:tc>
                <a:extLst>
                  <a:ext uri="{0D108BD9-81ED-4DB2-BD59-A6C34878D82A}">
                    <a16:rowId xmlns:a16="http://schemas.microsoft.com/office/drawing/2014/main" val="260127063"/>
                  </a:ext>
                </a:extLst>
              </a:tr>
              <a:tr h="2664366">
                <a:tc>
                  <a:txBody>
                    <a:bodyPr/>
                    <a:lstStyle/>
                    <a:p>
                      <a:r>
                        <a:rPr lang="en-CA" sz="2400" dirty="0"/>
                        <a:t>HRVA</a:t>
                      </a:r>
                    </a:p>
                  </a:txBody>
                  <a:tcPr/>
                </a:tc>
                <a:tc>
                  <a:txBody>
                    <a:bodyPr/>
                    <a:lstStyle/>
                    <a:p>
                      <a:r>
                        <a:rPr lang="en-CA" sz="2400" dirty="0"/>
                        <a:t>Consultant/engineering firm (technical expert) to facilitate process</a:t>
                      </a:r>
                    </a:p>
                  </a:txBody>
                  <a:tcPr/>
                </a:tc>
                <a:tc>
                  <a:txBody>
                    <a:bodyPr/>
                    <a:lstStyle/>
                    <a:p>
                      <a:r>
                        <a:rPr lang="en-CA" sz="2400" dirty="0"/>
                        <a:t>$25,000 (per local authority)</a:t>
                      </a:r>
                    </a:p>
                    <a:p>
                      <a:r>
                        <a:rPr lang="en-CA" sz="2400" dirty="0"/>
                        <a:t>OR</a:t>
                      </a:r>
                    </a:p>
                    <a:p>
                      <a:r>
                        <a:rPr lang="en-CA" sz="2400" dirty="0"/>
                        <a:t>$35,000 – 50,000 for all under one EMO</a:t>
                      </a:r>
                    </a:p>
                    <a:p>
                      <a:r>
                        <a:rPr lang="en-CA" sz="2400" dirty="0"/>
                        <a:t>  </a:t>
                      </a:r>
                    </a:p>
                    <a:p>
                      <a:endParaRPr lang="en-CA" sz="2400" dirty="0"/>
                    </a:p>
                  </a:txBody>
                  <a:tcPr/>
                </a:tc>
                <a:tc>
                  <a:txBody>
                    <a:bodyPr/>
                    <a:lstStyle/>
                    <a:p>
                      <a:pPr marL="0" indent="0">
                        <a:buNone/>
                      </a:pPr>
                      <a:r>
                        <a:rPr lang="en-CA" sz="2400" dirty="0"/>
                        <a:t>n/a</a:t>
                      </a:r>
                    </a:p>
                  </a:txBody>
                  <a:tcPr/>
                </a:tc>
                <a:extLst>
                  <a:ext uri="{0D108BD9-81ED-4DB2-BD59-A6C34878D82A}">
                    <a16:rowId xmlns:a16="http://schemas.microsoft.com/office/drawing/2014/main" val="2085367669"/>
                  </a:ext>
                </a:extLst>
              </a:tr>
              <a:tr h="2164797">
                <a:tc>
                  <a:txBody>
                    <a:bodyPr/>
                    <a:lstStyle/>
                    <a:p>
                      <a:r>
                        <a:rPr lang="en-CA" sz="2400" dirty="0"/>
                        <a:t>Emergency Planning / </a:t>
                      </a:r>
                      <a:r>
                        <a:rPr lang="en-CA" sz="2400" dirty="0" err="1"/>
                        <a:t>Firesmart</a:t>
                      </a:r>
                      <a:r>
                        <a:rPr lang="en-CA" sz="2400" dirty="0"/>
                        <a:t> Program</a:t>
                      </a:r>
                    </a:p>
                  </a:txBody>
                  <a:tcPr/>
                </a:tc>
                <a:tc>
                  <a:txBody>
                    <a:bodyPr/>
                    <a:lstStyle/>
                    <a:p>
                      <a:pPr marL="0" indent="0">
                        <a:buNone/>
                      </a:pPr>
                      <a:r>
                        <a:rPr lang="en-CA" sz="2400" kern="1200" dirty="0">
                          <a:solidFill>
                            <a:schemeClr val="tx1"/>
                          </a:solidFill>
                          <a:latin typeface="+mn-lt"/>
                          <a:ea typeface="+mn-ea"/>
                          <a:cs typeface="+mn-cs"/>
                        </a:rPr>
                        <a:t>Consultant/firm to support development of keys plans/programs</a:t>
                      </a:r>
                    </a:p>
                  </a:txBody>
                  <a:tcPr/>
                </a:tc>
                <a:tc>
                  <a:txBody>
                    <a:bodyPr/>
                    <a:lstStyle/>
                    <a:p>
                      <a:r>
                        <a:rPr lang="en-CA" sz="2400" dirty="0"/>
                        <a:t>$50,000</a:t>
                      </a:r>
                    </a:p>
                  </a:txBody>
                  <a:tcPr/>
                </a:tc>
                <a:tc>
                  <a:txBody>
                    <a:bodyPr/>
                    <a:lstStyle/>
                    <a:p>
                      <a:pPr marL="0" indent="0">
                        <a:buNone/>
                      </a:pPr>
                      <a:r>
                        <a:rPr lang="en-CA" sz="2400" dirty="0"/>
                        <a:t>n/a</a:t>
                      </a:r>
                    </a:p>
                  </a:txBody>
                  <a:tcPr/>
                </a:tc>
                <a:extLst>
                  <a:ext uri="{0D108BD9-81ED-4DB2-BD59-A6C34878D82A}">
                    <a16:rowId xmlns:a16="http://schemas.microsoft.com/office/drawing/2014/main" val="2983513232"/>
                  </a:ext>
                </a:extLst>
              </a:tr>
              <a:tr h="2164797">
                <a:tc>
                  <a:txBody>
                    <a:bodyPr/>
                    <a:lstStyle/>
                    <a:p>
                      <a:r>
                        <a:rPr lang="en-CA" sz="2400" dirty="0"/>
                        <a:t>Addition of vehicle(s)</a:t>
                      </a:r>
                    </a:p>
                  </a:txBody>
                  <a:tcPr/>
                </a:tc>
                <a:tc>
                  <a:txBody>
                    <a:bodyPr/>
                    <a:lstStyle/>
                    <a:p>
                      <a:pPr marL="0" indent="0">
                        <a:buNone/>
                      </a:pPr>
                      <a:r>
                        <a:rPr lang="en-CA" sz="2400" kern="1200" dirty="0">
                          <a:solidFill>
                            <a:schemeClr val="tx1"/>
                          </a:solidFill>
                          <a:latin typeface="+mn-lt"/>
                          <a:ea typeface="+mn-ea"/>
                          <a:cs typeface="+mn-cs"/>
                        </a:rPr>
                        <a:t>Disaster supplies and 2</a:t>
                      </a:r>
                      <a:r>
                        <a:rPr lang="en-CA" sz="2400" kern="1200" baseline="30000" dirty="0">
                          <a:solidFill>
                            <a:schemeClr val="tx1"/>
                          </a:solidFill>
                          <a:latin typeface="+mn-lt"/>
                          <a:ea typeface="+mn-ea"/>
                          <a:cs typeface="+mn-cs"/>
                        </a:rPr>
                        <a:t>nd</a:t>
                      </a:r>
                      <a:r>
                        <a:rPr lang="en-CA" sz="2400" kern="1200" dirty="0">
                          <a:solidFill>
                            <a:schemeClr val="tx1"/>
                          </a:solidFill>
                          <a:latin typeface="+mn-lt"/>
                          <a:ea typeface="+mn-ea"/>
                          <a:cs typeface="+mn-cs"/>
                        </a:rPr>
                        <a:t> ESS Trailer require towing. ESS is often required to transport victims and taxis are not available 24/7. </a:t>
                      </a:r>
                    </a:p>
                  </a:txBody>
                  <a:tcPr/>
                </a:tc>
                <a:tc>
                  <a:txBody>
                    <a:bodyPr/>
                    <a:lstStyle/>
                    <a:p>
                      <a:r>
                        <a:rPr lang="en-CA" sz="2400" dirty="0"/>
                        <a:t>$120,000</a:t>
                      </a:r>
                    </a:p>
                  </a:txBody>
                  <a:tcPr/>
                </a:tc>
                <a:tc>
                  <a:txBody>
                    <a:bodyPr/>
                    <a:lstStyle/>
                    <a:p>
                      <a:pPr marL="0" indent="0">
                        <a:buNone/>
                      </a:pPr>
                      <a:r>
                        <a:rPr lang="en-CA" sz="2400" dirty="0"/>
                        <a:t>$10,000</a:t>
                      </a:r>
                    </a:p>
                  </a:txBody>
                  <a:tcPr/>
                </a:tc>
                <a:extLst>
                  <a:ext uri="{0D108BD9-81ED-4DB2-BD59-A6C34878D82A}">
                    <a16:rowId xmlns:a16="http://schemas.microsoft.com/office/drawing/2014/main" val="3375857697"/>
                  </a:ext>
                </a:extLst>
              </a:tr>
            </a:tbl>
          </a:graphicData>
        </a:graphic>
      </p:graphicFrame>
    </p:spTree>
    <p:extLst>
      <p:ext uri="{BB962C8B-B14F-4D97-AF65-F5344CB8AC3E}">
        <p14:creationId xmlns:p14="http://schemas.microsoft.com/office/powerpoint/2010/main" val="256711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3C5354-D0F9-4D06-BD59-4D0AEBB131D4}"/>
              </a:ext>
            </a:extLst>
          </p:cNvPr>
          <p:cNvSpPr>
            <a:spLocks noGrp="1"/>
          </p:cNvSpPr>
          <p:nvPr>
            <p:ph type="body" sz="quarter" idx="12"/>
          </p:nvPr>
        </p:nvSpPr>
        <p:spPr>
          <a:xfrm>
            <a:off x="886730" y="3009900"/>
            <a:ext cx="22610540" cy="9191675"/>
          </a:xfrm>
        </p:spPr>
        <p:txBody>
          <a:bodyPr/>
          <a:lstStyle/>
          <a:p>
            <a:pPr marL="857250" indent="-857250">
              <a:buFont typeface="Arial" panose="020B0604020202020204" pitchFamily="34" charset="0"/>
              <a:buChar char="•"/>
            </a:pPr>
            <a:r>
              <a:rPr lang="en-CA" sz="4000" dirty="0">
                <a:effectLst/>
              </a:rPr>
              <a:t>The</a:t>
            </a:r>
            <a:r>
              <a:rPr lang="en-CA" sz="4000" i="1" dirty="0">
                <a:effectLst/>
              </a:rPr>
              <a:t> Emergency Program Act </a:t>
            </a:r>
            <a:r>
              <a:rPr lang="en-CA" sz="4000" dirty="0">
                <a:effectLst/>
              </a:rPr>
              <a:t>identifies</a:t>
            </a:r>
            <a:r>
              <a:rPr lang="en-CA" sz="4000" i="1" dirty="0">
                <a:effectLst/>
              </a:rPr>
              <a:t> </a:t>
            </a:r>
            <a:r>
              <a:rPr lang="en-CA" sz="4000" dirty="0">
                <a:effectLst/>
              </a:rPr>
              <a:t>Preparedness, Response and Recovery functions required by Local Authorities. </a:t>
            </a:r>
          </a:p>
          <a:p>
            <a:pPr marL="857250" indent="-857250">
              <a:buFont typeface="Arial" panose="020B0604020202020204" pitchFamily="34" charset="0"/>
              <a:buChar char="•"/>
            </a:pPr>
            <a:r>
              <a:rPr lang="en-CA" sz="4000" dirty="0">
                <a:effectLst/>
              </a:rPr>
              <a:t>The CVRD Emergency Program Service provides </a:t>
            </a:r>
            <a:r>
              <a:rPr lang="en-CA" sz="4000" b="1" dirty="0">
                <a:effectLst/>
              </a:rPr>
              <a:t>some</a:t>
            </a:r>
            <a:r>
              <a:rPr lang="en-CA" sz="4000" dirty="0">
                <a:effectLst/>
              </a:rPr>
              <a:t> functions required under the </a:t>
            </a:r>
            <a:r>
              <a:rPr lang="en-CA" sz="4000" i="1" dirty="0">
                <a:effectLst/>
              </a:rPr>
              <a:t>Emergency Program Act </a:t>
            </a:r>
            <a:r>
              <a:rPr lang="en-CA" sz="4000" dirty="0">
                <a:effectLst/>
              </a:rPr>
              <a:t>to municipal and First Nation partners. Other functions fall under the responsibility of the local authorities.</a:t>
            </a:r>
          </a:p>
          <a:p>
            <a:pPr marL="857250" indent="-857250">
              <a:buFont typeface="Arial" panose="020B0604020202020204" pitchFamily="34" charset="0"/>
              <a:buChar char="•"/>
            </a:pPr>
            <a:r>
              <a:rPr lang="en-CA" sz="4000" dirty="0">
                <a:effectLst/>
              </a:rPr>
              <a:t>A presentation/gap assessment of the CVRD Emergency Program Service was provided to the CAOs in December 2020 and March 2021. </a:t>
            </a:r>
          </a:p>
          <a:p>
            <a:pPr marL="857250" indent="-857250">
              <a:buFont typeface="Arial" panose="020B0604020202020204" pitchFamily="34" charset="0"/>
              <a:buChar char="•"/>
            </a:pPr>
            <a:r>
              <a:rPr lang="en-CA" sz="4000" dirty="0">
                <a:effectLst/>
              </a:rPr>
              <a:t>A CVRD Board workshop was held in April to provide background on the gap assessment.</a:t>
            </a:r>
          </a:p>
        </p:txBody>
      </p:sp>
      <p:sp>
        <p:nvSpPr>
          <p:cNvPr id="4" name="Text Placeholder 3">
            <a:extLst>
              <a:ext uri="{FF2B5EF4-FFF2-40B4-BE49-F238E27FC236}">
                <a16:creationId xmlns:a16="http://schemas.microsoft.com/office/drawing/2014/main" id="{8D22E4A6-692A-4A8F-B6A1-9DC9853DB3AA}"/>
              </a:ext>
            </a:extLst>
          </p:cNvPr>
          <p:cNvSpPr>
            <a:spLocks noGrp="1"/>
          </p:cNvSpPr>
          <p:nvPr>
            <p:ph type="body" sz="quarter" idx="13"/>
          </p:nvPr>
        </p:nvSpPr>
        <p:spPr>
          <a:xfrm>
            <a:off x="0" y="1514425"/>
            <a:ext cx="22103861" cy="1354074"/>
          </a:xfrm>
        </p:spPr>
        <p:txBody>
          <a:bodyPr/>
          <a:lstStyle/>
          <a:p>
            <a:r>
              <a:rPr lang="en-CA" sz="6600" dirty="0"/>
              <a:t>Background</a:t>
            </a:r>
          </a:p>
        </p:txBody>
      </p:sp>
    </p:spTree>
    <p:extLst>
      <p:ext uri="{BB962C8B-B14F-4D97-AF65-F5344CB8AC3E}">
        <p14:creationId xmlns:p14="http://schemas.microsoft.com/office/powerpoint/2010/main" val="146051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9FCFE-8622-4926-905A-16B633D4B225}"/>
              </a:ext>
            </a:extLst>
          </p:cNvPr>
          <p:cNvSpPr>
            <a:spLocks noGrp="1"/>
          </p:cNvSpPr>
          <p:nvPr>
            <p:ph type="body" sz="quarter" idx="10"/>
          </p:nvPr>
        </p:nvSpPr>
        <p:spPr/>
        <p:txBody>
          <a:bodyPr/>
          <a:lstStyle/>
          <a:p>
            <a:r>
              <a:rPr lang="en-CA" dirty="0"/>
              <a:t>Financial Implications – Not included</a:t>
            </a:r>
          </a:p>
        </p:txBody>
      </p:sp>
      <p:graphicFrame>
        <p:nvGraphicFramePr>
          <p:cNvPr id="4" name="Table Placeholder 3">
            <a:extLst>
              <a:ext uri="{FF2B5EF4-FFF2-40B4-BE49-F238E27FC236}">
                <a16:creationId xmlns:a16="http://schemas.microsoft.com/office/drawing/2014/main" id="{90767D6F-4A0A-4A8D-BC40-67AB55C01D00}"/>
              </a:ext>
            </a:extLst>
          </p:cNvPr>
          <p:cNvGraphicFramePr>
            <a:graphicFrameLocks noGrp="1"/>
          </p:cNvGraphicFramePr>
          <p:nvPr>
            <p:ph type="tbl" sz="quarter" idx="11"/>
            <p:extLst>
              <p:ext uri="{D42A27DB-BD31-4B8C-83A1-F6EECF244321}">
                <p14:modId xmlns:p14="http://schemas.microsoft.com/office/powerpoint/2010/main" val="572506570"/>
              </p:ext>
            </p:extLst>
          </p:nvPr>
        </p:nvGraphicFramePr>
        <p:xfrm>
          <a:off x="1060450" y="3419475"/>
          <a:ext cx="22870449" cy="3555923"/>
        </p:xfrm>
        <a:graphic>
          <a:graphicData uri="http://schemas.openxmlformats.org/drawingml/2006/table">
            <a:tbl>
              <a:tblPr firstRow="1" bandRow="1">
                <a:tableStyleId>{F2DE63D5-997A-4646-A377-4702673A728D}</a:tableStyleId>
              </a:tblPr>
              <a:tblGrid>
                <a:gridCol w="5084649">
                  <a:extLst>
                    <a:ext uri="{9D8B030D-6E8A-4147-A177-3AD203B41FA5}">
                      <a16:colId xmlns:a16="http://schemas.microsoft.com/office/drawing/2014/main" val="621895444"/>
                    </a:ext>
                  </a:extLst>
                </a:gridCol>
                <a:gridCol w="6901886">
                  <a:extLst>
                    <a:ext uri="{9D8B030D-6E8A-4147-A177-3AD203B41FA5}">
                      <a16:colId xmlns:a16="http://schemas.microsoft.com/office/drawing/2014/main" val="852555000"/>
                    </a:ext>
                  </a:extLst>
                </a:gridCol>
                <a:gridCol w="5297762">
                  <a:extLst>
                    <a:ext uri="{9D8B030D-6E8A-4147-A177-3AD203B41FA5}">
                      <a16:colId xmlns:a16="http://schemas.microsoft.com/office/drawing/2014/main" val="3527257145"/>
                    </a:ext>
                  </a:extLst>
                </a:gridCol>
                <a:gridCol w="5586152">
                  <a:extLst>
                    <a:ext uri="{9D8B030D-6E8A-4147-A177-3AD203B41FA5}">
                      <a16:colId xmlns:a16="http://schemas.microsoft.com/office/drawing/2014/main" val="3361297430"/>
                    </a:ext>
                  </a:extLst>
                </a:gridCol>
              </a:tblGrid>
              <a:tr h="1391126">
                <a:tc>
                  <a:txBody>
                    <a:bodyPr/>
                    <a:lstStyle/>
                    <a:p>
                      <a:r>
                        <a:rPr lang="en-CA" sz="3600" dirty="0">
                          <a:solidFill>
                            <a:schemeClr val="tx1"/>
                          </a:solidFill>
                        </a:rPr>
                        <a:t>Element</a:t>
                      </a:r>
                    </a:p>
                  </a:txBody>
                  <a:tcPr/>
                </a:tc>
                <a:tc>
                  <a:txBody>
                    <a:bodyPr/>
                    <a:lstStyle/>
                    <a:p>
                      <a:r>
                        <a:rPr lang="en-CA" sz="3600" dirty="0">
                          <a:solidFill>
                            <a:schemeClr val="tx1"/>
                          </a:solidFill>
                        </a:rPr>
                        <a:t>Justification</a:t>
                      </a:r>
                    </a:p>
                  </a:txBody>
                  <a:tcPr/>
                </a:tc>
                <a:tc>
                  <a:txBody>
                    <a:bodyPr/>
                    <a:lstStyle/>
                    <a:p>
                      <a:r>
                        <a:rPr lang="en-CA" sz="3600" dirty="0">
                          <a:solidFill>
                            <a:schemeClr val="tx1"/>
                          </a:solidFill>
                        </a:rPr>
                        <a:t>Development / </a:t>
                      </a:r>
                    </a:p>
                    <a:p>
                      <a:r>
                        <a:rPr lang="en-CA" sz="3600" dirty="0">
                          <a:solidFill>
                            <a:schemeClr val="tx1"/>
                          </a:solidFill>
                        </a:rPr>
                        <a:t>One Time Cost</a:t>
                      </a:r>
                    </a:p>
                  </a:txBody>
                  <a:tcPr/>
                </a:tc>
                <a:tc>
                  <a:txBody>
                    <a:bodyPr/>
                    <a:lstStyle/>
                    <a:p>
                      <a:r>
                        <a:rPr lang="en-CA" sz="3600" dirty="0">
                          <a:solidFill>
                            <a:schemeClr val="tx1"/>
                          </a:solidFill>
                        </a:rPr>
                        <a:t>Annual Operating Cost</a:t>
                      </a:r>
                    </a:p>
                  </a:txBody>
                  <a:tcPr/>
                </a:tc>
                <a:extLst>
                  <a:ext uri="{0D108BD9-81ED-4DB2-BD59-A6C34878D82A}">
                    <a16:rowId xmlns:a16="http://schemas.microsoft.com/office/drawing/2014/main" val="260127063"/>
                  </a:ext>
                </a:extLst>
              </a:tr>
              <a:tr h="2164797">
                <a:tc>
                  <a:txBody>
                    <a:bodyPr/>
                    <a:lstStyle/>
                    <a:p>
                      <a:r>
                        <a:rPr lang="en-CA" sz="2400" dirty="0"/>
                        <a:t>Dedicated REOC / Training Centre </a:t>
                      </a:r>
                    </a:p>
                  </a:txBody>
                  <a:tcPr/>
                </a:tc>
                <a:tc>
                  <a:txBody>
                    <a:bodyPr/>
                    <a:lstStyle/>
                    <a:p>
                      <a:pPr marL="0" indent="0">
                        <a:buNone/>
                      </a:pPr>
                      <a:r>
                        <a:rPr lang="en-CA" sz="2400" dirty="0"/>
                        <a:t>Ensures availability of an EOC/REOC for all partners</a:t>
                      </a:r>
                      <a:r>
                        <a:rPr lang="en-CA" sz="2400" kern="1200" dirty="0">
                          <a:solidFill>
                            <a:schemeClr val="tx1"/>
                          </a:solidFill>
                          <a:latin typeface="+mn-lt"/>
                          <a:ea typeface="+mn-ea"/>
                          <a:cs typeface="+mn-cs"/>
                        </a:rPr>
                        <a:t>. Options range from renovating the CCC as a dedicated space (lower operational cost than current operational cost) to a new site and lease (higher operational cost).</a:t>
                      </a:r>
                    </a:p>
                  </a:txBody>
                  <a:tcPr/>
                </a:tc>
                <a:tc>
                  <a:txBody>
                    <a:bodyPr/>
                    <a:lstStyle/>
                    <a:p>
                      <a:r>
                        <a:rPr lang="en-CA" sz="2400" dirty="0"/>
                        <a:t>$100,000 - $750,000</a:t>
                      </a:r>
                    </a:p>
                  </a:txBody>
                  <a:tcPr/>
                </a:tc>
                <a:tc>
                  <a:txBody>
                    <a:bodyPr/>
                    <a:lstStyle/>
                    <a:p>
                      <a:pPr marL="0" indent="0">
                        <a:buNone/>
                      </a:pPr>
                      <a:r>
                        <a:rPr lang="en-CA" sz="2400" dirty="0"/>
                        <a:t>Current operating cost is $58,000/year. New costs could be +/- $25,000 to 50,000.</a:t>
                      </a:r>
                    </a:p>
                  </a:txBody>
                  <a:tcPr/>
                </a:tc>
                <a:extLst>
                  <a:ext uri="{0D108BD9-81ED-4DB2-BD59-A6C34878D82A}">
                    <a16:rowId xmlns:a16="http://schemas.microsoft.com/office/drawing/2014/main" val="206820666"/>
                  </a:ext>
                </a:extLst>
              </a:tr>
            </a:tbl>
          </a:graphicData>
        </a:graphic>
      </p:graphicFrame>
    </p:spTree>
    <p:extLst>
      <p:ext uri="{BB962C8B-B14F-4D97-AF65-F5344CB8AC3E}">
        <p14:creationId xmlns:p14="http://schemas.microsoft.com/office/powerpoint/2010/main" val="11534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A726CC-BFA4-4417-A650-FDCCC6C46C69}"/>
              </a:ext>
            </a:extLst>
          </p:cNvPr>
          <p:cNvSpPr>
            <a:spLocks noGrp="1"/>
          </p:cNvSpPr>
          <p:nvPr>
            <p:ph type="body" sz="quarter" idx="13"/>
          </p:nvPr>
        </p:nvSpPr>
        <p:spPr>
          <a:xfrm>
            <a:off x="3623048" y="1605215"/>
            <a:ext cx="16313150" cy="1354074"/>
          </a:xfrm>
        </p:spPr>
        <p:txBody>
          <a:bodyPr/>
          <a:lstStyle/>
          <a:p>
            <a:r>
              <a:rPr lang="en-CA" dirty="0"/>
              <a:t>Option 3 - Phases</a:t>
            </a:r>
          </a:p>
        </p:txBody>
      </p:sp>
      <p:sp>
        <p:nvSpPr>
          <p:cNvPr id="5" name="Text Placeholder 2">
            <a:extLst>
              <a:ext uri="{FF2B5EF4-FFF2-40B4-BE49-F238E27FC236}">
                <a16:creationId xmlns:a16="http://schemas.microsoft.com/office/drawing/2014/main" id="{571122A5-C4BF-44E5-A2C2-93CC7E24FED7}"/>
              </a:ext>
            </a:extLst>
          </p:cNvPr>
          <p:cNvSpPr>
            <a:spLocks noGrp="1"/>
          </p:cNvSpPr>
          <p:nvPr>
            <p:ph type="body" sz="quarter" idx="12"/>
          </p:nvPr>
        </p:nvSpPr>
        <p:spPr>
          <a:xfrm>
            <a:off x="586116" y="3794596"/>
            <a:ext cx="10362503" cy="7939786"/>
          </a:xfrm>
        </p:spPr>
        <p:txBody>
          <a:bodyPr/>
          <a:lstStyle/>
          <a:p>
            <a:r>
              <a:rPr lang="en-CA" sz="5400" dirty="0">
                <a:effectLst/>
              </a:rPr>
              <a:t>PHASE 1  - 2022</a:t>
            </a:r>
          </a:p>
          <a:p>
            <a:pPr marL="857250" indent="-857250">
              <a:buFont typeface="Arial" panose="020B0604020202020204" pitchFamily="34" charset="0"/>
              <a:buChar char="•"/>
            </a:pPr>
            <a:r>
              <a:rPr lang="en-CA" sz="4800" dirty="0">
                <a:effectLst/>
              </a:rPr>
              <a:t>Establish governance with Local Authorities and First Nations</a:t>
            </a:r>
          </a:p>
          <a:p>
            <a:pPr marL="857250" indent="-857250">
              <a:buFont typeface="Arial" panose="020B0604020202020204" pitchFamily="34" charset="0"/>
              <a:buChar char="•"/>
            </a:pPr>
            <a:r>
              <a:rPr lang="en-CA" sz="4800" dirty="0">
                <a:effectLst/>
              </a:rPr>
              <a:t>Agreed Work Plan for EM Organization</a:t>
            </a:r>
          </a:p>
          <a:p>
            <a:pPr marL="857250" indent="-857250">
              <a:buFont typeface="Arial" panose="020B0604020202020204" pitchFamily="34" charset="0"/>
              <a:buChar char="•"/>
            </a:pPr>
            <a:r>
              <a:rPr lang="en-CA" sz="4800" dirty="0">
                <a:effectLst/>
              </a:rPr>
              <a:t>Grants</a:t>
            </a:r>
          </a:p>
        </p:txBody>
      </p:sp>
      <p:sp>
        <p:nvSpPr>
          <p:cNvPr id="6" name="Text Placeholder 2">
            <a:extLst>
              <a:ext uri="{FF2B5EF4-FFF2-40B4-BE49-F238E27FC236}">
                <a16:creationId xmlns:a16="http://schemas.microsoft.com/office/drawing/2014/main" id="{A6CBA30C-B0E2-4C62-BB0D-A5D99AD637F9}"/>
              </a:ext>
            </a:extLst>
          </p:cNvPr>
          <p:cNvSpPr txBox="1">
            <a:spLocks/>
          </p:cNvSpPr>
          <p:nvPr/>
        </p:nvSpPr>
        <p:spPr>
          <a:xfrm>
            <a:off x="12831064" y="3794596"/>
            <a:ext cx="9671838" cy="4389120"/>
          </a:xfrm>
          <a:prstGeom prst="rect">
            <a:avLst/>
          </a:prstGeom>
        </p:spPr>
        <p:txBody>
          <a:bodyPr/>
          <a:lstStyle>
            <a:lvl1pPr algn="l" defTabSz="825500" rtl="0" eaLnBrk="1" fontAlgn="base" hangingPunct="1">
              <a:spcBef>
                <a:spcPts val="5100"/>
              </a:spcBef>
              <a:spcAft>
                <a:spcPct val="0"/>
              </a:spcAft>
              <a:defRPr sz="7200" baseline="0">
                <a:solidFill>
                  <a:schemeClr val="tx2">
                    <a:lumMod val="10000"/>
                  </a:schemeClr>
                </a:solidFill>
                <a:effectLst>
                  <a:outerShdw dir="2700000" algn="tl">
                    <a:srgbClr val="000000"/>
                  </a:outerShdw>
                </a:effectLst>
                <a:latin typeface="+mn-lt"/>
                <a:ea typeface="+mn-ea"/>
                <a:cs typeface="+mn-cs"/>
                <a:sym typeface="Helvetica Neue Light" charset="0"/>
              </a:defRPr>
            </a:lvl1pPr>
            <a:lvl2pPr marL="228600" algn="l" defTabSz="825500" rtl="0" eaLnBrk="1" fontAlgn="base" hangingPunct="1">
              <a:spcBef>
                <a:spcPts val="5100"/>
              </a:spcBef>
              <a:spcAft>
                <a:spcPct val="0"/>
              </a:spcAft>
              <a:defRPr sz="6000" baseline="0">
                <a:solidFill>
                  <a:schemeClr val="tx2">
                    <a:lumMod val="10000"/>
                  </a:schemeClr>
                </a:solidFill>
                <a:effectLst>
                  <a:outerShdw dir="2700000" algn="tl">
                    <a:srgbClr val="000000"/>
                  </a:outerShdw>
                </a:effectLst>
                <a:latin typeface="+mn-lt"/>
                <a:ea typeface="Helvetica Neue Light" charset="0"/>
                <a:cs typeface="+mn-cs"/>
                <a:sym typeface="Helvetica Neue Light" charset="0"/>
              </a:defRPr>
            </a:lvl2pPr>
            <a:lvl3pPr marL="457200" algn="l" defTabSz="825500" rtl="0" eaLnBrk="1" fontAlgn="base" hangingPunct="1">
              <a:spcBef>
                <a:spcPts val="5100"/>
              </a:spcBef>
              <a:spcAft>
                <a:spcPct val="0"/>
              </a:spcAft>
              <a:defRPr sz="5000">
                <a:solidFill>
                  <a:schemeClr val="tx2">
                    <a:lumMod val="10000"/>
                  </a:schemeClr>
                </a:solidFill>
                <a:effectLst>
                  <a:outerShdw blurRad="38100" dist="38100" dir="2700000" algn="tl">
                    <a:srgbClr val="000000"/>
                  </a:outerShdw>
                </a:effectLst>
                <a:latin typeface="+mn-lt"/>
                <a:ea typeface="Helvetica Neue Light" charset="0"/>
                <a:cs typeface="+mn-cs"/>
                <a:sym typeface="Helvetica Neue Light" charset="0"/>
              </a:defRPr>
            </a:lvl3pPr>
            <a:lvl4pPr marL="685800" algn="l" defTabSz="825500" rtl="0" eaLnBrk="1" fontAlgn="base" hangingPunct="1">
              <a:spcBef>
                <a:spcPts val="5100"/>
              </a:spcBef>
              <a:spcAft>
                <a:spcPct val="0"/>
              </a:spcAft>
              <a:defRPr sz="5000">
                <a:solidFill>
                  <a:schemeClr val="tx2">
                    <a:lumMod val="10000"/>
                  </a:schemeClr>
                </a:solidFill>
                <a:effectLst>
                  <a:outerShdw blurRad="38100" dist="38100" dir="2700000" algn="tl">
                    <a:srgbClr val="000000"/>
                  </a:outerShdw>
                </a:effectLst>
                <a:latin typeface="+mn-lt"/>
                <a:ea typeface="Helvetica Neue Light" charset="0"/>
                <a:cs typeface="+mn-cs"/>
                <a:sym typeface="Helvetica Neue Light" charset="0"/>
              </a:defRPr>
            </a:lvl4pPr>
            <a:lvl5pPr marL="914400" algn="l" defTabSz="825500" rtl="0" eaLnBrk="1" fontAlgn="base" hangingPunct="1">
              <a:spcBef>
                <a:spcPts val="5100"/>
              </a:spcBef>
              <a:spcAft>
                <a:spcPct val="0"/>
              </a:spcAft>
              <a:defRPr sz="5000">
                <a:solidFill>
                  <a:schemeClr val="tx2">
                    <a:lumMod val="10000"/>
                  </a:schemeClr>
                </a:solidFill>
                <a:effectLst>
                  <a:outerShdw blurRad="38100" dist="38100" dir="2700000" algn="tl">
                    <a:srgbClr val="000000"/>
                  </a:outerShdw>
                </a:effectLst>
                <a:latin typeface="+mn-lt"/>
                <a:ea typeface="Helvetica Neue Light" charset="0"/>
                <a:cs typeface="+mn-cs"/>
                <a:sym typeface="Helvetica Neue Light" charset="0"/>
              </a:defRPr>
            </a:lvl5pPr>
            <a:lvl6pPr marL="13716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6pPr>
            <a:lvl7pPr marL="18288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7pPr>
            <a:lvl8pPr marL="22860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8pPr>
            <a:lvl9pPr marL="2743200" algn="l" defTabSz="825500" rtl="0" eaLnBrk="1" fontAlgn="base" hangingPunct="1">
              <a:spcBef>
                <a:spcPts val="5100"/>
              </a:spcBef>
              <a:spcAft>
                <a:spcPct val="0"/>
              </a:spcAft>
              <a:defRPr sz="50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9pPr>
          </a:lstStyle>
          <a:p>
            <a:r>
              <a:rPr lang="en-CA" sz="5400" kern="0" dirty="0">
                <a:effectLst/>
              </a:rPr>
              <a:t>PHASE 2 – 2023</a:t>
            </a:r>
          </a:p>
          <a:p>
            <a:pPr marL="1143000" lvl="2" indent="-685800">
              <a:buFont typeface="Arial" panose="020B0604020202020204" pitchFamily="34" charset="0"/>
              <a:buChar char="•"/>
            </a:pPr>
            <a:r>
              <a:rPr lang="en-CA" sz="4800" dirty="0">
                <a:effectLst/>
                <a:ea typeface="+mn-ea"/>
              </a:rPr>
              <a:t>Assess EPA act, implement requirements</a:t>
            </a:r>
          </a:p>
          <a:p>
            <a:pPr marL="1143000" lvl="2" indent="-685800">
              <a:buFont typeface="Arial" panose="020B0604020202020204" pitchFamily="34" charset="0"/>
              <a:buChar char="•"/>
            </a:pPr>
            <a:r>
              <a:rPr lang="en-CA" sz="4800" dirty="0">
                <a:effectLst/>
                <a:ea typeface="+mn-ea"/>
              </a:rPr>
              <a:t>Dedicated regional EOC</a:t>
            </a:r>
          </a:p>
          <a:p>
            <a:pPr marL="1143000" lvl="2" indent="-685800">
              <a:buFont typeface="Arial" panose="020B0604020202020204" pitchFamily="34" charset="0"/>
              <a:buChar char="•"/>
            </a:pPr>
            <a:r>
              <a:rPr lang="en-CA" sz="4800" dirty="0">
                <a:effectLst/>
                <a:ea typeface="+mn-ea"/>
              </a:rPr>
              <a:t>Implement full program</a:t>
            </a:r>
          </a:p>
        </p:txBody>
      </p:sp>
      <p:sp>
        <p:nvSpPr>
          <p:cNvPr id="8" name="Rectangle 7">
            <a:extLst>
              <a:ext uri="{FF2B5EF4-FFF2-40B4-BE49-F238E27FC236}">
                <a16:creationId xmlns:a16="http://schemas.microsoft.com/office/drawing/2014/main" id="{933E6012-F0CA-490C-B9D8-78B9828EAE4E}"/>
              </a:ext>
            </a:extLst>
          </p:cNvPr>
          <p:cNvSpPr/>
          <p:nvPr/>
        </p:nvSpPr>
        <p:spPr bwMode="auto">
          <a:xfrm>
            <a:off x="292385" y="3364771"/>
            <a:ext cx="10949967" cy="7684229"/>
          </a:xfrm>
          <a:prstGeom prst="rect">
            <a:avLst/>
          </a:prstGeom>
          <a:noFill/>
          <a:ln w="12700" cap="flat" cmpd="sng" algn="ctr">
            <a:solidFill>
              <a:srgbClr val="0070C0"/>
            </a:solid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825500" rtl="0" eaLnBrk="1" fontAlgn="base" latinLnBrk="0" hangingPunct="0">
              <a:lnSpc>
                <a:spcPct val="100000"/>
              </a:lnSpc>
              <a:spcBef>
                <a:spcPct val="0"/>
              </a:spcBef>
              <a:spcAft>
                <a:spcPct val="0"/>
              </a:spcAft>
              <a:buClrTx/>
              <a:buSzTx/>
              <a:buFontTx/>
              <a:buNone/>
              <a:tabLst/>
            </a:pPr>
            <a:endParaRPr kumimoji="0" lang="en-CA" sz="58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endParaRPr>
          </a:p>
        </p:txBody>
      </p:sp>
      <p:sp>
        <p:nvSpPr>
          <p:cNvPr id="10" name="Rectangle 9">
            <a:extLst>
              <a:ext uri="{FF2B5EF4-FFF2-40B4-BE49-F238E27FC236}">
                <a16:creationId xmlns:a16="http://schemas.microsoft.com/office/drawing/2014/main" id="{A85D6EF2-D0F9-4488-B0F8-0E16DC9E0555}"/>
              </a:ext>
            </a:extLst>
          </p:cNvPr>
          <p:cNvSpPr/>
          <p:nvPr/>
        </p:nvSpPr>
        <p:spPr bwMode="auto">
          <a:xfrm>
            <a:off x="12192000" y="3374603"/>
            <a:ext cx="10949967" cy="7674397"/>
          </a:xfrm>
          <a:prstGeom prst="rect">
            <a:avLst/>
          </a:prstGeom>
          <a:noFill/>
          <a:ln w="12700" cap="flat" cmpd="sng" algn="ctr">
            <a:solidFill>
              <a:srgbClr val="0070C0"/>
            </a:solid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825500" rtl="0" eaLnBrk="1" fontAlgn="base" latinLnBrk="0" hangingPunct="0">
              <a:lnSpc>
                <a:spcPct val="100000"/>
              </a:lnSpc>
              <a:spcBef>
                <a:spcPct val="0"/>
              </a:spcBef>
              <a:spcAft>
                <a:spcPct val="0"/>
              </a:spcAft>
              <a:buClrTx/>
              <a:buSzTx/>
              <a:buFontTx/>
              <a:buNone/>
              <a:tabLst/>
            </a:pPr>
            <a:endParaRPr kumimoji="0" lang="en-CA" sz="5800" b="0" i="0" u="none" strike="noStrike" cap="none" normalizeH="0" baseline="0" dirty="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val="227626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B5E474-223E-40BB-9C34-229513BA55EB}"/>
              </a:ext>
            </a:extLst>
          </p:cNvPr>
          <p:cNvSpPr>
            <a:spLocks noGrp="1"/>
          </p:cNvSpPr>
          <p:nvPr>
            <p:ph type="body" sz="quarter" idx="12"/>
          </p:nvPr>
        </p:nvSpPr>
        <p:spPr>
          <a:xfrm>
            <a:off x="1100328" y="2845086"/>
            <a:ext cx="22183343" cy="4389120"/>
          </a:xfrm>
        </p:spPr>
        <p:txBody>
          <a:bodyPr/>
          <a:lstStyle/>
          <a:p>
            <a:r>
              <a:rPr lang="en-US" sz="5400" b="1" dirty="0">
                <a:effectLst/>
              </a:rPr>
              <a:t>Recommendations:</a:t>
            </a:r>
          </a:p>
          <a:p>
            <a:pPr lvl="0"/>
            <a:r>
              <a:rPr lang="en-CA" sz="5400" dirty="0">
                <a:effectLst/>
              </a:rPr>
              <a:t>Establish a single regional Emergency Management Organization (EMO) for all Cowichan area local authorities.</a:t>
            </a:r>
          </a:p>
          <a:p>
            <a:pPr lvl="0"/>
            <a:r>
              <a:rPr lang="en-CA" sz="5400" dirty="0">
                <a:effectLst/>
              </a:rPr>
              <a:t>Through the newly established Cowichan EMO, implement the report’s recommendations in a phased approach. </a:t>
            </a:r>
          </a:p>
          <a:p>
            <a:endParaRPr lang="en-US" sz="5400" b="1" dirty="0">
              <a:effectLst/>
            </a:endParaRPr>
          </a:p>
        </p:txBody>
      </p:sp>
    </p:spTree>
    <p:extLst>
      <p:ext uri="{BB962C8B-B14F-4D97-AF65-F5344CB8AC3E}">
        <p14:creationId xmlns:p14="http://schemas.microsoft.com/office/powerpoint/2010/main" val="103526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982371-C4B5-4CB3-8D0F-4FA57AACB95A}"/>
              </a:ext>
            </a:extLst>
          </p:cNvPr>
          <p:cNvSpPr>
            <a:spLocks noGrp="1"/>
          </p:cNvSpPr>
          <p:nvPr>
            <p:ph type="body" sz="quarter" idx="13"/>
          </p:nvPr>
        </p:nvSpPr>
        <p:spPr>
          <a:xfrm>
            <a:off x="-364273" y="0"/>
            <a:ext cx="23952819" cy="1354074"/>
          </a:xfrm>
        </p:spPr>
        <p:txBody>
          <a:bodyPr/>
          <a:lstStyle/>
          <a:p>
            <a:r>
              <a:rPr lang="en-CA" sz="6600" dirty="0"/>
              <a:t>Included/not included in CVRD Emergency Program Service</a:t>
            </a:r>
          </a:p>
        </p:txBody>
      </p:sp>
      <p:graphicFrame>
        <p:nvGraphicFramePr>
          <p:cNvPr id="5" name="Table 4">
            <a:extLst>
              <a:ext uri="{FF2B5EF4-FFF2-40B4-BE49-F238E27FC236}">
                <a16:creationId xmlns:a16="http://schemas.microsoft.com/office/drawing/2014/main" id="{8DD2DB30-CC38-4B82-BF75-6D3C897DFBB6}"/>
              </a:ext>
            </a:extLst>
          </p:cNvPr>
          <p:cNvGraphicFramePr>
            <a:graphicFrameLocks noGrp="1"/>
          </p:cNvGraphicFramePr>
          <p:nvPr>
            <p:extLst>
              <p:ext uri="{D42A27DB-BD31-4B8C-83A1-F6EECF244321}">
                <p14:modId xmlns:p14="http://schemas.microsoft.com/office/powerpoint/2010/main" val="832025643"/>
              </p:ext>
            </p:extLst>
          </p:nvPr>
        </p:nvGraphicFramePr>
        <p:xfrm>
          <a:off x="758282" y="2408664"/>
          <a:ext cx="22830264" cy="9384227"/>
        </p:xfrm>
        <a:graphic>
          <a:graphicData uri="http://schemas.openxmlformats.org/drawingml/2006/table">
            <a:tbl>
              <a:tblPr firstRow="1" bandRow="1">
                <a:tableStyleId>{21E4AEA4-8DFA-4A89-87EB-49C32662AFE0}</a:tableStyleId>
              </a:tblPr>
              <a:tblGrid>
                <a:gridCol w="11415132">
                  <a:extLst>
                    <a:ext uri="{9D8B030D-6E8A-4147-A177-3AD203B41FA5}">
                      <a16:colId xmlns:a16="http://schemas.microsoft.com/office/drawing/2014/main" val="453673634"/>
                    </a:ext>
                  </a:extLst>
                </a:gridCol>
                <a:gridCol w="11415132">
                  <a:extLst>
                    <a:ext uri="{9D8B030D-6E8A-4147-A177-3AD203B41FA5}">
                      <a16:colId xmlns:a16="http://schemas.microsoft.com/office/drawing/2014/main" val="2764489288"/>
                    </a:ext>
                  </a:extLst>
                </a:gridCol>
              </a:tblGrid>
              <a:tr h="658245">
                <a:tc>
                  <a:txBody>
                    <a:bodyPr/>
                    <a:lstStyle/>
                    <a:p>
                      <a:r>
                        <a:rPr lang="en-CA" sz="3200" dirty="0"/>
                        <a:t>INCLUDED</a:t>
                      </a:r>
                    </a:p>
                  </a:txBody>
                  <a:tcPr/>
                </a:tc>
                <a:tc>
                  <a:txBody>
                    <a:bodyPr/>
                    <a:lstStyle/>
                    <a:p>
                      <a:r>
                        <a:rPr lang="en-CA" sz="3200" dirty="0"/>
                        <a:t>NOT INCLUDED</a:t>
                      </a:r>
                    </a:p>
                  </a:txBody>
                  <a:tcPr/>
                </a:tc>
                <a:extLst>
                  <a:ext uri="{0D108BD9-81ED-4DB2-BD59-A6C34878D82A}">
                    <a16:rowId xmlns:a16="http://schemas.microsoft.com/office/drawing/2014/main" val="2873145154"/>
                  </a:ext>
                </a:extLst>
              </a:tr>
              <a:tr h="1834885">
                <a:tc>
                  <a:txBody>
                    <a:bodyPr/>
                    <a:lstStyle/>
                    <a:p>
                      <a:r>
                        <a:rPr lang="en-US" sz="3200" dirty="0">
                          <a:solidFill>
                            <a:schemeClr val="accent5">
                              <a:lumMod val="75000"/>
                            </a:schemeClr>
                          </a:solidFill>
                        </a:rPr>
                        <a:t>•	Support for training (delivery of training to established EOCs including tabletop and functional exercises, training for ESS teams, training for ECT)</a:t>
                      </a:r>
                    </a:p>
                  </a:txBody>
                  <a:tcPr/>
                </a:tc>
                <a:tc>
                  <a:txBody>
                    <a:bodyPr/>
                    <a:lstStyle/>
                    <a:p>
                      <a:r>
                        <a:rPr lang="en-US" sz="3200" dirty="0">
                          <a:solidFill>
                            <a:schemeClr val="accent5">
                              <a:lumMod val="75000"/>
                            </a:schemeClr>
                          </a:solidFill>
                        </a:rPr>
                        <a:t>•	Establishing an emergency management organization and strategic plan for that organization</a:t>
                      </a:r>
                    </a:p>
                  </a:txBody>
                  <a:tcPr/>
                </a:tc>
                <a:extLst>
                  <a:ext uri="{0D108BD9-81ED-4DB2-BD59-A6C34878D82A}">
                    <a16:rowId xmlns:a16="http://schemas.microsoft.com/office/drawing/2014/main" val="2129335035"/>
                  </a:ext>
                </a:extLst>
              </a:tr>
              <a:tr h="1382628">
                <a:tc>
                  <a:txBody>
                    <a:bodyPr/>
                    <a:lstStyle/>
                    <a:p>
                      <a:r>
                        <a:rPr lang="en-US" sz="3200" dirty="0">
                          <a:solidFill>
                            <a:schemeClr val="accent5">
                              <a:lumMod val="75000"/>
                            </a:schemeClr>
                          </a:solidFill>
                        </a:rPr>
                        <a:t>•	A regional emergency plan</a:t>
                      </a:r>
                    </a:p>
                  </a:txBody>
                  <a:tcPr/>
                </a:tc>
                <a:tc>
                  <a:txBody>
                    <a:bodyPr/>
                    <a:lstStyle/>
                    <a:p>
                      <a:r>
                        <a:rPr lang="en-US" sz="3200" dirty="0">
                          <a:solidFill>
                            <a:schemeClr val="accent5">
                              <a:lumMod val="75000"/>
                            </a:schemeClr>
                          </a:solidFill>
                        </a:rPr>
                        <a:t>•	Establishing a committee (if not covered by policy group) to provide advice and decisions on program</a:t>
                      </a:r>
                    </a:p>
                  </a:txBody>
                  <a:tcPr/>
                </a:tc>
                <a:extLst>
                  <a:ext uri="{0D108BD9-81ED-4DB2-BD59-A6C34878D82A}">
                    <a16:rowId xmlns:a16="http://schemas.microsoft.com/office/drawing/2014/main" val="2743391116"/>
                  </a:ext>
                </a:extLst>
              </a:tr>
              <a:tr h="1212556">
                <a:tc>
                  <a:txBody>
                    <a:bodyPr/>
                    <a:lstStyle/>
                    <a:p>
                      <a:r>
                        <a:rPr lang="en-US" sz="3200" dirty="0">
                          <a:solidFill>
                            <a:schemeClr val="accent5">
                              <a:lumMod val="75000"/>
                            </a:schemeClr>
                          </a:solidFill>
                        </a:rPr>
                        <a:t>•	An emergency notification system</a:t>
                      </a:r>
                    </a:p>
                  </a:txBody>
                  <a:tcPr/>
                </a:tc>
                <a:tc>
                  <a:txBody>
                    <a:bodyPr/>
                    <a:lstStyle/>
                    <a:p>
                      <a:r>
                        <a:rPr lang="en-US" sz="3200" dirty="0">
                          <a:solidFill>
                            <a:schemeClr val="accent5">
                              <a:lumMod val="75000"/>
                            </a:schemeClr>
                          </a:solidFill>
                        </a:rPr>
                        <a:t>•	Establishing policy group (authority to declare a State of Local Emergency)</a:t>
                      </a:r>
                    </a:p>
                  </a:txBody>
                  <a:tcPr/>
                </a:tc>
                <a:extLst>
                  <a:ext uri="{0D108BD9-81ED-4DB2-BD59-A6C34878D82A}">
                    <a16:rowId xmlns:a16="http://schemas.microsoft.com/office/drawing/2014/main" val="3470270461"/>
                  </a:ext>
                </a:extLst>
              </a:tr>
              <a:tr h="1212556">
                <a:tc>
                  <a:txBody>
                    <a:bodyPr/>
                    <a:lstStyle/>
                    <a:p>
                      <a:r>
                        <a:rPr lang="en-US" sz="3200" dirty="0">
                          <a:solidFill>
                            <a:schemeClr val="accent5">
                              <a:lumMod val="75000"/>
                            </a:schemeClr>
                          </a:solidFill>
                        </a:rPr>
                        <a:t>•	A redundant emergency communications network and support</a:t>
                      </a:r>
                    </a:p>
                  </a:txBody>
                  <a:tcPr/>
                </a:tc>
                <a:tc>
                  <a:txBody>
                    <a:bodyPr/>
                    <a:lstStyle/>
                    <a:p>
                      <a:r>
                        <a:rPr lang="en-US" sz="3200" dirty="0">
                          <a:solidFill>
                            <a:schemeClr val="accent5">
                              <a:lumMod val="75000"/>
                            </a:schemeClr>
                          </a:solidFill>
                        </a:rPr>
                        <a:t>•	A local EOC (stocked, supplied, maintained) and team</a:t>
                      </a:r>
                    </a:p>
                  </a:txBody>
                  <a:tcPr/>
                </a:tc>
                <a:extLst>
                  <a:ext uri="{0D108BD9-81ED-4DB2-BD59-A6C34878D82A}">
                    <a16:rowId xmlns:a16="http://schemas.microsoft.com/office/drawing/2014/main" val="1408732575"/>
                  </a:ext>
                </a:extLst>
              </a:tr>
              <a:tr h="1212556">
                <a:tc>
                  <a:txBody>
                    <a:bodyPr/>
                    <a:lstStyle/>
                    <a:p>
                      <a:r>
                        <a:rPr lang="en-US" sz="3200" dirty="0">
                          <a:solidFill>
                            <a:schemeClr val="accent5">
                              <a:lumMod val="75000"/>
                            </a:schemeClr>
                          </a:solidFill>
                        </a:rPr>
                        <a:t>•	Emergency preparedness awareness for the public</a:t>
                      </a:r>
                    </a:p>
                  </a:txBody>
                  <a:tcPr/>
                </a:tc>
                <a:tc>
                  <a:txBody>
                    <a:bodyPr/>
                    <a:lstStyle/>
                    <a:p>
                      <a:r>
                        <a:rPr lang="en-US" sz="3200" dirty="0">
                          <a:solidFill>
                            <a:schemeClr val="accent5">
                              <a:lumMod val="75000"/>
                            </a:schemeClr>
                          </a:solidFill>
                        </a:rPr>
                        <a:t>•	Community specific hazard assessments and plans to ensure an effective response</a:t>
                      </a:r>
                    </a:p>
                  </a:txBody>
                  <a:tcPr/>
                </a:tc>
                <a:extLst>
                  <a:ext uri="{0D108BD9-81ED-4DB2-BD59-A6C34878D82A}">
                    <a16:rowId xmlns:a16="http://schemas.microsoft.com/office/drawing/2014/main" val="3276416054"/>
                  </a:ext>
                </a:extLst>
              </a:tr>
              <a:tr h="658245">
                <a:tc>
                  <a:txBody>
                    <a:bodyPr/>
                    <a:lstStyle/>
                    <a:p>
                      <a:r>
                        <a:rPr lang="en-US" sz="3200" dirty="0">
                          <a:solidFill>
                            <a:schemeClr val="accent5">
                              <a:lumMod val="75000"/>
                            </a:schemeClr>
                          </a:solidFill>
                        </a:rPr>
                        <a:t>•	A REOC and team</a:t>
                      </a:r>
                    </a:p>
                  </a:txBody>
                  <a:tcPr/>
                </a:tc>
                <a:tc>
                  <a:txBody>
                    <a:bodyPr/>
                    <a:lstStyle/>
                    <a:p>
                      <a:r>
                        <a:rPr lang="en-US" sz="3200" dirty="0">
                          <a:solidFill>
                            <a:schemeClr val="accent5">
                              <a:lumMod val="75000"/>
                            </a:schemeClr>
                          </a:solidFill>
                        </a:rPr>
                        <a:t>•	Community-specific mitigation</a:t>
                      </a:r>
                    </a:p>
                  </a:txBody>
                  <a:tcPr/>
                </a:tc>
                <a:extLst>
                  <a:ext uri="{0D108BD9-81ED-4DB2-BD59-A6C34878D82A}">
                    <a16:rowId xmlns:a16="http://schemas.microsoft.com/office/drawing/2014/main" val="583432194"/>
                  </a:ext>
                </a:extLst>
              </a:tr>
              <a:tr h="1212556">
                <a:tc>
                  <a:txBody>
                    <a:bodyPr/>
                    <a:lstStyle/>
                    <a:p>
                      <a:r>
                        <a:rPr lang="en-US" sz="3200" dirty="0">
                          <a:solidFill>
                            <a:schemeClr val="accent5">
                              <a:lumMod val="75000"/>
                            </a:schemeClr>
                          </a:solidFill>
                        </a:rPr>
                        <a:t>•	An ESS program (for small and large incidents)</a:t>
                      </a:r>
                    </a:p>
                  </a:txBody>
                  <a:tcPr/>
                </a:tc>
                <a:tc>
                  <a:txBody>
                    <a:bodyPr/>
                    <a:lstStyle/>
                    <a:p>
                      <a:r>
                        <a:rPr lang="en-US" sz="3200" dirty="0">
                          <a:solidFill>
                            <a:schemeClr val="accent5">
                              <a:lumMod val="75000"/>
                            </a:schemeClr>
                          </a:solidFill>
                        </a:rPr>
                        <a:t>•	Additional training beyond that offered by CVRD Emergency Program Service</a:t>
                      </a:r>
                    </a:p>
                  </a:txBody>
                  <a:tcPr/>
                </a:tc>
                <a:extLst>
                  <a:ext uri="{0D108BD9-81ED-4DB2-BD59-A6C34878D82A}">
                    <a16:rowId xmlns:a16="http://schemas.microsoft.com/office/drawing/2014/main" val="501866387"/>
                  </a:ext>
                </a:extLst>
              </a:tr>
            </a:tbl>
          </a:graphicData>
        </a:graphic>
      </p:graphicFrame>
    </p:spTree>
    <p:extLst>
      <p:ext uri="{BB962C8B-B14F-4D97-AF65-F5344CB8AC3E}">
        <p14:creationId xmlns:p14="http://schemas.microsoft.com/office/powerpoint/2010/main" val="129407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730757-DE46-43AD-A529-259AAD7D66DC}"/>
              </a:ext>
            </a:extLst>
          </p:cNvPr>
          <p:cNvSpPr>
            <a:spLocks noGrp="1"/>
          </p:cNvSpPr>
          <p:nvPr>
            <p:ph type="body" sz="quarter" idx="12"/>
          </p:nvPr>
        </p:nvSpPr>
        <p:spPr>
          <a:xfrm>
            <a:off x="3623048" y="5657642"/>
            <a:ext cx="16313404" cy="4389120"/>
          </a:xfrm>
        </p:spPr>
        <p:txBody>
          <a:bodyPr/>
          <a:lstStyle/>
          <a:p>
            <a:pPr algn="ctr"/>
            <a:r>
              <a:rPr lang="en-CA" dirty="0">
                <a:effectLst/>
              </a:rPr>
              <a:t>1. Emergency Program Evaluations – Gaps and Recommendations </a:t>
            </a:r>
          </a:p>
          <a:p>
            <a:pPr algn="ctr"/>
            <a:endParaRPr lang="en-CA" dirty="0"/>
          </a:p>
        </p:txBody>
      </p:sp>
    </p:spTree>
    <p:extLst>
      <p:ext uri="{BB962C8B-B14F-4D97-AF65-F5344CB8AC3E}">
        <p14:creationId xmlns:p14="http://schemas.microsoft.com/office/powerpoint/2010/main" val="303645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E6153D-4883-4D69-860A-19D4FA3B8B43}"/>
              </a:ext>
            </a:extLst>
          </p:cNvPr>
          <p:cNvSpPr>
            <a:spLocks noGrp="1"/>
          </p:cNvSpPr>
          <p:nvPr>
            <p:ph type="body" sz="quarter" idx="12"/>
          </p:nvPr>
        </p:nvSpPr>
        <p:spPr>
          <a:xfrm>
            <a:off x="1767840" y="3579460"/>
            <a:ext cx="20848320" cy="4389120"/>
          </a:xfrm>
        </p:spPr>
        <p:txBody>
          <a:bodyPr/>
          <a:lstStyle/>
          <a:p>
            <a:pPr marL="685800" indent="-685800">
              <a:buFontTx/>
              <a:buChar char="-"/>
            </a:pPr>
            <a:r>
              <a:rPr lang="en-US" sz="4800" dirty="0">
                <a:effectLst/>
              </a:rPr>
              <a:t>The local authority emergency programs were assessed using the EMBC Community Emergency Program Self Assessment Tool</a:t>
            </a:r>
          </a:p>
          <a:p>
            <a:pPr marL="685800" indent="-685800">
              <a:buFontTx/>
              <a:buChar char="-"/>
            </a:pPr>
            <a:r>
              <a:rPr lang="en-US" sz="4800" dirty="0">
                <a:effectLst/>
              </a:rPr>
              <a:t>Only tool provided by the provincial government to evaluate local authority and First Nation emergency programs</a:t>
            </a:r>
          </a:p>
          <a:p>
            <a:pPr marL="685800" indent="-685800">
              <a:buFontTx/>
              <a:buChar char="-"/>
            </a:pPr>
            <a:r>
              <a:rPr lang="en-US" sz="4800" dirty="0">
                <a:effectLst/>
              </a:rPr>
              <a:t>Tool provides a defensible benchmark for program development and improvement</a:t>
            </a:r>
          </a:p>
          <a:p>
            <a:pPr marL="685800" indent="-685800">
              <a:buFontTx/>
              <a:buChar char="-"/>
            </a:pPr>
            <a:r>
              <a:rPr lang="en-CA" sz="4800" dirty="0">
                <a:effectLst/>
              </a:rPr>
              <a:t>Results reflect current state of our programs including the services provided by the Emergency Program Service</a:t>
            </a:r>
          </a:p>
        </p:txBody>
      </p:sp>
      <p:sp>
        <p:nvSpPr>
          <p:cNvPr id="4" name="Text Placeholder 3">
            <a:extLst>
              <a:ext uri="{FF2B5EF4-FFF2-40B4-BE49-F238E27FC236}">
                <a16:creationId xmlns:a16="http://schemas.microsoft.com/office/drawing/2014/main" id="{83960718-72F1-4CCB-95AC-AF2B2D66321A}"/>
              </a:ext>
            </a:extLst>
          </p:cNvPr>
          <p:cNvSpPr>
            <a:spLocks noGrp="1"/>
          </p:cNvSpPr>
          <p:nvPr>
            <p:ph type="body" sz="quarter" idx="13"/>
          </p:nvPr>
        </p:nvSpPr>
        <p:spPr>
          <a:xfrm>
            <a:off x="3638931" y="1714084"/>
            <a:ext cx="16313150" cy="1354074"/>
          </a:xfrm>
        </p:spPr>
        <p:txBody>
          <a:bodyPr/>
          <a:lstStyle/>
          <a:p>
            <a:r>
              <a:rPr lang="en-CA" dirty="0"/>
              <a:t>Assessing the gaps</a:t>
            </a:r>
          </a:p>
        </p:txBody>
      </p:sp>
    </p:spTree>
    <p:extLst>
      <p:ext uri="{BB962C8B-B14F-4D97-AF65-F5344CB8AC3E}">
        <p14:creationId xmlns:p14="http://schemas.microsoft.com/office/powerpoint/2010/main" val="49597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E6153D-4883-4D69-860A-19D4FA3B8B43}"/>
              </a:ext>
            </a:extLst>
          </p:cNvPr>
          <p:cNvSpPr>
            <a:spLocks noGrp="1"/>
          </p:cNvSpPr>
          <p:nvPr>
            <p:ph type="body" sz="quarter" idx="12"/>
          </p:nvPr>
        </p:nvSpPr>
        <p:spPr>
          <a:xfrm>
            <a:off x="1767840" y="3562834"/>
            <a:ext cx="20848320" cy="5455713"/>
          </a:xfrm>
        </p:spPr>
        <p:txBody>
          <a:bodyPr/>
          <a:lstStyle/>
          <a:p>
            <a:pPr marL="685800" indent="-685800">
              <a:buFontTx/>
              <a:buChar char="-"/>
            </a:pPr>
            <a:r>
              <a:rPr lang="en-US" sz="4800" dirty="0">
                <a:effectLst/>
              </a:rPr>
              <a:t>Not all requirements within each category are evenly weighted within the provincial tool. </a:t>
            </a:r>
          </a:p>
          <a:p>
            <a:pPr marL="685800" indent="-685800">
              <a:buFontTx/>
              <a:buChar char="-"/>
            </a:pPr>
            <a:r>
              <a:rPr lang="en-CA" sz="4800" dirty="0">
                <a:effectLst/>
              </a:rPr>
              <a:t>Progress for the municipalities has been generalized (some communities may be more advanced or less advanced than others in some areas).</a:t>
            </a:r>
          </a:p>
          <a:p>
            <a:pPr marL="685800" indent="-685800">
              <a:buFontTx/>
              <a:buChar char="-"/>
            </a:pPr>
            <a:r>
              <a:rPr lang="en-CA" sz="4800" dirty="0">
                <a:effectLst/>
              </a:rPr>
              <a:t>The evaluation was completed based on available information (historic and current). Any information that was not shared would not be reflected.</a:t>
            </a:r>
          </a:p>
          <a:p>
            <a:pPr marL="685800" indent="-685800">
              <a:buFontTx/>
              <a:buChar char="-"/>
            </a:pPr>
            <a:r>
              <a:rPr lang="en-CA" sz="4800" dirty="0">
                <a:effectLst/>
              </a:rPr>
              <a:t>Intended as a comparison against the provincial benchmarks (not each other)</a:t>
            </a:r>
            <a:endParaRPr lang="en-CA" sz="4800" dirty="0"/>
          </a:p>
        </p:txBody>
      </p:sp>
      <p:sp>
        <p:nvSpPr>
          <p:cNvPr id="4" name="Text Placeholder 3">
            <a:extLst>
              <a:ext uri="{FF2B5EF4-FFF2-40B4-BE49-F238E27FC236}">
                <a16:creationId xmlns:a16="http://schemas.microsoft.com/office/drawing/2014/main" id="{83960718-72F1-4CCB-95AC-AF2B2D66321A}"/>
              </a:ext>
            </a:extLst>
          </p:cNvPr>
          <p:cNvSpPr>
            <a:spLocks noGrp="1"/>
          </p:cNvSpPr>
          <p:nvPr>
            <p:ph type="body" sz="quarter" idx="13"/>
          </p:nvPr>
        </p:nvSpPr>
        <p:spPr>
          <a:xfrm>
            <a:off x="3755309" y="1730710"/>
            <a:ext cx="16313150" cy="1354074"/>
          </a:xfrm>
        </p:spPr>
        <p:txBody>
          <a:bodyPr/>
          <a:lstStyle/>
          <a:p>
            <a:r>
              <a:rPr lang="en-CA" dirty="0"/>
              <a:t>Assumptions and Limitations</a:t>
            </a:r>
          </a:p>
        </p:txBody>
      </p:sp>
    </p:spTree>
    <p:extLst>
      <p:ext uri="{BB962C8B-B14F-4D97-AF65-F5344CB8AC3E}">
        <p14:creationId xmlns:p14="http://schemas.microsoft.com/office/powerpoint/2010/main" val="35677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FFE34A5-7DAE-4ED2-8994-B5A67F608BB8}"/>
              </a:ext>
            </a:extLst>
          </p:cNvPr>
          <p:cNvGraphicFramePr/>
          <p:nvPr>
            <p:extLst>
              <p:ext uri="{D42A27DB-BD31-4B8C-83A1-F6EECF244321}">
                <p14:modId xmlns:p14="http://schemas.microsoft.com/office/powerpoint/2010/main" val="3416827103"/>
              </p:ext>
            </p:extLst>
          </p:nvPr>
        </p:nvGraphicFramePr>
        <p:xfrm>
          <a:off x="798022" y="3308466"/>
          <a:ext cx="22161730" cy="8711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556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E6153D-4883-4D69-860A-19D4FA3B8B43}"/>
              </a:ext>
            </a:extLst>
          </p:cNvPr>
          <p:cNvSpPr>
            <a:spLocks noGrp="1"/>
          </p:cNvSpPr>
          <p:nvPr>
            <p:ph type="body" sz="quarter" idx="12"/>
          </p:nvPr>
        </p:nvSpPr>
        <p:spPr>
          <a:xfrm>
            <a:off x="2067098" y="3330077"/>
            <a:ext cx="20848320" cy="5455713"/>
          </a:xfrm>
        </p:spPr>
        <p:txBody>
          <a:bodyPr/>
          <a:lstStyle/>
          <a:p>
            <a:pPr marL="685800" indent="-685800">
              <a:buFontTx/>
              <a:buChar char="-"/>
            </a:pPr>
            <a:r>
              <a:rPr lang="en-US" sz="4800" dirty="0">
                <a:effectLst/>
              </a:rPr>
              <a:t>32 recommendations in the Assessment Report</a:t>
            </a:r>
            <a:endParaRPr lang="en-US" sz="3600" dirty="0">
              <a:solidFill>
                <a:schemeClr val="tx1"/>
              </a:solidFill>
              <a:effectLst/>
            </a:endParaRPr>
          </a:p>
          <a:p>
            <a:pPr lvl="6"/>
            <a:r>
              <a:rPr lang="en-US" sz="3600" dirty="0">
                <a:solidFill>
                  <a:schemeClr val="tx1"/>
                </a:solidFill>
                <a:effectLst/>
              </a:rPr>
              <a:t>17 for electoral areas</a:t>
            </a:r>
          </a:p>
          <a:p>
            <a:pPr lvl="6"/>
            <a:r>
              <a:rPr lang="en-US" sz="3600" dirty="0">
                <a:solidFill>
                  <a:schemeClr val="tx1"/>
                </a:solidFill>
                <a:effectLst/>
              </a:rPr>
              <a:t>21 for municipalities</a:t>
            </a:r>
          </a:p>
          <a:p>
            <a:pPr lvl="6"/>
            <a:r>
              <a:rPr lang="en-US" sz="3600" dirty="0">
                <a:solidFill>
                  <a:schemeClr val="tx1"/>
                </a:solidFill>
                <a:effectLst/>
              </a:rPr>
              <a:t>10 for the CVRD Emergency Program Service</a:t>
            </a:r>
          </a:p>
          <a:p>
            <a:pPr marL="685800" indent="-685800">
              <a:buFontTx/>
              <a:buChar char="-"/>
            </a:pPr>
            <a:r>
              <a:rPr lang="en-CA" sz="4800" dirty="0">
                <a:effectLst/>
              </a:rPr>
              <a:t>Recommendations focus on critical priorities (not intended to achieve a perfect score in each area but rather address larger risks). </a:t>
            </a:r>
          </a:p>
        </p:txBody>
      </p:sp>
      <p:sp>
        <p:nvSpPr>
          <p:cNvPr id="4" name="Text Placeholder 3">
            <a:extLst>
              <a:ext uri="{FF2B5EF4-FFF2-40B4-BE49-F238E27FC236}">
                <a16:creationId xmlns:a16="http://schemas.microsoft.com/office/drawing/2014/main" id="{83960718-72F1-4CCB-95AC-AF2B2D66321A}"/>
              </a:ext>
            </a:extLst>
          </p:cNvPr>
          <p:cNvSpPr>
            <a:spLocks noGrp="1"/>
          </p:cNvSpPr>
          <p:nvPr>
            <p:ph type="body" sz="quarter" idx="13"/>
          </p:nvPr>
        </p:nvSpPr>
        <p:spPr>
          <a:xfrm>
            <a:off x="3755309" y="1730710"/>
            <a:ext cx="16313150" cy="1354074"/>
          </a:xfrm>
        </p:spPr>
        <p:txBody>
          <a:bodyPr/>
          <a:lstStyle/>
          <a:p>
            <a:r>
              <a:rPr lang="en-CA" dirty="0"/>
              <a:t>Recommendations</a:t>
            </a:r>
          </a:p>
        </p:txBody>
      </p:sp>
    </p:spTree>
    <p:extLst>
      <p:ext uri="{BB962C8B-B14F-4D97-AF65-F5344CB8AC3E}">
        <p14:creationId xmlns:p14="http://schemas.microsoft.com/office/powerpoint/2010/main" val="62403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017 Theme">
  <a:themeElements>
    <a:clrScheme name="Custom 6">
      <a:dk1>
        <a:srgbClr val="05A9AD"/>
      </a:dk1>
      <a:lt1>
        <a:srgbClr val="000000"/>
      </a:lt1>
      <a:dk2>
        <a:srgbClr val="F0F1F2"/>
      </a:dk2>
      <a:lt2>
        <a:srgbClr val="B8BBC1"/>
      </a:lt2>
      <a:accent1>
        <a:srgbClr val="05A9AD"/>
      </a:accent1>
      <a:accent2>
        <a:srgbClr val="C9C5C8"/>
      </a:accent2>
      <a:accent3>
        <a:srgbClr val="F2F2F2"/>
      </a:accent3>
      <a:accent4>
        <a:srgbClr val="05A9AD"/>
      </a:accent4>
      <a:accent5>
        <a:srgbClr val="05A9AD"/>
      </a:accent5>
      <a:accent6>
        <a:srgbClr val="AE64C8"/>
      </a:accent6>
      <a:hlink>
        <a:srgbClr val="0000FF"/>
      </a:hlink>
      <a:folHlink>
        <a:srgbClr val="AE64C8"/>
      </a:folHlink>
    </a:clrScheme>
    <a:fontScheme name="CVRD Arial">
      <a:majorFont>
        <a:latin typeface="Arial"/>
        <a:ea typeface="ＭＳ Ｐゴシック"/>
        <a:cs typeface="Helvetica Neue Light"/>
      </a:majorFont>
      <a:minorFont>
        <a:latin typeface="Arial"/>
        <a:ea typeface="ＭＳ Ｐゴシック"/>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FFFFFF"/>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825500" rtl="0" eaLnBrk="1" fontAlgn="base" latinLnBrk="0" hangingPunct="0">
          <a:lnSpc>
            <a:spcPct val="100000"/>
          </a:lnSpc>
          <a:spcBef>
            <a:spcPct val="0"/>
          </a:spcBef>
          <a:spcAft>
            <a:spcPct val="0"/>
          </a:spcAft>
          <a:buClrTx/>
          <a:buSzTx/>
          <a:buFontTx/>
          <a:buNone/>
          <a:tabLst/>
          <a:defRPr kumimoji="0" lang="en-US" sz="58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FFFFFF"/>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825500" rtl="0" eaLnBrk="1" fontAlgn="base" latinLnBrk="0" hangingPunct="0">
          <a:lnSpc>
            <a:spcPct val="100000"/>
          </a:lnSpc>
          <a:spcBef>
            <a:spcPct val="0"/>
          </a:spcBef>
          <a:spcAft>
            <a:spcPct val="0"/>
          </a:spcAft>
          <a:buClrTx/>
          <a:buSzTx/>
          <a:buFontTx/>
          <a:buNone/>
          <a:tabLst/>
          <a:defRPr kumimoji="0" lang="en-US" sz="58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2018 PPT Template" id="{D1747E2A-142C-431A-BD8B-31969076D866}" vid="{F9678B9E-2EC9-4052-8478-D838B748FC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PPT Template_201804261821089103</Template>
  <TotalTime>11222</TotalTime>
  <Words>3277</Words>
  <Application>Microsoft Office PowerPoint</Application>
  <PresentationFormat>Custom</PresentationFormat>
  <Paragraphs>363</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Arial Narrow</vt:lpstr>
      <vt:lpstr>Arial Nova Light</vt:lpstr>
      <vt:lpstr>Calibri</vt:lpstr>
      <vt:lpstr>Helvetica Neue Light</vt:lpstr>
      <vt:lpstr>Times New Roman</vt:lpstr>
      <vt:lpstr>2017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Anderson</dc:creator>
  <cp:lastModifiedBy>April Diver</cp:lastModifiedBy>
  <cp:revision>88</cp:revision>
  <dcterms:created xsi:type="dcterms:W3CDTF">2018-07-30T17:45:42Z</dcterms:created>
  <dcterms:modified xsi:type="dcterms:W3CDTF">2021-07-05T18:44:00Z</dcterms:modified>
</cp:coreProperties>
</file>