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3" r:id="rId2"/>
    <p:sldId id="267" r:id="rId3"/>
    <p:sldId id="277" r:id="rId4"/>
    <p:sldId id="284" r:id="rId5"/>
    <p:sldId id="285" r:id="rId6"/>
    <p:sldId id="281" r:id="rId7"/>
    <p:sldId id="279" r:id="rId8"/>
    <p:sldId id="278" r:id="rId9"/>
    <p:sldId id="283" r:id="rId10"/>
    <p:sldId id="271" r:id="rId11"/>
    <p:sldId id="282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31"/>
    <p:restoredTop sz="94694"/>
  </p:normalViewPr>
  <p:slideViewPr>
    <p:cSldViewPr snapToGrid="0" snapToObjects="1" showGuides="1">
      <p:cViewPr varScale="1">
        <p:scale>
          <a:sx n="121" d="100"/>
          <a:sy n="121" d="100"/>
        </p:scale>
        <p:origin x="25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AA4822-8054-4C9C-B6F7-50939A049223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2903A0-B704-468A-9A77-137899A42542}">
      <dgm:prSet phldrT="[Text]"/>
      <dgm:spPr/>
      <dgm:t>
        <a:bodyPr/>
        <a:lstStyle/>
        <a:p>
          <a:pPr algn="ctr"/>
          <a:r>
            <a:rPr lang="en-US" b="1" dirty="0"/>
            <a:t>Survey Development </a:t>
          </a:r>
          <a:r>
            <a:rPr lang="en-US" i="1" dirty="0"/>
            <a:t>(Winter 2022-2023)</a:t>
          </a:r>
        </a:p>
      </dgm:t>
    </dgm:pt>
    <dgm:pt modelId="{D07E9EAB-9F7D-426E-A701-1187D8DD9862}" type="parTrans" cxnId="{C79AF0F2-E8E5-4FD1-BE68-1A7E9D5C9653}">
      <dgm:prSet/>
      <dgm:spPr/>
      <dgm:t>
        <a:bodyPr/>
        <a:lstStyle/>
        <a:p>
          <a:pPr algn="ctr"/>
          <a:endParaRPr lang="en-US"/>
        </a:p>
      </dgm:t>
    </dgm:pt>
    <dgm:pt modelId="{D9B47F26-11C7-4C81-9E9E-6F1D1CCD1FB9}" type="sibTrans" cxnId="{C79AF0F2-E8E5-4FD1-BE68-1A7E9D5C9653}">
      <dgm:prSet/>
      <dgm:spPr/>
      <dgm:t>
        <a:bodyPr/>
        <a:lstStyle/>
        <a:p>
          <a:pPr algn="ctr"/>
          <a:endParaRPr lang="en-US"/>
        </a:p>
      </dgm:t>
    </dgm:pt>
    <dgm:pt modelId="{827DB38D-8C95-4EEE-BEA4-F1CF84E2BF24}">
      <dgm:prSet phldrT="[Text]"/>
      <dgm:spPr/>
      <dgm:t>
        <a:bodyPr/>
        <a:lstStyle/>
        <a:p>
          <a:pPr algn="ctr"/>
          <a:r>
            <a:rPr lang="en-US" b="1" dirty="0"/>
            <a:t>Launch Survey &amp; Analysis </a:t>
          </a:r>
          <a:r>
            <a:rPr lang="en-US" i="1" dirty="0"/>
            <a:t>(Spring 2023)</a:t>
          </a:r>
        </a:p>
      </dgm:t>
    </dgm:pt>
    <dgm:pt modelId="{69B7A6F3-D6EA-4441-9DAE-E126EAFFE061}" type="parTrans" cxnId="{E9918530-D413-40E5-9734-3BC7A1FE480B}">
      <dgm:prSet/>
      <dgm:spPr/>
      <dgm:t>
        <a:bodyPr/>
        <a:lstStyle/>
        <a:p>
          <a:pPr algn="ctr"/>
          <a:endParaRPr lang="en-US"/>
        </a:p>
      </dgm:t>
    </dgm:pt>
    <dgm:pt modelId="{7412EB70-4B95-4A83-9D60-8E8FE9B5AA86}" type="sibTrans" cxnId="{E9918530-D413-40E5-9734-3BC7A1FE480B}">
      <dgm:prSet/>
      <dgm:spPr/>
      <dgm:t>
        <a:bodyPr/>
        <a:lstStyle/>
        <a:p>
          <a:pPr algn="ctr"/>
          <a:endParaRPr lang="en-US"/>
        </a:p>
      </dgm:t>
    </dgm:pt>
    <dgm:pt modelId="{38A00803-67D5-459F-9276-C6BA59292AC6}">
      <dgm:prSet phldrT="[Text]"/>
      <dgm:spPr/>
      <dgm:t>
        <a:bodyPr/>
        <a:lstStyle/>
        <a:p>
          <a:pPr algn="ctr"/>
          <a:r>
            <a:rPr lang="en-US" b="1" dirty="0"/>
            <a:t>Report back </a:t>
          </a:r>
          <a:r>
            <a:rPr lang="en-US" i="1" dirty="0"/>
            <a:t>(Summer 2023)</a:t>
          </a:r>
        </a:p>
      </dgm:t>
    </dgm:pt>
    <dgm:pt modelId="{063F83D1-183B-4424-B61B-222507A0F03E}" type="parTrans" cxnId="{A464AD6F-CD0B-450B-9C16-387C25624A41}">
      <dgm:prSet/>
      <dgm:spPr/>
      <dgm:t>
        <a:bodyPr/>
        <a:lstStyle/>
        <a:p>
          <a:pPr algn="ctr"/>
          <a:endParaRPr lang="en-US"/>
        </a:p>
      </dgm:t>
    </dgm:pt>
    <dgm:pt modelId="{6773C9B3-2037-4718-8B46-06D39A8E9218}" type="sibTrans" cxnId="{A464AD6F-CD0B-450B-9C16-387C25624A41}">
      <dgm:prSet/>
      <dgm:spPr/>
      <dgm:t>
        <a:bodyPr/>
        <a:lstStyle/>
        <a:p>
          <a:pPr algn="ctr"/>
          <a:endParaRPr lang="en-US"/>
        </a:p>
      </dgm:t>
    </dgm:pt>
    <dgm:pt modelId="{C420F7D9-71FA-4D31-AD9D-4D77A85DDF89}">
      <dgm:prSet phldrT="[Text]"/>
      <dgm:spPr>
        <a:solidFill>
          <a:schemeClr val="accent5"/>
        </a:solidFill>
      </dgm:spPr>
      <dgm:t>
        <a:bodyPr/>
        <a:lstStyle/>
        <a:p>
          <a:pPr algn="ctr"/>
          <a:r>
            <a:rPr lang="en-US" b="1" dirty="0"/>
            <a:t>Community Engagement (Ongoing)</a:t>
          </a:r>
        </a:p>
      </dgm:t>
    </dgm:pt>
    <dgm:pt modelId="{05E1AD31-7E2F-4CC8-827D-DE519985D21D}" type="sibTrans" cxnId="{1671AD57-28DB-4C77-A523-11149BDCCBD2}">
      <dgm:prSet/>
      <dgm:spPr/>
      <dgm:t>
        <a:bodyPr/>
        <a:lstStyle/>
        <a:p>
          <a:pPr algn="ctr"/>
          <a:endParaRPr lang="en-US"/>
        </a:p>
      </dgm:t>
    </dgm:pt>
    <dgm:pt modelId="{481A5A03-F37E-458B-8DFF-7CE5AB3B9769}" type="parTrans" cxnId="{1671AD57-28DB-4C77-A523-11149BDCCBD2}">
      <dgm:prSet/>
      <dgm:spPr/>
      <dgm:t>
        <a:bodyPr/>
        <a:lstStyle/>
        <a:p>
          <a:pPr algn="ctr"/>
          <a:endParaRPr lang="en-US"/>
        </a:p>
      </dgm:t>
    </dgm:pt>
    <dgm:pt modelId="{99D3697D-DE9E-4471-ABAC-0CDB12BD5BF8}" type="pres">
      <dgm:prSet presAssocID="{A8AA4822-8054-4C9C-B6F7-50939A04922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217F295B-7EA0-4769-927C-DFB9A4BE279A}" type="pres">
      <dgm:prSet presAssocID="{C420F7D9-71FA-4D31-AD9D-4D77A85DDF89}" presName="Parent" presStyleLbl="node1" presStyleIdx="0" presStyleCnt="2">
        <dgm:presLayoutVars>
          <dgm:chMax val="4"/>
          <dgm:chPref val="3"/>
        </dgm:presLayoutVars>
      </dgm:prSet>
      <dgm:spPr/>
    </dgm:pt>
    <dgm:pt modelId="{305E8299-F493-4068-B749-25F386200A4D}" type="pres">
      <dgm:prSet presAssocID="{DF2903A0-B704-468A-9A77-137899A42542}" presName="Accent" presStyleLbl="node1" presStyleIdx="1" presStyleCnt="2"/>
      <dgm:spPr/>
    </dgm:pt>
    <dgm:pt modelId="{DA547EDD-BC78-40B5-BFDA-3D9A5EF53306}" type="pres">
      <dgm:prSet presAssocID="{DF2903A0-B704-468A-9A77-137899A42542}" presName="Image1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9B1D7BE-459A-4AEC-9769-E67130A0276F}" type="pres">
      <dgm:prSet presAssocID="{DF2903A0-B704-468A-9A77-137899A42542}" presName="Child1" presStyleLbl="revTx" presStyleIdx="0" presStyleCnt="3" custScaleX="129673" custLinFactNeighborX="13187" custLinFactNeighborY="-3418">
        <dgm:presLayoutVars>
          <dgm:chMax val="0"/>
          <dgm:chPref val="0"/>
          <dgm:bulletEnabled val="1"/>
        </dgm:presLayoutVars>
      </dgm:prSet>
      <dgm:spPr/>
    </dgm:pt>
    <dgm:pt modelId="{AB43D84C-8402-4034-B14A-ECB1FCC93685}" type="pres">
      <dgm:prSet presAssocID="{827DB38D-8C95-4EEE-BEA4-F1CF84E2BF24}" presName="Image2" presStyleCnt="0"/>
      <dgm:spPr/>
    </dgm:pt>
    <dgm:pt modelId="{DCAF415C-3396-4DC1-932D-EC3FD248BBB7}" type="pres">
      <dgm:prSet presAssocID="{827DB38D-8C95-4EEE-BEA4-F1CF84E2BF24}" presName="Imag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E4E1D93-6410-4DD8-B7E8-1E579B5482E4}" type="pres">
      <dgm:prSet presAssocID="{827DB38D-8C95-4EEE-BEA4-F1CF84E2BF24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E080BA5-20A5-4863-B373-5FA80C64558C}" type="pres">
      <dgm:prSet presAssocID="{38A00803-67D5-459F-9276-C6BA59292AC6}" presName="Image3" presStyleCnt="0"/>
      <dgm:spPr/>
    </dgm:pt>
    <dgm:pt modelId="{F54DD897-B766-4843-BA25-4761B0DAF2A0}" type="pres">
      <dgm:prSet presAssocID="{38A00803-67D5-459F-9276-C6BA59292AC6}" presName="Imag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7876442-1786-494E-8323-8F044973B4C5}" type="pres">
      <dgm:prSet presAssocID="{38A00803-67D5-459F-9276-C6BA59292AC6}" presName="Child3" presStyleLbl="revTx" presStyleIdx="2" presStyleCnt="3" custScaleX="114126">
        <dgm:presLayoutVars>
          <dgm:chMax val="0"/>
          <dgm:chPref val="0"/>
          <dgm:bulletEnabled val="1"/>
        </dgm:presLayoutVars>
      </dgm:prSet>
      <dgm:spPr/>
    </dgm:pt>
  </dgm:ptLst>
  <dgm:cxnLst>
    <dgm:cxn modelId="{E1BD6C2F-83C5-421E-8B5E-E95AC76AEC92}" type="presOf" srcId="{C420F7D9-71FA-4D31-AD9D-4D77A85DDF89}" destId="{217F295B-7EA0-4769-927C-DFB9A4BE279A}" srcOrd="0" destOrd="0" presId="urn:microsoft.com/office/officeart/2011/layout/RadialPictureList"/>
    <dgm:cxn modelId="{E9918530-D413-40E5-9734-3BC7A1FE480B}" srcId="{C420F7D9-71FA-4D31-AD9D-4D77A85DDF89}" destId="{827DB38D-8C95-4EEE-BEA4-F1CF84E2BF24}" srcOrd="1" destOrd="0" parTransId="{69B7A6F3-D6EA-4441-9DAE-E126EAFFE061}" sibTransId="{7412EB70-4B95-4A83-9D60-8E8FE9B5AA86}"/>
    <dgm:cxn modelId="{1F3B5C43-A595-4797-ACA7-39E19C56CF4E}" type="presOf" srcId="{38A00803-67D5-459F-9276-C6BA59292AC6}" destId="{A7876442-1786-494E-8323-8F044973B4C5}" srcOrd="0" destOrd="0" presId="urn:microsoft.com/office/officeart/2011/layout/RadialPictureList"/>
    <dgm:cxn modelId="{1671AD57-28DB-4C77-A523-11149BDCCBD2}" srcId="{A8AA4822-8054-4C9C-B6F7-50939A049223}" destId="{C420F7D9-71FA-4D31-AD9D-4D77A85DDF89}" srcOrd="0" destOrd="0" parTransId="{481A5A03-F37E-458B-8DFF-7CE5AB3B9769}" sibTransId="{05E1AD31-7E2F-4CC8-827D-DE519985D21D}"/>
    <dgm:cxn modelId="{A464AD6F-CD0B-450B-9C16-387C25624A41}" srcId="{C420F7D9-71FA-4D31-AD9D-4D77A85DDF89}" destId="{38A00803-67D5-459F-9276-C6BA59292AC6}" srcOrd="2" destOrd="0" parTransId="{063F83D1-183B-4424-B61B-222507A0F03E}" sibTransId="{6773C9B3-2037-4718-8B46-06D39A8E9218}"/>
    <dgm:cxn modelId="{94A7838E-0D41-4B9A-890D-C9D2A4CE51CA}" type="presOf" srcId="{827DB38D-8C95-4EEE-BEA4-F1CF84E2BF24}" destId="{4E4E1D93-6410-4DD8-B7E8-1E579B5482E4}" srcOrd="0" destOrd="0" presId="urn:microsoft.com/office/officeart/2011/layout/RadialPictureList"/>
    <dgm:cxn modelId="{02A69CC0-42A0-4199-AC98-A5F201194E7E}" type="presOf" srcId="{A8AA4822-8054-4C9C-B6F7-50939A049223}" destId="{99D3697D-DE9E-4471-ABAC-0CDB12BD5BF8}" srcOrd="0" destOrd="0" presId="urn:microsoft.com/office/officeart/2011/layout/RadialPictureList"/>
    <dgm:cxn modelId="{C79AF0F2-E8E5-4FD1-BE68-1A7E9D5C9653}" srcId="{C420F7D9-71FA-4D31-AD9D-4D77A85DDF89}" destId="{DF2903A0-B704-468A-9A77-137899A42542}" srcOrd="0" destOrd="0" parTransId="{D07E9EAB-9F7D-426E-A701-1187D8DD9862}" sibTransId="{D9B47F26-11C7-4C81-9E9E-6F1D1CCD1FB9}"/>
    <dgm:cxn modelId="{4DD6C1FC-D855-4C1F-8485-C22BB312C1DF}" type="presOf" srcId="{DF2903A0-B704-468A-9A77-137899A42542}" destId="{09B1D7BE-459A-4AEC-9769-E67130A0276F}" srcOrd="0" destOrd="0" presId="urn:microsoft.com/office/officeart/2011/layout/RadialPictureList"/>
    <dgm:cxn modelId="{559D92F6-6FC0-4E1E-A257-2821498D2F1F}" type="presParOf" srcId="{99D3697D-DE9E-4471-ABAC-0CDB12BD5BF8}" destId="{217F295B-7EA0-4769-927C-DFB9A4BE279A}" srcOrd="0" destOrd="0" presId="urn:microsoft.com/office/officeart/2011/layout/RadialPictureList"/>
    <dgm:cxn modelId="{5BB8EC07-4F96-483A-9B2C-832823B95840}" type="presParOf" srcId="{99D3697D-DE9E-4471-ABAC-0CDB12BD5BF8}" destId="{305E8299-F493-4068-B749-25F386200A4D}" srcOrd="1" destOrd="0" presId="urn:microsoft.com/office/officeart/2011/layout/RadialPictureList"/>
    <dgm:cxn modelId="{86ACBD78-E456-44A8-993B-5EA8642DB5B3}" type="presParOf" srcId="{99D3697D-DE9E-4471-ABAC-0CDB12BD5BF8}" destId="{DA547EDD-BC78-40B5-BFDA-3D9A5EF53306}" srcOrd="2" destOrd="0" presId="urn:microsoft.com/office/officeart/2011/layout/RadialPictureList"/>
    <dgm:cxn modelId="{5D1D7306-30E9-4800-BC53-3568219E02DA}" type="presParOf" srcId="{99D3697D-DE9E-4471-ABAC-0CDB12BD5BF8}" destId="{09B1D7BE-459A-4AEC-9769-E67130A0276F}" srcOrd="3" destOrd="0" presId="urn:microsoft.com/office/officeart/2011/layout/RadialPictureList"/>
    <dgm:cxn modelId="{F6929124-F13D-4897-AB3D-7134C32BECBF}" type="presParOf" srcId="{99D3697D-DE9E-4471-ABAC-0CDB12BD5BF8}" destId="{AB43D84C-8402-4034-B14A-ECB1FCC93685}" srcOrd="4" destOrd="0" presId="urn:microsoft.com/office/officeart/2011/layout/RadialPictureList"/>
    <dgm:cxn modelId="{7FD9BC35-52F9-4431-95FB-6CFEBBCBDD7D}" type="presParOf" srcId="{AB43D84C-8402-4034-B14A-ECB1FCC93685}" destId="{DCAF415C-3396-4DC1-932D-EC3FD248BBB7}" srcOrd="0" destOrd="0" presId="urn:microsoft.com/office/officeart/2011/layout/RadialPictureList"/>
    <dgm:cxn modelId="{F2C659A6-1540-437D-BD9D-FEC7B21C437E}" type="presParOf" srcId="{99D3697D-DE9E-4471-ABAC-0CDB12BD5BF8}" destId="{4E4E1D93-6410-4DD8-B7E8-1E579B5482E4}" srcOrd="5" destOrd="0" presId="urn:microsoft.com/office/officeart/2011/layout/RadialPictureList"/>
    <dgm:cxn modelId="{E936C757-FDCC-438A-A8B2-720FA49EA9D2}" type="presParOf" srcId="{99D3697D-DE9E-4471-ABAC-0CDB12BD5BF8}" destId="{5E080BA5-20A5-4863-B373-5FA80C64558C}" srcOrd="6" destOrd="0" presId="urn:microsoft.com/office/officeart/2011/layout/RadialPictureList"/>
    <dgm:cxn modelId="{160F23FD-1871-4656-9A5D-4C14C4DB223D}" type="presParOf" srcId="{5E080BA5-20A5-4863-B373-5FA80C64558C}" destId="{F54DD897-B766-4843-BA25-4761B0DAF2A0}" srcOrd="0" destOrd="0" presId="urn:microsoft.com/office/officeart/2011/layout/RadialPictureList"/>
    <dgm:cxn modelId="{995E884E-2FFC-48F8-AE86-42FCFE44EE79}" type="presParOf" srcId="{99D3697D-DE9E-4471-ABAC-0CDB12BD5BF8}" destId="{A7876442-1786-494E-8323-8F044973B4C5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009270-BADE-4F29-8E5F-75790145929C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</dgm:pt>
    <dgm:pt modelId="{CE785B23-81FC-4863-AF62-86AD3374F157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3000"/>
            </a:spcBef>
          </a:pPr>
          <a:r>
            <a:rPr lang="en-US" sz="1600" b="1" dirty="0"/>
            <a:t>Inform </a:t>
          </a:r>
        </a:p>
        <a:p>
          <a:pPr>
            <a:lnSpc>
              <a:spcPct val="100000"/>
            </a:lnSpc>
            <a:spcBef>
              <a:spcPts val="3000"/>
            </a:spcBef>
          </a:pPr>
          <a:r>
            <a:rPr lang="en-US" sz="1600" b="0" dirty="0"/>
            <a:t>Discuss the survey, share resources &amp; information, &amp; share back results</a:t>
          </a:r>
        </a:p>
      </dgm:t>
    </dgm:pt>
    <dgm:pt modelId="{660FC857-89A6-43C2-B518-8EDABD385281}" type="parTrans" cxnId="{5EF239F1-732A-43FB-A7F4-C2C082733B28}">
      <dgm:prSet/>
      <dgm:spPr/>
      <dgm:t>
        <a:bodyPr/>
        <a:lstStyle/>
        <a:p>
          <a:endParaRPr lang="en-US"/>
        </a:p>
      </dgm:t>
    </dgm:pt>
    <dgm:pt modelId="{99F28B8A-737E-4043-BEBF-C5331E12975B}" type="sibTrans" cxnId="{5EF239F1-732A-43FB-A7F4-C2C082733B28}">
      <dgm:prSet/>
      <dgm:spPr/>
      <dgm:t>
        <a:bodyPr/>
        <a:lstStyle/>
        <a:p>
          <a:endParaRPr lang="en-US"/>
        </a:p>
      </dgm:t>
    </dgm:pt>
    <dgm:pt modelId="{EB84C94C-FDAC-4F0E-B0DE-6225103819A4}">
      <dgm:prSet phldrT="[Text]" custT="1"/>
      <dgm:spPr/>
      <dgm:t>
        <a:bodyPr/>
        <a:lstStyle/>
        <a:p>
          <a:endParaRPr lang="en-US" sz="1600" b="1" dirty="0"/>
        </a:p>
        <a:p>
          <a:r>
            <a:rPr lang="en-US" sz="1600" b="1" dirty="0"/>
            <a:t>Involve </a:t>
          </a:r>
        </a:p>
        <a:p>
          <a:r>
            <a:rPr lang="en-US" sz="1500" b="0" dirty="0"/>
            <a:t>Partner with communities on survey design, engagement, &amp; analysis plans that meet community needs</a:t>
          </a:r>
        </a:p>
      </dgm:t>
    </dgm:pt>
    <dgm:pt modelId="{DE30C062-2904-49CD-B703-36503FDA45AE}" type="parTrans" cxnId="{B9148F42-EEB7-4F8A-9D6B-6207C88BCF96}">
      <dgm:prSet/>
      <dgm:spPr/>
      <dgm:t>
        <a:bodyPr/>
        <a:lstStyle/>
        <a:p>
          <a:endParaRPr lang="en-US"/>
        </a:p>
      </dgm:t>
    </dgm:pt>
    <dgm:pt modelId="{E7242F72-9629-405B-BBEB-78CB95A3FF20}" type="sibTrans" cxnId="{B9148F42-EEB7-4F8A-9D6B-6207C88BCF96}">
      <dgm:prSet/>
      <dgm:spPr/>
      <dgm:t>
        <a:bodyPr/>
        <a:lstStyle/>
        <a:p>
          <a:endParaRPr lang="en-US"/>
        </a:p>
      </dgm:t>
    </dgm:pt>
    <dgm:pt modelId="{B878288C-C5E7-4DFE-8AEB-CB417292C300}">
      <dgm:prSet custT="1"/>
      <dgm:spPr/>
      <dgm:t>
        <a:bodyPr/>
        <a:lstStyle/>
        <a:p>
          <a:endParaRPr lang="en-US" sz="1600" b="1" dirty="0"/>
        </a:p>
        <a:p>
          <a:r>
            <a:rPr lang="en-US" sz="1600" b="1" dirty="0"/>
            <a:t>Collaborate </a:t>
          </a:r>
        </a:p>
        <a:p>
          <a:r>
            <a:rPr lang="en-US" sz="1600" b="0" dirty="0"/>
            <a:t>Work with communities to interpret survey results &amp; identify ways to use the data for action</a:t>
          </a:r>
        </a:p>
      </dgm:t>
    </dgm:pt>
    <dgm:pt modelId="{E62AB305-C06E-4E93-AEDC-D13DDD88EAE7}" type="parTrans" cxnId="{5C65756F-20C1-4DC8-9760-57A78288C636}">
      <dgm:prSet/>
      <dgm:spPr/>
      <dgm:t>
        <a:bodyPr/>
        <a:lstStyle/>
        <a:p>
          <a:endParaRPr lang="en-US"/>
        </a:p>
      </dgm:t>
    </dgm:pt>
    <dgm:pt modelId="{5657C589-288A-4803-A7BD-D1CBF05FC6A6}" type="sibTrans" cxnId="{5C65756F-20C1-4DC8-9760-57A78288C636}">
      <dgm:prSet/>
      <dgm:spPr/>
      <dgm:t>
        <a:bodyPr/>
        <a:lstStyle/>
        <a:p>
          <a:endParaRPr lang="en-US"/>
        </a:p>
      </dgm:t>
    </dgm:pt>
    <dgm:pt modelId="{025141F8-6C34-4ECE-A627-C39082325BFE}">
      <dgm:prSet custT="1"/>
      <dgm:spPr/>
      <dgm:t>
        <a:bodyPr/>
        <a:lstStyle/>
        <a:p>
          <a:endParaRPr lang="en-US" sz="1600" b="1" dirty="0"/>
        </a:p>
        <a:p>
          <a:r>
            <a:rPr lang="en-US" sz="1600" b="1" dirty="0"/>
            <a:t>Empower</a:t>
          </a:r>
        </a:p>
        <a:p>
          <a:r>
            <a:rPr lang="en-US" sz="1600" b="0" dirty="0"/>
            <a:t>Support communities to use the survey results for meaningful change</a:t>
          </a:r>
        </a:p>
      </dgm:t>
    </dgm:pt>
    <dgm:pt modelId="{4A2690B2-6AA6-4F16-BA7C-C71DC1152FD8}" type="parTrans" cxnId="{481ADB13-077C-4305-82F9-DFAA1A8602BF}">
      <dgm:prSet/>
      <dgm:spPr/>
      <dgm:t>
        <a:bodyPr/>
        <a:lstStyle/>
        <a:p>
          <a:endParaRPr lang="en-US"/>
        </a:p>
      </dgm:t>
    </dgm:pt>
    <dgm:pt modelId="{E2209C7F-9B06-47EA-B923-42EDE5342DE7}" type="sibTrans" cxnId="{481ADB13-077C-4305-82F9-DFAA1A8602BF}">
      <dgm:prSet/>
      <dgm:spPr/>
      <dgm:t>
        <a:bodyPr/>
        <a:lstStyle/>
        <a:p>
          <a:endParaRPr lang="en-US"/>
        </a:p>
      </dgm:t>
    </dgm:pt>
    <dgm:pt modelId="{32E4A34E-6287-48AA-8EA9-6E34E4C0E5F3}">
      <dgm:prSet phldrT="[Text]" custT="1"/>
      <dgm:spPr/>
      <dgm:t>
        <a:bodyPr/>
        <a:lstStyle/>
        <a:p>
          <a:r>
            <a:rPr lang="en-US" sz="1600" b="1" dirty="0"/>
            <a:t>Consult </a:t>
          </a:r>
        </a:p>
        <a:p>
          <a:r>
            <a:rPr lang="en-US" sz="1600" b="0" dirty="0"/>
            <a:t>Engage our communities to identify local priorities &amp; survey questions</a:t>
          </a:r>
        </a:p>
      </dgm:t>
    </dgm:pt>
    <dgm:pt modelId="{3FF5315F-BC06-43F4-920A-F1F38A68CF36}" type="sibTrans" cxnId="{6F84CB8D-A5FC-48B2-8856-6F6D5BD148BD}">
      <dgm:prSet/>
      <dgm:spPr/>
      <dgm:t>
        <a:bodyPr/>
        <a:lstStyle/>
        <a:p>
          <a:endParaRPr lang="en-US"/>
        </a:p>
      </dgm:t>
    </dgm:pt>
    <dgm:pt modelId="{BB20EDE5-0AEB-4957-BE65-0F216A7259F9}" type="parTrans" cxnId="{6F84CB8D-A5FC-48B2-8856-6F6D5BD148BD}">
      <dgm:prSet/>
      <dgm:spPr/>
      <dgm:t>
        <a:bodyPr/>
        <a:lstStyle/>
        <a:p>
          <a:endParaRPr lang="en-US"/>
        </a:p>
      </dgm:t>
    </dgm:pt>
    <dgm:pt modelId="{4B60EAD2-D00C-4AEE-A59B-6F0DEAC6DC80}" type="pres">
      <dgm:prSet presAssocID="{92009270-BADE-4F29-8E5F-75790145929C}" presName="Name0" presStyleCnt="0">
        <dgm:presLayoutVars>
          <dgm:dir/>
          <dgm:resizeHandles val="exact"/>
        </dgm:presLayoutVars>
      </dgm:prSet>
      <dgm:spPr/>
    </dgm:pt>
    <dgm:pt modelId="{BA061BD3-DE7C-4315-96FB-6010490A36E1}" type="pres">
      <dgm:prSet presAssocID="{92009270-BADE-4F29-8E5F-75790145929C}" presName="fgShape" presStyleLbl="fgShp" presStyleIdx="0" presStyleCnt="1" custScaleX="108696" custLinFactY="11118" custLinFactNeighborX="-78" custLinFactNeighborY="100000"/>
      <dgm:spPr/>
    </dgm:pt>
    <dgm:pt modelId="{4CD0F70C-1B2E-4211-A018-BA357837773E}" type="pres">
      <dgm:prSet presAssocID="{92009270-BADE-4F29-8E5F-75790145929C}" presName="linComp" presStyleCnt="0"/>
      <dgm:spPr/>
    </dgm:pt>
    <dgm:pt modelId="{98843F1B-8117-4E78-A2E0-521639A0E53E}" type="pres">
      <dgm:prSet presAssocID="{CE785B23-81FC-4863-AF62-86AD3374F157}" presName="compNode" presStyleCnt="0"/>
      <dgm:spPr/>
    </dgm:pt>
    <dgm:pt modelId="{664B6450-760E-45AB-924F-1E727C589D0A}" type="pres">
      <dgm:prSet presAssocID="{CE785B23-81FC-4863-AF62-86AD3374F157}" presName="bkgdShape" presStyleLbl="node1" presStyleIdx="0" presStyleCnt="5"/>
      <dgm:spPr/>
    </dgm:pt>
    <dgm:pt modelId="{05A77846-62E2-4478-9824-6972EB141F40}" type="pres">
      <dgm:prSet presAssocID="{CE785B23-81FC-4863-AF62-86AD3374F157}" presName="nodeTx" presStyleLbl="node1" presStyleIdx="0" presStyleCnt="5">
        <dgm:presLayoutVars>
          <dgm:bulletEnabled val="1"/>
        </dgm:presLayoutVars>
      </dgm:prSet>
      <dgm:spPr/>
    </dgm:pt>
    <dgm:pt modelId="{849E285D-2CAD-4A1D-814C-0F44E2EA9552}" type="pres">
      <dgm:prSet presAssocID="{CE785B23-81FC-4863-AF62-86AD3374F157}" presName="invisiNode" presStyleLbl="node1" presStyleIdx="0" presStyleCnt="5"/>
      <dgm:spPr/>
    </dgm:pt>
    <dgm:pt modelId="{0213A997-CCF4-4A0A-8774-82E246AF57FA}" type="pres">
      <dgm:prSet presAssocID="{CE785B23-81FC-4863-AF62-86AD3374F157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E1C0A02-B84F-4195-B2FF-5730CC7F3F33}" type="pres">
      <dgm:prSet presAssocID="{99F28B8A-737E-4043-BEBF-C5331E12975B}" presName="sibTrans" presStyleLbl="sibTrans2D1" presStyleIdx="0" presStyleCnt="0"/>
      <dgm:spPr/>
    </dgm:pt>
    <dgm:pt modelId="{47E5D4EB-A808-42F6-B57E-CC3727D3F20B}" type="pres">
      <dgm:prSet presAssocID="{32E4A34E-6287-48AA-8EA9-6E34E4C0E5F3}" presName="compNode" presStyleCnt="0"/>
      <dgm:spPr/>
    </dgm:pt>
    <dgm:pt modelId="{11B4431E-BCE4-48EA-8BB1-E7BFB6111D31}" type="pres">
      <dgm:prSet presAssocID="{32E4A34E-6287-48AA-8EA9-6E34E4C0E5F3}" presName="bkgdShape" presStyleLbl="node1" presStyleIdx="1" presStyleCnt="5"/>
      <dgm:spPr/>
    </dgm:pt>
    <dgm:pt modelId="{68FE9610-4ACC-4699-8CA2-03B116273336}" type="pres">
      <dgm:prSet presAssocID="{32E4A34E-6287-48AA-8EA9-6E34E4C0E5F3}" presName="nodeTx" presStyleLbl="node1" presStyleIdx="1" presStyleCnt="5">
        <dgm:presLayoutVars>
          <dgm:bulletEnabled val="1"/>
        </dgm:presLayoutVars>
      </dgm:prSet>
      <dgm:spPr/>
    </dgm:pt>
    <dgm:pt modelId="{8E4BD782-17FA-44FE-A10A-0D3F694DB33C}" type="pres">
      <dgm:prSet presAssocID="{32E4A34E-6287-48AA-8EA9-6E34E4C0E5F3}" presName="invisiNode" presStyleLbl="node1" presStyleIdx="1" presStyleCnt="5"/>
      <dgm:spPr/>
    </dgm:pt>
    <dgm:pt modelId="{E6F42A02-F67D-42C0-BD4C-80A5B3B0D007}" type="pres">
      <dgm:prSet presAssocID="{32E4A34E-6287-48AA-8EA9-6E34E4C0E5F3}" presName="imagNode" presStyleLbl="fgImgPlace1" presStyleIdx="1" presStyleCnt="5" custLinFactNeighborY="186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BE9C9642-4B45-4D93-A607-E4D13FF59C8B}" type="pres">
      <dgm:prSet presAssocID="{3FF5315F-BC06-43F4-920A-F1F38A68CF36}" presName="sibTrans" presStyleLbl="sibTrans2D1" presStyleIdx="0" presStyleCnt="0"/>
      <dgm:spPr/>
    </dgm:pt>
    <dgm:pt modelId="{AEB3A274-5A1B-4AD2-B767-16B4FF8713D2}" type="pres">
      <dgm:prSet presAssocID="{EB84C94C-FDAC-4F0E-B0DE-6225103819A4}" presName="compNode" presStyleCnt="0"/>
      <dgm:spPr/>
    </dgm:pt>
    <dgm:pt modelId="{5A6D056C-8714-4F31-86D1-E6322E9FA920}" type="pres">
      <dgm:prSet presAssocID="{EB84C94C-FDAC-4F0E-B0DE-6225103819A4}" presName="bkgdShape" presStyleLbl="node1" presStyleIdx="2" presStyleCnt="5"/>
      <dgm:spPr/>
    </dgm:pt>
    <dgm:pt modelId="{D01E95FF-6527-4B23-AFC8-161B5AAE0485}" type="pres">
      <dgm:prSet presAssocID="{EB84C94C-FDAC-4F0E-B0DE-6225103819A4}" presName="nodeTx" presStyleLbl="node1" presStyleIdx="2" presStyleCnt="5">
        <dgm:presLayoutVars>
          <dgm:bulletEnabled val="1"/>
        </dgm:presLayoutVars>
      </dgm:prSet>
      <dgm:spPr/>
    </dgm:pt>
    <dgm:pt modelId="{5F6F9E89-59C6-488D-976B-8A8525EA3ED1}" type="pres">
      <dgm:prSet presAssocID="{EB84C94C-FDAC-4F0E-B0DE-6225103819A4}" presName="invisiNode" presStyleLbl="node1" presStyleIdx="2" presStyleCnt="5"/>
      <dgm:spPr/>
    </dgm:pt>
    <dgm:pt modelId="{E61EE234-A70B-46B5-AAD0-0BC6A2E4158E}" type="pres">
      <dgm:prSet presAssocID="{EB84C94C-FDAC-4F0E-B0DE-6225103819A4}" presName="imagNode" presStyleLbl="fgImgPlace1" presStyleIdx="2" presStyleCnt="5" custLinFactNeighborY="186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6A298FCF-5EE8-4375-9D0E-14D70EB0470B}" type="pres">
      <dgm:prSet presAssocID="{E7242F72-9629-405B-BBEB-78CB95A3FF20}" presName="sibTrans" presStyleLbl="sibTrans2D1" presStyleIdx="0" presStyleCnt="0"/>
      <dgm:spPr/>
    </dgm:pt>
    <dgm:pt modelId="{617E5C7B-3DD2-48BB-B38D-0615BD4F9124}" type="pres">
      <dgm:prSet presAssocID="{B878288C-C5E7-4DFE-8AEB-CB417292C300}" presName="compNode" presStyleCnt="0"/>
      <dgm:spPr/>
    </dgm:pt>
    <dgm:pt modelId="{EE66EC98-F6A0-4F17-A7CF-D62946F59D83}" type="pres">
      <dgm:prSet presAssocID="{B878288C-C5E7-4DFE-8AEB-CB417292C300}" presName="bkgdShape" presStyleLbl="node1" presStyleIdx="3" presStyleCnt="5" custLinFactNeighborY="103"/>
      <dgm:spPr/>
    </dgm:pt>
    <dgm:pt modelId="{6CB2DA43-A91E-444B-8B6A-799627D1165B}" type="pres">
      <dgm:prSet presAssocID="{B878288C-C5E7-4DFE-8AEB-CB417292C300}" presName="nodeTx" presStyleLbl="node1" presStyleIdx="3" presStyleCnt="5">
        <dgm:presLayoutVars>
          <dgm:bulletEnabled val="1"/>
        </dgm:presLayoutVars>
      </dgm:prSet>
      <dgm:spPr/>
    </dgm:pt>
    <dgm:pt modelId="{9EFDA658-DD46-4B57-BBB0-142F618E3D73}" type="pres">
      <dgm:prSet presAssocID="{B878288C-C5E7-4DFE-8AEB-CB417292C300}" presName="invisiNode" presStyleLbl="node1" presStyleIdx="3" presStyleCnt="5"/>
      <dgm:spPr/>
    </dgm:pt>
    <dgm:pt modelId="{950EFA14-CDEB-4067-A746-F1745DCE4A01}" type="pres">
      <dgm:prSet presAssocID="{B878288C-C5E7-4DFE-8AEB-CB417292C300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878D2ADE-D059-4271-B59B-E8AEDC0DC8AF}" type="pres">
      <dgm:prSet presAssocID="{5657C589-288A-4803-A7BD-D1CBF05FC6A6}" presName="sibTrans" presStyleLbl="sibTrans2D1" presStyleIdx="0" presStyleCnt="0"/>
      <dgm:spPr/>
    </dgm:pt>
    <dgm:pt modelId="{DB625DCB-47D4-4901-83CC-B42813043696}" type="pres">
      <dgm:prSet presAssocID="{025141F8-6C34-4ECE-A627-C39082325BFE}" presName="compNode" presStyleCnt="0"/>
      <dgm:spPr/>
    </dgm:pt>
    <dgm:pt modelId="{18F902DC-6A44-4258-B629-C2B2805EBB64}" type="pres">
      <dgm:prSet presAssocID="{025141F8-6C34-4ECE-A627-C39082325BFE}" presName="bkgdShape" presStyleLbl="node1" presStyleIdx="4" presStyleCnt="5"/>
      <dgm:spPr/>
    </dgm:pt>
    <dgm:pt modelId="{BEEAE413-2358-4A64-BB6A-4CC07CDB3957}" type="pres">
      <dgm:prSet presAssocID="{025141F8-6C34-4ECE-A627-C39082325BFE}" presName="nodeTx" presStyleLbl="node1" presStyleIdx="4" presStyleCnt="5">
        <dgm:presLayoutVars>
          <dgm:bulletEnabled val="1"/>
        </dgm:presLayoutVars>
      </dgm:prSet>
      <dgm:spPr/>
    </dgm:pt>
    <dgm:pt modelId="{109A19DB-E847-41BA-A7CE-4758305644F7}" type="pres">
      <dgm:prSet presAssocID="{025141F8-6C34-4ECE-A627-C39082325BFE}" presName="invisiNode" presStyleLbl="node1" presStyleIdx="4" presStyleCnt="5"/>
      <dgm:spPr/>
    </dgm:pt>
    <dgm:pt modelId="{72E8499F-AFB3-428C-9181-7287EBDE771C}" type="pres">
      <dgm:prSet presAssocID="{025141F8-6C34-4ECE-A627-C39082325BFE}" presName="imagNode" presStyleLbl="fgImgPlace1" presStyleIdx="4" presStyleCnt="5" custLinFactNeighborY="340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690FDE0D-BC0F-4E87-80EF-B01960DCAC55}" type="presOf" srcId="{5657C589-288A-4803-A7BD-D1CBF05FC6A6}" destId="{878D2ADE-D059-4271-B59B-E8AEDC0DC8AF}" srcOrd="0" destOrd="0" presId="urn:microsoft.com/office/officeart/2005/8/layout/hList7"/>
    <dgm:cxn modelId="{481ADB13-077C-4305-82F9-DFAA1A8602BF}" srcId="{92009270-BADE-4F29-8E5F-75790145929C}" destId="{025141F8-6C34-4ECE-A627-C39082325BFE}" srcOrd="4" destOrd="0" parTransId="{4A2690B2-6AA6-4F16-BA7C-C71DC1152FD8}" sibTransId="{E2209C7F-9B06-47EA-B923-42EDE5342DE7}"/>
    <dgm:cxn modelId="{B70C8C1B-A2F7-46AD-A8D7-673FCD94E2DD}" type="presOf" srcId="{B878288C-C5E7-4DFE-8AEB-CB417292C300}" destId="{EE66EC98-F6A0-4F17-A7CF-D62946F59D83}" srcOrd="0" destOrd="0" presId="urn:microsoft.com/office/officeart/2005/8/layout/hList7"/>
    <dgm:cxn modelId="{6A5F6D39-B75F-4CD2-B4E1-56C3820E43D6}" type="presOf" srcId="{32E4A34E-6287-48AA-8EA9-6E34E4C0E5F3}" destId="{11B4431E-BCE4-48EA-8BB1-E7BFB6111D31}" srcOrd="0" destOrd="0" presId="urn:microsoft.com/office/officeart/2005/8/layout/hList7"/>
    <dgm:cxn modelId="{81E7BE41-6C9D-4818-B86D-F515E7BB4C81}" type="presOf" srcId="{E7242F72-9629-405B-BBEB-78CB95A3FF20}" destId="{6A298FCF-5EE8-4375-9D0E-14D70EB0470B}" srcOrd="0" destOrd="0" presId="urn:microsoft.com/office/officeart/2005/8/layout/hList7"/>
    <dgm:cxn modelId="{B9148F42-EEB7-4F8A-9D6B-6207C88BCF96}" srcId="{92009270-BADE-4F29-8E5F-75790145929C}" destId="{EB84C94C-FDAC-4F0E-B0DE-6225103819A4}" srcOrd="2" destOrd="0" parTransId="{DE30C062-2904-49CD-B703-36503FDA45AE}" sibTransId="{E7242F72-9629-405B-BBEB-78CB95A3FF20}"/>
    <dgm:cxn modelId="{EEB5FC42-DF3E-463A-958F-64DCE7652BB2}" type="presOf" srcId="{92009270-BADE-4F29-8E5F-75790145929C}" destId="{4B60EAD2-D00C-4AEE-A59B-6F0DEAC6DC80}" srcOrd="0" destOrd="0" presId="urn:microsoft.com/office/officeart/2005/8/layout/hList7"/>
    <dgm:cxn modelId="{E3C47D55-5BFB-423B-9BA0-081D7B05B807}" type="presOf" srcId="{3FF5315F-BC06-43F4-920A-F1F38A68CF36}" destId="{BE9C9642-4B45-4D93-A607-E4D13FF59C8B}" srcOrd="0" destOrd="0" presId="urn:microsoft.com/office/officeart/2005/8/layout/hList7"/>
    <dgm:cxn modelId="{5C65756F-20C1-4DC8-9760-57A78288C636}" srcId="{92009270-BADE-4F29-8E5F-75790145929C}" destId="{B878288C-C5E7-4DFE-8AEB-CB417292C300}" srcOrd="3" destOrd="0" parTransId="{E62AB305-C06E-4E93-AEDC-D13DDD88EAE7}" sibTransId="{5657C589-288A-4803-A7BD-D1CBF05FC6A6}"/>
    <dgm:cxn modelId="{7883E080-8A8C-4251-B3FD-A801958B4921}" type="presOf" srcId="{99F28B8A-737E-4043-BEBF-C5331E12975B}" destId="{7E1C0A02-B84F-4195-B2FF-5730CC7F3F33}" srcOrd="0" destOrd="0" presId="urn:microsoft.com/office/officeart/2005/8/layout/hList7"/>
    <dgm:cxn modelId="{99A3A489-5AEA-42D8-83C4-045D5B79DB76}" type="presOf" srcId="{025141F8-6C34-4ECE-A627-C39082325BFE}" destId="{18F902DC-6A44-4258-B629-C2B2805EBB64}" srcOrd="0" destOrd="0" presId="urn:microsoft.com/office/officeart/2005/8/layout/hList7"/>
    <dgm:cxn modelId="{6F84CB8D-A5FC-48B2-8856-6F6D5BD148BD}" srcId="{92009270-BADE-4F29-8E5F-75790145929C}" destId="{32E4A34E-6287-48AA-8EA9-6E34E4C0E5F3}" srcOrd="1" destOrd="0" parTransId="{BB20EDE5-0AEB-4957-BE65-0F216A7259F9}" sibTransId="{3FF5315F-BC06-43F4-920A-F1F38A68CF36}"/>
    <dgm:cxn modelId="{ACABE58E-2F68-4156-AB8B-70A8B341CFB0}" type="presOf" srcId="{EB84C94C-FDAC-4F0E-B0DE-6225103819A4}" destId="{D01E95FF-6527-4B23-AFC8-161B5AAE0485}" srcOrd="1" destOrd="0" presId="urn:microsoft.com/office/officeart/2005/8/layout/hList7"/>
    <dgm:cxn modelId="{7F12EF93-89B6-4BEB-A156-AEFB7C4E6A2B}" type="presOf" srcId="{025141F8-6C34-4ECE-A627-C39082325BFE}" destId="{BEEAE413-2358-4A64-BB6A-4CC07CDB3957}" srcOrd="1" destOrd="0" presId="urn:microsoft.com/office/officeart/2005/8/layout/hList7"/>
    <dgm:cxn modelId="{95252C9D-B43F-4ED7-95AE-9DCD6A08238F}" type="presOf" srcId="{EB84C94C-FDAC-4F0E-B0DE-6225103819A4}" destId="{5A6D056C-8714-4F31-86D1-E6322E9FA920}" srcOrd="0" destOrd="0" presId="urn:microsoft.com/office/officeart/2005/8/layout/hList7"/>
    <dgm:cxn modelId="{E0B01CB6-64AA-4EF6-89BA-0A9DFC8DB635}" type="presOf" srcId="{32E4A34E-6287-48AA-8EA9-6E34E4C0E5F3}" destId="{68FE9610-4ACC-4699-8CA2-03B116273336}" srcOrd="1" destOrd="0" presId="urn:microsoft.com/office/officeart/2005/8/layout/hList7"/>
    <dgm:cxn modelId="{494E3FC2-B4FB-4B47-A433-4A2C18D88E78}" type="presOf" srcId="{CE785B23-81FC-4863-AF62-86AD3374F157}" destId="{05A77846-62E2-4478-9824-6972EB141F40}" srcOrd="1" destOrd="0" presId="urn:microsoft.com/office/officeart/2005/8/layout/hList7"/>
    <dgm:cxn modelId="{EC7D21C5-E222-4122-A916-2E56BD6AA6DD}" type="presOf" srcId="{CE785B23-81FC-4863-AF62-86AD3374F157}" destId="{664B6450-760E-45AB-924F-1E727C589D0A}" srcOrd="0" destOrd="0" presId="urn:microsoft.com/office/officeart/2005/8/layout/hList7"/>
    <dgm:cxn modelId="{E48ABAE2-B9B7-4941-B04B-B9C547B89CDC}" type="presOf" srcId="{B878288C-C5E7-4DFE-8AEB-CB417292C300}" destId="{6CB2DA43-A91E-444B-8B6A-799627D1165B}" srcOrd="1" destOrd="0" presId="urn:microsoft.com/office/officeart/2005/8/layout/hList7"/>
    <dgm:cxn modelId="{5EF239F1-732A-43FB-A7F4-C2C082733B28}" srcId="{92009270-BADE-4F29-8E5F-75790145929C}" destId="{CE785B23-81FC-4863-AF62-86AD3374F157}" srcOrd="0" destOrd="0" parTransId="{660FC857-89A6-43C2-B518-8EDABD385281}" sibTransId="{99F28B8A-737E-4043-BEBF-C5331E12975B}"/>
    <dgm:cxn modelId="{1D34E61D-C301-4791-AA3F-53A851225706}" type="presParOf" srcId="{4B60EAD2-D00C-4AEE-A59B-6F0DEAC6DC80}" destId="{BA061BD3-DE7C-4315-96FB-6010490A36E1}" srcOrd="0" destOrd="0" presId="urn:microsoft.com/office/officeart/2005/8/layout/hList7"/>
    <dgm:cxn modelId="{4D7E80C6-AAEE-4480-AFFC-B3E73041613A}" type="presParOf" srcId="{4B60EAD2-D00C-4AEE-A59B-6F0DEAC6DC80}" destId="{4CD0F70C-1B2E-4211-A018-BA357837773E}" srcOrd="1" destOrd="0" presId="urn:microsoft.com/office/officeart/2005/8/layout/hList7"/>
    <dgm:cxn modelId="{3DC441B2-139F-4AE9-85AB-075AA8CD09F1}" type="presParOf" srcId="{4CD0F70C-1B2E-4211-A018-BA357837773E}" destId="{98843F1B-8117-4E78-A2E0-521639A0E53E}" srcOrd="0" destOrd="0" presId="urn:microsoft.com/office/officeart/2005/8/layout/hList7"/>
    <dgm:cxn modelId="{F793FBDF-2F17-4C02-8851-52C783E1B8BA}" type="presParOf" srcId="{98843F1B-8117-4E78-A2E0-521639A0E53E}" destId="{664B6450-760E-45AB-924F-1E727C589D0A}" srcOrd="0" destOrd="0" presId="urn:microsoft.com/office/officeart/2005/8/layout/hList7"/>
    <dgm:cxn modelId="{0465EBC4-5287-4E56-9BC7-9B6816E731F3}" type="presParOf" srcId="{98843F1B-8117-4E78-A2E0-521639A0E53E}" destId="{05A77846-62E2-4478-9824-6972EB141F40}" srcOrd="1" destOrd="0" presId="urn:microsoft.com/office/officeart/2005/8/layout/hList7"/>
    <dgm:cxn modelId="{ACB72A96-8F22-4C83-BA0E-3D68800A48DC}" type="presParOf" srcId="{98843F1B-8117-4E78-A2E0-521639A0E53E}" destId="{849E285D-2CAD-4A1D-814C-0F44E2EA9552}" srcOrd="2" destOrd="0" presId="urn:microsoft.com/office/officeart/2005/8/layout/hList7"/>
    <dgm:cxn modelId="{45C8CE1B-7674-446B-8035-FBD8C3585EE4}" type="presParOf" srcId="{98843F1B-8117-4E78-A2E0-521639A0E53E}" destId="{0213A997-CCF4-4A0A-8774-82E246AF57FA}" srcOrd="3" destOrd="0" presId="urn:microsoft.com/office/officeart/2005/8/layout/hList7"/>
    <dgm:cxn modelId="{2977E503-B71F-4110-B7FA-D4264B6E6A9F}" type="presParOf" srcId="{4CD0F70C-1B2E-4211-A018-BA357837773E}" destId="{7E1C0A02-B84F-4195-B2FF-5730CC7F3F33}" srcOrd="1" destOrd="0" presId="urn:microsoft.com/office/officeart/2005/8/layout/hList7"/>
    <dgm:cxn modelId="{E921FB75-B0FD-4CF8-9A55-DCFC91019E3C}" type="presParOf" srcId="{4CD0F70C-1B2E-4211-A018-BA357837773E}" destId="{47E5D4EB-A808-42F6-B57E-CC3727D3F20B}" srcOrd="2" destOrd="0" presId="urn:microsoft.com/office/officeart/2005/8/layout/hList7"/>
    <dgm:cxn modelId="{83CB69F4-9F18-4721-B85C-52665A6A753D}" type="presParOf" srcId="{47E5D4EB-A808-42F6-B57E-CC3727D3F20B}" destId="{11B4431E-BCE4-48EA-8BB1-E7BFB6111D31}" srcOrd="0" destOrd="0" presId="urn:microsoft.com/office/officeart/2005/8/layout/hList7"/>
    <dgm:cxn modelId="{81B6C629-1B65-44CD-8652-661839B06B8C}" type="presParOf" srcId="{47E5D4EB-A808-42F6-B57E-CC3727D3F20B}" destId="{68FE9610-4ACC-4699-8CA2-03B116273336}" srcOrd="1" destOrd="0" presId="urn:microsoft.com/office/officeart/2005/8/layout/hList7"/>
    <dgm:cxn modelId="{C3E39D61-554A-41DC-9529-647715E301E4}" type="presParOf" srcId="{47E5D4EB-A808-42F6-B57E-CC3727D3F20B}" destId="{8E4BD782-17FA-44FE-A10A-0D3F694DB33C}" srcOrd="2" destOrd="0" presId="urn:microsoft.com/office/officeart/2005/8/layout/hList7"/>
    <dgm:cxn modelId="{7EBA8F6D-F271-4152-BD7D-AA6FFEB63179}" type="presParOf" srcId="{47E5D4EB-A808-42F6-B57E-CC3727D3F20B}" destId="{E6F42A02-F67D-42C0-BD4C-80A5B3B0D007}" srcOrd="3" destOrd="0" presId="urn:microsoft.com/office/officeart/2005/8/layout/hList7"/>
    <dgm:cxn modelId="{B465698A-55BB-4909-AB1B-F0DF01B9094E}" type="presParOf" srcId="{4CD0F70C-1B2E-4211-A018-BA357837773E}" destId="{BE9C9642-4B45-4D93-A607-E4D13FF59C8B}" srcOrd="3" destOrd="0" presId="urn:microsoft.com/office/officeart/2005/8/layout/hList7"/>
    <dgm:cxn modelId="{58CEB33E-E7AA-472D-9284-61A6B5422187}" type="presParOf" srcId="{4CD0F70C-1B2E-4211-A018-BA357837773E}" destId="{AEB3A274-5A1B-4AD2-B767-16B4FF8713D2}" srcOrd="4" destOrd="0" presId="urn:microsoft.com/office/officeart/2005/8/layout/hList7"/>
    <dgm:cxn modelId="{71B12B39-1626-4FA9-9E2B-1647F3C87FDC}" type="presParOf" srcId="{AEB3A274-5A1B-4AD2-B767-16B4FF8713D2}" destId="{5A6D056C-8714-4F31-86D1-E6322E9FA920}" srcOrd="0" destOrd="0" presId="urn:microsoft.com/office/officeart/2005/8/layout/hList7"/>
    <dgm:cxn modelId="{FA2EC344-FAAA-462A-8748-A0DC071CF92A}" type="presParOf" srcId="{AEB3A274-5A1B-4AD2-B767-16B4FF8713D2}" destId="{D01E95FF-6527-4B23-AFC8-161B5AAE0485}" srcOrd="1" destOrd="0" presId="urn:microsoft.com/office/officeart/2005/8/layout/hList7"/>
    <dgm:cxn modelId="{7D7C5328-B361-44ED-8E24-98A49A3BC3BF}" type="presParOf" srcId="{AEB3A274-5A1B-4AD2-B767-16B4FF8713D2}" destId="{5F6F9E89-59C6-488D-976B-8A8525EA3ED1}" srcOrd="2" destOrd="0" presId="urn:microsoft.com/office/officeart/2005/8/layout/hList7"/>
    <dgm:cxn modelId="{B8719FE1-2691-4AED-A0F6-00CA878574EA}" type="presParOf" srcId="{AEB3A274-5A1B-4AD2-B767-16B4FF8713D2}" destId="{E61EE234-A70B-46B5-AAD0-0BC6A2E4158E}" srcOrd="3" destOrd="0" presId="urn:microsoft.com/office/officeart/2005/8/layout/hList7"/>
    <dgm:cxn modelId="{FEDBCF9C-DDFA-4CEA-8CAC-824A2BEB83E4}" type="presParOf" srcId="{4CD0F70C-1B2E-4211-A018-BA357837773E}" destId="{6A298FCF-5EE8-4375-9D0E-14D70EB0470B}" srcOrd="5" destOrd="0" presId="urn:microsoft.com/office/officeart/2005/8/layout/hList7"/>
    <dgm:cxn modelId="{CE99449F-B8D9-4E22-8E25-048EFF7E3646}" type="presParOf" srcId="{4CD0F70C-1B2E-4211-A018-BA357837773E}" destId="{617E5C7B-3DD2-48BB-B38D-0615BD4F9124}" srcOrd="6" destOrd="0" presId="urn:microsoft.com/office/officeart/2005/8/layout/hList7"/>
    <dgm:cxn modelId="{6E82070B-4969-4D08-80AB-7AEA0AA8EF2C}" type="presParOf" srcId="{617E5C7B-3DD2-48BB-B38D-0615BD4F9124}" destId="{EE66EC98-F6A0-4F17-A7CF-D62946F59D83}" srcOrd="0" destOrd="0" presId="urn:microsoft.com/office/officeart/2005/8/layout/hList7"/>
    <dgm:cxn modelId="{943BF955-C54B-485E-9181-BA402FA5BCE7}" type="presParOf" srcId="{617E5C7B-3DD2-48BB-B38D-0615BD4F9124}" destId="{6CB2DA43-A91E-444B-8B6A-799627D1165B}" srcOrd="1" destOrd="0" presId="urn:microsoft.com/office/officeart/2005/8/layout/hList7"/>
    <dgm:cxn modelId="{95994483-D8E6-499B-B9B0-C6848F066072}" type="presParOf" srcId="{617E5C7B-3DD2-48BB-B38D-0615BD4F9124}" destId="{9EFDA658-DD46-4B57-BBB0-142F618E3D73}" srcOrd="2" destOrd="0" presId="urn:microsoft.com/office/officeart/2005/8/layout/hList7"/>
    <dgm:cxn modelId="{4B5FCC40-68A9-489C-8C3F-AD1EA0F70D66}" type="presParOf" srcId="{617E5C7B-3DD2-48BB-B38D-0615BD4F9124}" destId="{950EFA14-CDEB-4067-A746-F1745DCE4A01}" srcOrd="3" destOrd="0" presId="urn:microsoft.com/office/officeart/2005/8/layout/hList7"/>
    <dgm:cxn modelId="{2EA16BC3-BFC5-49A8-A355-6ED0DDC4C948}" type="presParOf" srcId="{4CD0F70C-1B2E-4211-A018-BA357837773E}" destId="{878D2ADE-D059-4271-B59B-E8AEDC0DC8AF}" srcOrd="7" destOrd="0" presId="urn:microsoft.com/office/officeart/2005/8/layout/hList7"/>
    <dgm:cxn modelId="{F37A5D77-E00F-42CC-AAC8-3B9D5C3DE236}" type="presParOf" srcId="{4CD0F70C-1B2E-4211-A018-BA357837773E}" destId="{DB625DCB-47D4-4901-83CC-B42813043696}" srcOrd="8" destOrd="0" presId="urn:microsoft.com/office/officeart/2005/8/layout/hList7"/>
    <dgm:cxn modelId="{FD112B20-8978-4FD5-AC05-419534ADA623}" type="presParOf" srcId="{DB625DCB-47D4-4901-83CC-B42813043696}" destId="{18F902DC-6A44-4258-B629-C2B2805EBB64}" srcOrd="0" destOrd="0" presId="urn:microsoft.com/office/officeart/2005/8/layout/hList7"/>
    <dgm:cxn modelId="{ADAAF1E5-B176-476A-80A3-76BA8C534EE5}" type="presParOf" srcId="{DB625DCB-47D4-4901-83CC-B42813043696}" destId="{BEEAE413-2358-4A64-BB6A-4CC07CDB3957}" srcOrd="1" destOrd="0" presId="urn:microsoft.com/office/officeart/2005/8/layout/hList7"/>
    <dgm:cxn modelId="{EBFF3CE5-9B9E-49DA-8E0C-62EE7C232A5B}" type="presParOf" srcId="{DB625DCB-47D4-4901-83CC-B42813043696}" destId="{109A19DB-E847-41BA-A7CE-4758305644F7}" srcOrd="2" destOrd="0" presId="urn:microsoft.com/office/officeart/2005/8/layout/hList7"/>
    <dgm:cxn modelId="{EDCEBDF5-6ED0-40C6-AE53-5DC98D0C91EB}" type="presParOf" srcId="{DB625DCB-47D4-4901-83CC-B42813043696}" destId="{72E8499F-AFB3-428C-9181-7287EBDE771C}" srcOrd="3" destOrd="0" presId="urn:microsoft.com/office/officeart/2005/8/layout/hList7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F295B-7EA0-4769-927C-DFB9A4BE279A}">
      <dsp:nvSpPr>
        <dsp:cNvPr id="0" name=""/>
        <dsp:cNvSpPr/>
      </dsp:nvSpPr>
      <dsp:spPr>
        <a:xfrm>
          <a:off x="2007976" y="1197569"/>
          <a:ext cx="2153799" cy="2153905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Community Engagement (Ongoing)</a:t>
          </a:r>
        </a:p>
      </dsp:txBody>
      <dsp:txXfrm>
        <a:off x="2323393" y="1513001"/>
        <a:ext cx="1522965" cy="1523041"/>
      </dsp:txXfrm>
    </dsp:sp>
    <dsp:sp modelId="{305E8299-F493-4068-B749-25F386200A4D}">
      <dsp:nvSpPr>
        <dsp:cNvPr id="0" name=""/>
        <dsp:cNvSpPr/>
      </dsp:nvSpPr>
      <dsp:spPr>
        <a:xfrm>
          <a:off x="897292" y="0"/>
          <a:ext cx="4341704" cy="4525963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47EDD-BC78-40B5-BFDA-3D9A5EF53306}">
      <dsp:nvSpPr>
        <dsp:cNvPr id="0" name=""/>
        <dsp:cNvSpPr/>
      </dsp:nvSpPr>
      <dsp:spPr>
        <a:xfrm>
          <a:off x="4094207" y="381538"/>
          <a:ext cx="1153798" cy="11541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1D7BE-459A-4AEC-9769-E67130A0276F}">
      <dsp:nvSpPr>
        <dsp:cNvPr id="0" name=""/>
        <dsp:cNvSpPr/>
      </dsp:nvSpPr>
      <dsp:spPr>
        <a:xfrm>
          <a:off x="5310047" y="361915"/>
          <a:ext cx="2002674" cy="1117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900" b="1" kern="1200" dirty="0"/>
            <a:t>Survey Development </a:t>
          </a:r>
          <a:r>
            <a:rPr lang="en-US" sz="1900" i="1" kern="1200" dirty="0"/>
            <a:t>(Winter 2022-2023)</a:t>
          </a:r>
        </a:p>
      </dsp:txBody>
      <dsp:txXfrm>
        <a:off x="5310047" y="361915"/>
        <a:ext cx="2002674" cy="1117007"/>
      </dsp:txXfrm>
    </dsp:sp>
    <dsp:sp modelId="{DCAF415C-3396-4DC1-932D-EC3FD248BBB7}">
      <dsp:nvSpPr>
        <dsp:cNvPr id="0" name=""/>
        <dsp:cNvSpPr/>
      </dsp:nvSpPr>
      <dsp:spPr>
        <a:xfrm>
          <a:off x="4540154" y="1694520"/>
          <a:ext cx="1153798" cy="115412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E1D93-6410-4DD8-B7E8-1E579B5482E4}">
      <dsp:nvSpPr>
        <dsp:cNvPr id="0" name=""/>
        <dsp:cNvSpPr/>
      </dsp:nvSpPr>
      <dsp:spPr>
        <a:xfrm>
          <a:off x="5787903" y="1710814"/>
          <a:ext cx="1544403" cy="1117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900" b="1" kern="1200" dirty="0"/>
            <a:t>Launch Survey &amp; Analysis </a:t>
          </a:r>
          <a:r>
            <a:rPr lang="en-US" sz="1900" i="1" kern="1200" dirty="0"/>
            <a:t>(Spring 2023)</a:t>
          </a:r>
        </a:p>
      </dsp:txBody>
      <dsp:txXfrm>
        <a:off x="5787903" y="1710814"/>
        <a:ext cx="1544403" cy="1117007"/>
      </dsp:txXfrm>
    </dsp:sp>
    <dsp:sp modelId="{F54DD897-B766-4843-BA25-4761B0DAF2A0}">
      <dsp:nvSpPr>
        <dsp:cNvPr id="0" name=""/>
        <dsp:cNvSpPr/>
      </dsp:nvSpPr>
      <dsp:spPr>
        <a:xfrm>
          <a:off x="4094207" y="3026058"/>
          <a:ext cx="1153798" cy="115412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76442-1786-494E-8323-8F044973B4C5}">
      <dsp:nvSpPr>
        <dsp:cNvPr id="0" name=""/>
        <dsp:cNvSpPr/>
      </dsp:nvSpPr>
      <dsp:spPr>
        <a:xfrm>
          <a:off x="5226440" y="3049593"/>
          <a:ext cx="1762565" cy="1117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900" b="1" kern="1200" dirty="0"/>
            <a:t>Report back </a:t>
          </a:r>
          <a:r>
            <a:rPr lang="en-US" sz="1900" i="1" kern="1200" dirty="0"/>
            <a:t>(Summer 2023)</a:t>
          </a:r>
        </a:p>
      </dsp:txBody>
      <dsp:txXfrm>
        <a:off x="5226440" y="3049593"/>
        <a:ext cx="1762565" cy="1117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B6450-760E-45AB-924F-1E727C589D0A}">
      <dsp:nvSpPr>
        <dsp:cNvPr id="0" name=""/>
        <dsp:cNvSpPr/>
      </dsp:nvSpPr>
      <dsp:spPr>
        <a:xfrm>
          <a:off x="0" y="0"/>
          <a:ext cx="1708957" cy="45857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Inform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Discuss the survey, share resources &amp; information, &amp; share back results</a:t>
          </a:r>
        </a:p>
      </dsp:txBody>
      <dsp:txXfrm>
        <a:off x="0" y="1834284"/>
        <a:ext cx="1708957" cy="1834284"/>
      </dsp:txXfrm>
    </dsp:sp>
    <dsp:sp modelId="{0213A997-CCF4-4A0A-8774-82E246AF57FA}">
      <dsp:nvSpPr>
        <dsp:cNvPr id="0" name=""/>
        <dsp:cNvSpPr/>
      </dsp:nvSpPr>
      <dsp:spPr>
        <a:xfrm>
          <a:off x="90957" y="275142"/>
          <a:ext cx="1527042" cy="152704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4431E-BCE4-48EA-8BB1-E7BFB6111D31}">
      <dsp:nvSpPr>
        <dsp:cNvPr id="0" name=""/>
        <dsp:cNvSpPr/>
      </dsp:nvSpPr>
      <dsp:spPr>
        <a:xfrm>
          <a:off x="1760226" y="0"/>
          <a:ext cx="1708957" cy="4585712"/>
        </a:xfrm>
        <a:prstGeom prst="roundRect">
          <a:avLst>
            <a:gd name="adj" fmla="val 1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Consult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Engage our communities to identify local priorities &amp; survey questions</a:t>
          </a:r>
        </a:p>
      </dsp:txBody>
      <dsp:txXfrm>
        <a:off x="1760226" y="1834284"/>
        <a:ext cx="1708957" cy="1834284"/>
      </dsp:txXfrm>
    </dsp:sp>
    <dsp:sp modelId="{E6F42A02-F67D-42C0-BD4C-80A5B3B0D007}">
      <dsp:nvSpPr>
        <dsp:cNvPr id="0" name=""/>
        <dsp:cNvSpPr/>
      </dsp:nvSpPr>
      <dsp:spPr>
        <a:xfrm>
          <a:off x="1851183" y="303545"/>
          <a:ext cx="1527042" cy="152704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D056C-8714-4F31-86D1-E6322E9FA920}">
      <dsp:nvSpPr>
        <dsp:cNvPr id="0" name=""/>
        <dsp:cNvSpPr/>
      </dsp:nvSpPr>
      <dsp:spPr>
        <a:xfrm>
          <a:off x="3520452" y="0"/>
          <a:ext cx="1708957" cy="4585712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Involve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Partner with communities on survey design, engagement, &amp; analysis plans that meet community needs</a:t>
          </a:r>
        </a:p>
      </dsp:txBody>
      <dsp:txXfrm>
        <a:off x="3520452" y="1834284"/>
        <a:ext cx="1708957" cy="1834284"/>
      </dsp:txXfrm>
    </dsp:sp>
    <dsp:sp modelId="{E61EE234-A70B-46B5-AAD0-0BC6A2E4158E}">
      <dsp:nvSpPr>
        <dsp:cNvPr id="0" name=""/>
        <dsp:cNvSpPr/>
      </dsp:nvSpPr>
      <dsp:spPr>
        <a:xfrm>
          <a:off x="3611409" y="303545"/>
          <a:ext cx="1527042" cy="152704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6EC98-F6A0-4F17-A7CF-D62946F59D83}">
      <dsp:nvSpPr>
        <dsp:cNvPr id="0" name=""/>
        <dsp:cNvSpPr/>
      </dsp:nvSpPr>
      <dsp:spPr>
        <a:xfrm>
          <a:off x="5280678" y="0"/>
          <a:ext cx="1708957" cy="4585712"/>
        </a:xfrm>
        <a:prstGeom prst="roundRect">
          <a:avLst>
            <a:gd name="adj" fmla="val 1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Collaborate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Work with communities to interpret survey results &amp; identify ways to use the data for action</a:t>
          </a:r>
        </a:p>
      </dsp:txBody>
      <dsp:txXfrm>
        <a:off x="5280678" y="1834284"/>
        <a:ext cx="1708957" cy="1834284"/>
      </dsp:txXfrm>
    </dsp:sp>
    <dsp:sp modelId="{950EFA14-CDEB-4067-A746-F1745DCE4A01}">
      <dsp:nvSpPr>
        <dsp:cNvPr id="0" name=""/>
        <dsp:cNvSpPr/>
      </dsp:nvSpPr>
      <dsp:spPr>
        <a:xfrm>
          <a:off x="5371636" y="275142"/>
          <a:ext cx="1527042" cy="152704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902DC-6A44-4258-B629-C2B2805EBB64}">
      <dsp:nvSpPr>
        <dsp:cNvPr id="0" name=""/>
        <dsp:cNvSpPr/>
      </dsp:nvSpPr>
      <dsp:spPr>
        <a:xfrm>
          <a:off x="7040904" y="0"/>
          <a:ext cx="1708957" cy="4585712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Empower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Support communities to use the survey results for meaningful change</a:t>
          </a:r>
        </a:p>
      </dsp:txBody>
      <dsp:txXfrm>
        <a:off x="7040904" y="1834284"/>
        <a:ext cx="1708957" cy="1834284"/>
      </dsp:txXfrm>
    </dsp:sp>
    <dsp:sp modelId="{72E8499F-AFB3-428C-9181-7287EBDE771C}">
      <dsp:nvSpPr>
        <dsp:cNvPr id="0" name=""/>
        <dsp:cNvSpPr/>
      </dsp:nvSpPr>
      <dsp:spPr>
        <a:xfrm>
          <a:off x="7131862" y="327184"/>
          <a:ext cx="1527042" cy="152704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61BD3-DE7C-4315-96FB-6010490A36E1}">
      <dsp:nvSpPr>
        <dsp:cNvPr id="0" name=""/>
        <dsp:cNvSpPr/>
      </dsp:nvSpPr>
      <dsp:spPr>
        <a:xfrm>
          <a:off x="-13" y="3897855"/>
          <a:ext cx="8749889" cy="687856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43B15-6BF2-D24F-B6F6-C4BFA2FA01F7}" type="datetimeFigureOut">
              <a:rPr lang="en-US" smtClean="0"/>
              <a:pPr/>
              <a:t>12/8/22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F3F21-69C2-9242-8DE5-76C095824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F3F21-69C2-9242-8DE5-76C0958247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51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F3F21-69C2-9242-8DE5-76C0958247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55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F3F21-69C2-9242-8DE5-76C09582479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27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FCD4-63B2-45A5-A993-A91733F6FF6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1119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FCD4-63B2-45A5-A993-A91733F6FF6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7662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F3F21-69C2-9242-8DE5-76C09582479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39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69C0-3506-6B4E-B9AC-09BFC4B3FD01}" type="datetimeFigureOut">
              <a:rPr lang="en-US" smtClean="0"/>
              <a:pPr/>
              <a:t>12/8/22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5400-F749-6A4A-8022-D1B36A1DC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69C0-3506-6B4E-B9AC-09BFC4B3FD01}" type="datetimeFigureOut">
              <a:rPr lang="en-US" smtClean="0"/>
              <a:pPr/>
              <a:t>12/8/22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5400-F749-6A4A-8022-D1B36A1DC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69C0-3506-6B4E-B9AC-09BFC4B3FD01}" type="datetimeFigureOut">
              <a:rPr lang="en-US" smtClean="0"/>
              <a:pPr/>
              <a:t>12/8/22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5400-F749-6A4A-8022-D1B36A1DC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69C0-3506-6B4E-B9AC-09BFC4B3FD01}" type="datetimeFigureOut">
              <a:rPr lang="en-US" smtClean="0"/>
              <a:pPr/>
              <a:t>12/8/22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5400-F749-6A4A-8022-D1B36A1DC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69C0-3506-6B4E-B9AC-09BFC4B3FD01}" type="datetimeFigureOut">
              <a:rPr lang="en-US" smtClean="0"/>
              <a:pPr/>
              <a:t>12/8/22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5400-F749-6A4A-8022-D1B36A1DC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69C0-3506-6B4E-B9AC-09BFC4B3FD01}" type="datetimeFigureOut">
              <a:rPr lang="en-US" smtClean="0"/>
              <a:pPr/>
              <a:t>12/8/22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5400-F749-6A4A-8022-D1B36A1DC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69C0-3506-6B4E-B9AC-09BFC4B3FD01}" type="datetimeFigureOut">
              <a:rPr lang="en-US" smtClean="0"/>
              <a:pPr/>
              <a:t>12/8/22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5400-F749-6A4A-8022-D1B36A1DC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69C0-3506-6B4E-B9AC-09BFC4B3FD01}" type="datetimeFigureOut">
              <a:rPr lang="en-US" smtClean="0"/>
              <a:pPr/>
              <a:t>12/8/22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5400-F749-6A4A-8022-D1B36A1DC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69C0-3506-6B4E-B9AC-09BFC4B3FD01}" type="datetimeFigureOut">
              <a:rPr lang="en-US" smtClean="0"/>
              <a:pPr/>
              <a:t>12/8/22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5400-F749-6A4A-8022-D1B36A1DC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69C0-3506-6B4E-B9AC-09BFC4B3FD01}" type="datetimeFigureOut">
              <a:rPr lang="en-US" smtClean="0"/>
              <a:pPr/>
              <a:t>12/8/22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5400-F749-6A4A-8022-D1B36A1DC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69C0-3506-6B4E-B9AC-09BFC4B3FD01}" type="datetimeFigureOut">
              <a:rPr lang="en-US" smtClean="0"/>
              <a:pPr/>
              <a:t>12/8/22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5400-F749-6A4A-8022-D1B36A1DC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C69C0-3506-6B4E-B9AC-09BFC4B3FD01}" type="datetimeFigureOut">
              <a:rPr lang="en-US" smtClean="0"/>
              <a:pPr/>
              <a:t>12/8/22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C5400-F749-6A4A-8022-D1B36A1DC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www.occhn.ca/survey" TargetMode="External"/><Relationship Id="rId7" Type="http://schemas.openxmlformats.org/officeDocument/2006/relationships/image" Target="../media/image3.pd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vanessa@daether.ca" TargetMode="External"/><Relationship Id="rId5" Type="http://schemas.openxmlformats.org/officeDocument/2006/relationships/hyperlink" Target="mailto:Shannon.Waters@islandhealth.ca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www.ourcchn.ca/survey" TargetMode="Externa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CCH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00" y="4523292"/>
            <a:ext cx="91171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spc="250" dirty="0">
                <a:solidFill>
                  <a:schemeClr val="bg1"/>
                </a:solidFill>
              </a:rPr>
              <a:t>Our Health, Our Community</a:t>
            </a:r>
            <a:r>
              <a:rPr lang="en-CA" b="1" spc="250" dirty="0">
                <a:solidFill>
                  <a:schemeClr val="bg1"/>
                </a:solidFill>
                <a:sym typeface="Wingdings" pitchFamily="2" charset="2"/>
              </a:rPr>
              <a:t> </a:t>
            </a:r>
          </a:p>
          <a:p>
            <a:r>
              <a:rPr lang="en-CA" sz="1500" b="1" spc="250" dirty="0">
                <a:solidFill>
                  <a:schemeClr val="bg1"/>
                </a:solidFill>
                <a:sym typeface="Wingdings" pitchFamily="2" charset="2"/>
              </a:rPr>
              <a:t>A Cowichan Valley Region Health &amp; Wellness Survey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60D5E-911D-550B-BFB7-2130FB669AA9}"/>
              </a:ext>
            </a:extLst>
          </p:cNvPr>
          <p:cNvSpPr txBox="1"/>
          <p:nvPr/>
        </p:nvSpPr>
        <p:spPr>
          <a:xfrm>
            <a:off x="0" y="5576297"/>
            <a:ext cx="76203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For the Town of Lake Cowichan</a:t>
            </a:r>
          </a:p>
          <a:p>
            <a:pPr lvl="0"/>
            <a:r>
              <a:rPr lang="en-US" sz="1400" dirty="0">
                <a:solidFill>
                  <a:schemeClr val="bg1"/>
                </a:solidFill>
              </a:rPr>
              <a:t>By Dr. Shannon Waters &amp; Vanessa Daether</a:t>
            </a:r>
          </a:p>
          <a:p>
            <a:pPr lvl="0"/>
            <a:r>
              <a:rPr lang="en-US" sz="1400" dirty="0">
                <a:solidFill>
                  <a:schemeClr val="bg1"/>
                </a:solidFill>
              </a:rPr>
              <a:t>December 13, 2022</a:t>
            </a:r>
            <a:endParaRPr lang="en-US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6C851E-FAD8-3257-ACD5-FE5786C6E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719" y="5715954"/>
            <a:ext cx="1066939" cy="6794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757841-E29F-73C0-296E-66DFCB2500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649" b="-4006"/>
          <a:stretch/>
        </p:blipFill>
        <p:spPr>
          <a:xfrm>
            <a:off x="6475273" y="5730257"/>
            <a:ext cx="1259275" cy="665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2235313"/>
              </p:ext>
            </p:extLst>
          </p:nvPr>
        </p:nvGraphicFramePr>
        <p:xfrm>
          <a:off x="203375" y="1091057"/>
          <a:ext cx="8749862" cy="4585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34577" y="5125746"/>
            <a:ext cx="44748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b="1" dirty="0">
                <a:solidFill>
                  <a:srgbClr val="7030A0"/>
                </a:solidFill>
              </a:rPr>
              <a:t>Community Engagement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2BB808-7108-7CAA-413E-5E3A89B97FC4}"/>
              </a:ext>
            </a:extLst>
          </p:cNvPr>
          <p:cNvSpPr txBox="1"/>
          <p:nvPr/>
        </p:nvSpPr>
        <p:spPr>
          <a:xfrm>
            <a:off x="4978730" y="6348845"/>
            <a:ext cx="42454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/>
              <a:t>Adapted from the IAP2 Spectrum of Public Participation</a:t>
            </a:r>
          </a:p>
        </p:txBody>
      </p:sp>
    </p:spTree>
    <p:extLst>
      <p:ext uri="{BB962C8B-B14F-4D97-AF65-F5344CB8AC3E}">
        <p14:creationId xmlns:p14="http://schemas.microsoft.com/office/powerpoint/2010/main" val="6830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7509" y="723898"/>
            <a:ext cx="4501582" cy="1495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dirty="0">
                <a:latin typeface="+mj-lt"/>
                <a:ea typeface="+mj-ea"/>
                <a:cs typeface="+mj-cs"/>
              </a:rPr>
              <a:t>Working Together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510" y="2090057"/>
            <a:ext cx="4501582" cy="4044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defTabSz="914400"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 lvl="0" defTabSz="914400"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 lvl="0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What are your health &amp; wellness question priorities?</a:t>
            </a:r>
          </a:p>
          <a:p>
            <a:pPr lvl="0"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Submit 5x questions by January 25, 2023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Promote the survey!</a:t>
            </a:r>
          </a:p>
        </p:txBody>
      </p:sp>
      <p:pic>
        <p:nvPicPr>
          <p:cNvPr id="4" name="Content Placeholder 3" descr="CCHN-1.jpg"/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29236" r="29814"/>
          <a:stretch/>
        </p:blipFill>
        <p:spPr>
          <a:xfrm>
            <a:off x="5399580" y="10"/>
            <a:ext cx="374442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7077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CCH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700" y="4592207"/>
            <a:ext cx="774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spc="250" dirty="0">
                <a:solidFill>
                  <a:schemeClr val="bg1"/>
                </a:solidFill>
              </a:rPr>
              <a:t>Thank you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175256"/>
            <a:ext cx="76203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CA" sz="1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more information: </a:t>
            </a:r>
          </a:p>
          <a:p>
            <a:pPr marL="0" indent="0">
              <a:buNone/>
            </a:pPr>
            <a:endParaRPr lang="en-CA" sz="1400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CA"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www.ourcchn.ca/survey</a:t>
            </a:r>
            <a:endParaRPr lang="en-CA" sz="1400" dirty="0">
              <a:solidFill>
                <a:schemeClr val="bg1"/>
              </a:solidFill>
            </a:endParaRPr>
          </a:p>
          <a:p>
            <a:r>
              <a:rPr lang="en-CA" sz="1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Shannon.Waters@islandhealth.ca</a:t>
            </a:r>
            <a:endParaRPr lang="en-CA" sz="1400" dirty="0">
              <a:solidFill>
                <a:schemeClr val="bg1"/>
              </a:solidFill>
            </a:endParaRPr>
          </a:p>
          <a:p>
            <a:r>
              <a:rPr lang="en-CA" sz="14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vanessa@daether.ca</a:t>
            </a:r>
            <a:endParaRPr lang="en-CA" sz="1400" dirty="0">
              <a:solidFill>
                <a:schemeClr val="bg1"/>
              </a:solidFill>
            </a:endParaRPr>
          </a:p>
        </p:txBody>
      </p:sp>
      <p:pic>
        <p:nvPicPr>
          <p:cNvPr id="8" name="Picture 7" descr="OurCowichan_FINALPPL-heart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117929" y="2445746"/>
            <a:ext cx="1454071" cy="1154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B64C0C-0FB0-F41B-9F00-B4D79D951E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8719" y="5715954"/>
            <a:ext cx="1066939" cy="679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2F0652-E7EB-2733-E2D9-AC3DE2D5FB6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12649" b="-4006"/>
          <a:stretch/>
        </p:blipFill>
        <p:spPr>
          <a:xfrm>
            <a:off x="6475273" y="5730257"/>
            <a:ext cx="1259275" cy="665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7509" y="723898"/>
            <a:ext cx="4501582" cy="1495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dirty="0">
                <a:latin typeface="+mj-lt"/>
                <a:ea typeface="+mj-ea"/>
                <a:cs typeface="+mj-cs"/>
              </a:rPr>
              <a:t>Survey Overview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510" y="1995948"/>
            <a:ext cx="4501582" cy="4138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</a:endParaRPr>
          </a:p>
          <a:p>
            <a:pPr marL="342900" lvl="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Unique opportunity </a:t>
            </a:r>
            <a:r>
              <a:rPr lang="en-US" sz="1600" dirty="0">
                <a:solidFill>
                  <a:prstClr val="black"/>
                </a:solidFill>
              </a:rPr>
              <a:t>for Cowichan Valley Region</a:t>
            </a:r>
          </a:p>
          <a:p>
            <a:pPr marL="114300" defTabSz="914400">
              <a:lnSpc>
                <a:spcPct val="90000"/>
              </a:lnSpc>
              <a:spcAft>
                <a:spcPts val="600"/>
              </a:spcAft>
            </a:pPr>
            <a:endParaRPr lang="en-US" sz="1600" b="1" dirty="0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Local-level </a:t>
            </a:r>
            <a:r>
              <a:rPr lang="en-US" sz="1600" dirty="0"/>
              <a:t>data on the health &amp; wellness, neighbourhood characteristics, &amp; community belonging of Cowichan Valley residents who are 18 years &amp; older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Standardized and </a:t>
            </a:r>
            <a:r>
              <a:rPr lang="en-US" sz="1600" b="1" dirty="0"/>
              <a:t>region-specific questions </a:t>
            </a:r>
            <a:r>
              <a:rPr lang="en-US" sz="1600" dirty="0"/>
              <a:t>will be developed in consultation with our communities</a:t>
            </a: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80+ questions (with adjustments)</a:t>
            </a: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We want to far surpass 4,500 responses!!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4" name="Content Placeholder 3" descr="CCHN-1.jpg"/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29236" r="29814"/>
          <a:stretch/>
        </p:blipFill>
        <p:spPr>
          <a:xfrm>
            <a:off x="5399580" y="10"/>
            <a:ext cx="3744420" cy="6857990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7509" y="723898"/>
            <a:ext cx="4401691" cy="1495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dirty="0">
                <a:latin typeface="+mj-lt"/>
                <a:ea typeface="+mj-ea"/>
                <a:cs typeface="+mj-cs"/>
              </a:rPr>
              <a:t>Value to Local Government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510" y="2405067"/>
            <a:ext cx="4501582" cy="3729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Our goal is for the results of this survey to identify the health status, health inequities &amp; priorities of Cowichan Valley residents &amp; to support local </a:t>
            </a:r>
            <a:r>
              <a:rPr lang="en-US" sz="1600" b="1" dirty="0"/>
              <a:t>evidence-based decision-making around:</a:t>
            </a:r>
          </a:p>
          <a:p>
            <a:pPr marL="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Community health &amp; wellbeing programs &amp; initiatives</a:t>
            </a:r>
            <a:endParaRPr lang="en-US" sz="1600" dirty="0">
              <a:effectLst/>
            </a:endParaRP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Healthy community planning &amp; creating health-promoting environments</a:t>
            </a: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Healthy public policy development &amp; implementation</a:t>
            </a: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Resource allocation &amp; funding opportunities</a:t>
            </a:r>
            <a:endParaRPr lang="en-US" sz="1600" dirty="0">
              <a:effectLst/>
            </a:endParaRP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Much more!</a:t>
            </a:r>
            <a:endParaRPr lang="en-US" sz="1600" dirty="0">
              <a:effectLst/>
            </a:endParaRPr>
          </a:p>
          <a:p>
            <a:pPr marL="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4" name="Content Placeholder 3" descr="CCHN-1.jpg"/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29236" r="29814"/>
          <a:stretch/>
        </p:blipFill>
        <p:spPr>
          <a:xfrm>
            <a:off x="5399580" y="10"/>
            <a:ext cx="374442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3219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84" y="2521227"/>
            <a:ext cx="2174779" cy="1891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804" y="1957158"/>
            <a:ext cx="2783944" cy="1522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1612" y="4280754"/>
            <a:ext cx="2854342" cy="14353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061" y="4565865"/>
            <a:ext cx="3047709" cy="14892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96092" y="5723294"/>
            <a:ext cx="3296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8EC000"/>
                </a:solidFill>
              </a:rPr>
              <a:t>Used to inform the City of Vancouver’s </a:t>
            </a:r>
            <a:r>
              <a:rPr lang="en-CA" b="1" i="1" dirty="0">
                <a:solidFill>
                  <a:srgbClr val="8EC000"/>
                </a:solidFill>
              </a:rPr>
              <a:t>Health City Strategy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25110" y="6116552"/>
            <a:ext cx="3173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Used to inform the </a:t>
            </a:r>
            <a:r>
              <a:rPr lang="en-CA" b="1" i="1" dirty="0">
                <a:solidFill>
                  <a:schemeClr val="accent1">
                    <a:lumMod val="75000"/>
                  </a:schemeClr>
                </a:solidFill>
              </a:rPr>
              <a:t>Walk30 Burnaby New West </a:t>
            </a:r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initiative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353" y="4457194"/>
            <a:ext cx="23138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accent3">
                    <a:lumMod val="50000"/>
                  </a:schemeClr>
                </a:solidFill>
              </a:rPr>
              <a:t>Used for </a:t>
            </a:r>
            <a:r>
              <a:rPr lang="en-CA" b="1" dirty="0">
                <a:solidFill>
                  <a:schemeClr val="accent3">
                    <a:lumMod val="50000"/>
                  </a:schemeClr>
                </a:solidFill>
              </a:rPr>
              <a:t>planning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programs &amp; services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to address key health indicators &amp; risk factors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50718" y="3477377"/>
            <a:ext cx="3309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0000CC"/>
                </a:solidFill>
              </a:rPr>
              <a:t>Used to </a:t>
            </a:r>
            <a:r>
              <a:rPr lang="en-CA" b="1" dirty="0">
                <a:solidFill>
                  <a:srgbClr val="0000CC"/>
                </a:solidFill>
              </a:rPr>
              <a:t>determine service gaps &amp;</a:t>
            </a:r>
            <a:r>
              <a:rPr lang="en-CA" dirty="0">
                <a:solidFill>
                  <a:srgbClr val="0000CC"/>
                </a:solidFill>
              </a:rPr>
              <a:t> </a:t>
            </a:r>
            <a:r>
              <a:rPr lang="en-CA" b="1" dirty="0">
                <a:solidFill>
                  <a:srgbClr val="0000CC"/>
                </a:solidFill>
              </a:rPr>
              <a:t>allocate resources </a:t>
            </a:r>
            <a:r>
              <a:rPr lang="en-CA" dirty="0">
                <a:solidFill>
                  <a:srgbClr val="0000CC"/>
                </a:solidFill>
              </a:rPr>
              <a:t>accordingly in Metro Vancouver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74645" y="2649518"/>
            <a:ext cx="3198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Used to inform the </a:t>
            </a:r>
            <a:r>
              <a:rPr lang="en-CA" b="1" i="1" dirty="0">
                <a:solidFill>
                  <a:schemeClr val="accent5">
                    <a:lumMod val="75000"/>
                  </a:schemeClr>
                </a:solidFill>
              </a:rPr>
              <a:t>GP For Me Initiative</a:t>
            </a:r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 &amp; the development of the </a:t>
            </a:r>
            <a:r>
              <a:rPr lang="en-CA" b="1" i="1" dirty="0">
                <a:solidFill>
                  <a:schemeClr val="accent5">
                    <a:lumMod val="75000"/>
                  </a:schemeClr>
                </a:solidFill>
              </a:rPr>
              <a:t>Patient Medical Home </a:t>
            </a:r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pilot project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092" y="2010108"/>
            <a:ext cx="3177366" cy="61668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4071" y="208890"/>
            <a:ext cx="5857541" cy="1495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dirty="0">
                <a:latin typeface="+mj-lt"/>
                <a:ea typeface="+mj-ea"/>
                <a:cs typeface="+mj-cs"/>
              </a:rPr>
              <a:t>How this survey data has been used in other regions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0863" y="372946"/>
            <a:ext cx="2981325" cy="10572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933369" y="6459110"/>
            <a:ext cx="3954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Source: myhealthmycommunity.org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1353" y="2334648"/>
            <a:ext cx="2355360" cy="3599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/>
          <p:cNvSpPr/>
          <p:nvPr/>
        </p:nvSpPr>
        <p:spPr>
          <a:xfrm>
            <a:off x="2516320" y="1849954"/>
            <a:ext cx="3157638" cy="2550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5828473" y="2005991"/>
            <a:ext cx="3190858" cy="18217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2525110" y="4472243"/>
            <a:ext cx="3148848" cy="23195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/>
          <p:cNvSpPr/>
          <p:nvPr/>
        </p:nvSpPr>
        <p:spPr>
          <a:xfrm>
            <a:off x="5823239" y="4129806"/>
            <a:ext cx="3196091" cy="22398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6043512" y="379149"/>
            <a:ext cx="2978676" cy="1051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9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F633FCC-AA31-3359-4FA8-F76CAE54326D}"/>
              </a:ext>
            </a:extLst>
          </p:cNvPr>
          <p:cNvSpPr/>
          <p:nvPr/>
        </p:nvSpPr>
        <p:spPr>
          <a:xfrm>
            <a:off x="504701" y="302821"/>
            <a:ext cx="8182099" cy="62286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311" y="1425039"/>
            <a:ext cx="8750708" cy="3408218"/>
          </a:xfrm>
        </p:spPr>
        <p:txBody>
          <a:bodyPr>
            <a:noAutofit/>
          </a:bodyPr>
          <a:lstStyle/>
          <a:p>
            <a:r>
              <a:rPr lang="en-CA" sz="4500" b="1" dirty="0"/>
              <a:t>What are some priority areas </a:t>
            </a:r>
            <a:br>
              <a:rPr lang="en-CA" sz="4500" b="1" dirty="0"/>
            </a:br>
            <a:r>
              <a:rPr lang="en-CA" sz="4500" b="1" dirty="0"/>
              <a:t>for the Cowichan Valley Region</a:t>
            </a:r>
            <a:br>
              <a:rPr lang="en-CA" sz="4500" b="1" dirty="0"/>
            </a:br>
            <a:r>
              <a:rPr lang="en-CA" sz="4500" b="1" dirty="0"/>
              <a:t>that this survey could help </a:t>
            </a:r>
            <a:br>
              <a:rPr lang="en-CA" sz="4500" b="1" dirty="0"/>
            </a:br>
            <a:r>
              <a:rPr lang="en-CA" sz="4500" b="1" dirty="0"/>
              <a:t>inform response on?</a:t>
            </a:r>
          </a:p>
        </p:txBody>
      </p:sp>
    </p:spTree>
    <p:extLst>
      <p:ext uri="{BB962C8B-B14F-4D97-AF65-F5344CB8AC3E}">
        <p14:creationId xmlns:p14="http://schemas.microsoft.com/office/powerpoint/2010/main" val="284444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4282157" y="-1868134"/>
            <a:ext cx="723275" cy="513788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CA" sz="3500" b="1" dirty="0"/>
              <a:t>Mental Health &amp; Resiliency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6393" y="5748248"/>
            <a:ext cx="1429555" cy="219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sz="825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379" y="1096394"/>
            <a:ext cx="7104832" cy="5209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880045" y="1400371"/>
            <a:ext cx="3714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/>
              <a:t>(Cowichan Valley North)</a:t>
            </a:r>
          </a:p>
        </p:txBody>
      </p:sp>
    </p:spTree>
    <p:extLst>
      <p:ext uri="{BB962C8B-B14F-4D97-AF65-F5344CB8AC3E}">
        <p14:creationId xmlns:p14="http://schemas.microsoft.com/office/powerpoint/2010/main" val="58542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1707098" y="2936677"/>
            <a:ext cx="467018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500" b="1" dirty="0"/>
              <a:t>Illicit Drug Toxicity Crisis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6393" y="5748248"/>
            <a:ext cx="1429555" cy="219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sz="825" dirty="0"/>
          </a:p>
        </p:txBody>
      </p:sp>
      <p:pic>
        <p:nvPicPr>
          <p:cNvPr id="5" name="slide6" descr="deaths_year">
            <a:extLst>
              <a:ext uri="{FF2B5EF4-FFF2-40B4-BE49-F238E27FC236}">
                <a16:creationId xmlns:a16="http://schemas.microsoft.com/office/drawing/2014/main" id="{BB461EB0-8510-40D1-9E47-AFD61EFD3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94" y="540774"/>
            <a:ext cx="7557626" cy="60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6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81" y="521057"/>
            <a:ext cx="7886700" cy="726977"/>
          </a:xfrm>
        </p:spPr>
        <p:txBody>
          <a:bodyPr>
            <a:normAutofit/>
          </a:bodyPr>
          <a:lstStyle/>
          <a:p>
            <a:r>
              <a:rPr lang="en-CA" sz="3500" b="1" dirty="0">
                <a:latin typeface="+mn-lt"/>
              </a:rPr>
              <a:t>                               Climate Crisis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513" y="1029308"/>
            <a:ext cx="2695124" cy="2198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906" t="13098" b="4150"/>
          <a:stretch/>
        </p:blipFill>
        <p:spPr>
          <a:xfrm>
            <a:off x="628651" y="3288943"/>
            <a:ext cx="3563339" cy="2243312"/>
          </a:xfrm>
          <a:prstGeom prst="rect">
            <a:avLst/>
          </a:prstGeom>
        </p:spPr>
      </p:pic>
      <p:pic>
        <p:nvPicPr>
          <p:cNvPr id="7" name="Picture 6" descr="9fce182b-f52b-42e9-8d06-ecbafdad5eee@namprd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25081" r="13040" b="19918"/>
          <a:stretch/>
        </p:blipFill>
        <p:spPr bwMode="auto">
          <a:xfrm>
            <a:off x="4467551" y="1538274"/>
            <a:ext cx="3319587" cy="387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09e9bebf-8d87-43fd-8601-8ae496c40b48@namprd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2" t="10115" r="8224" b="79771"/>
          <a:stretch/>
        </p:blipFill>
        <p:spPr bwMode="auto">
          <a:xfrm>
            <a:off x="4678878" y="5365171"/>
            <a:ext cx="3320570" cy="63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062701" y="2301529"/>
            <a:ext cx="875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i="1" dirty="0"/>
              <a:t>Salbutamol </a:t>
            </a:r>
          </a:p>
          <a:p>
            <a:r>
              <a:rPr lang="en-US" sz="900" b="1" i="1" dirty="0"/>
              <a:t>Dispensations </a:t>
            </a:r>
          </a:p>
          <a:p>
            <a:r>
              <a:rPr lang="en-US" sz="900" b="1" i="1" dirty="0"/>
              <a:t>for Cowichan </a:t>
            </a:r>
          </a:p>
          <a:p>
            <a:r>
              <a:rPr lang="en-US" sz="900" b="1" i="1" dirty="0"/>
              <a:t>LHA, 2018/19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0723" y="5593697"/>
            <a:ext cx="427341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50" b="1" dirty="0"/>
              <a:t>Heat-related mortality during 2021 Heat Dome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724" y="1332033"/>
            <a:ext cx="127362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50" b="1" dirty="0"/>
              <a:t>2021 Island </a:t>
            </a:r>
          </a:p>
          <a:p>
            <a:r>
              <a:rPr lang="en-CA" sz="1650" b="1" dirty="0"/>
              <a:t>Health Drinking </a:t>
            </a:r>
          </a:p>
          <a:p>
            <a:r>
              <a:rPr lang="en-CA" sz="1650" b="1" dirty="0"/>
              <a:t>Water Operator </a:t>
            </a:r>
          </a:p>
          <a:p>
            <a:r>
              <a:rPr lang="en-CA" sz="1650" b="1" dirty="0"/>
              <a:t>Survey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39690" y="3798485"/>
            <a:ext cx="881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Air </a:t>
            </a:r>
          </a:p>
          <a:p>
            <a:pPr algn="ctr"/>
            <a:r>
              <a:rPr lang="en-US" b="1" dirty="0"/>
              <a:t>Quality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50053" y="1709458"/>
            <a:ext cx="1261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Asthma </a:t>
            </a:r>
          </a:p>
          <a:p>
            <a:pPr algn="ctr"/>
            <a:r>
              <a:rPr lang="en-US" b="1" dirty="0"/>
              <a:t>Monitoring</a:t>
            </a:r>
          </a:p>
        </p:txBody>
      </p:sp>
    </p:spTree>
    <p:extLst>
      <p:ext uri="{BB962C8B-B14F-4D97-AF65-F5344CB8AC3E}">
        <p14:creationId xmlns:p14="http://schemas.microsoft.com/office/powerpoint/2010/main" val="14561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7509" y="723898"/>
            <a:ext cx="4501582" cy="1495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dirty="0">
                <a:latin typeface="+mj-lt"/>
                <a:ea typeface="+mj-ea"/>
                <a:cs typeface="+mj-cs"/>
              </a:rPr>
              <a:t>Survey Timeline</a:t>
            </a:r>
          </a:p>
        </p:txBody>
      </p:sp>
      <p:pic>
        <p:nvPicPr>
          <p:cNvPr id="4" name="Content Placeholder 3" descr="CCHN-1.jpg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29236" r="29814"/>
          <a:stretch/>
        </p:blipFill>
        <p:spPr>
          <a:xfrm>
            <a:off x="5999285" y="10"/>
            <a:ext cx="3744420" cy="6857990"/>
          </a:xfrm>
          <a:prstGeom prst="rect">
            <a:avLst/>
          </a:prstGeom>
          <a:effectLst/>
        </p:spPr>
      </p:pic>
      <p:graphicFrame>
        <p:nvGraphicFramePr>
          <p:cNvPr id="2" name="Content Placeholder 10">
            <a:extLst>
              <a:ext uri="{FF2B5EF4-FFF2-40B4-BE49-F238E27FC236}">
                <a16:creationId xmlns:a16="http://schemas.microsoft.com/office/drawing/2014/main" id="{A660A0C7-CCB6-0C52-252C-AC2CBAFF2E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658077"/>
              </p:ext>
            </p:extLst>
          </p:nvPr>
        </p:nvGraphicFramePr>
        <p:xfrm>
          <a:off x="-1650670" y="197587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939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4070</TotalTime>
  <Words>454</Words>
  <Application>Microsoft Macintosh PowerPoint</Application>
  <PresentationFormat>On-screen Show (4:3)</PresentationFormat>
  <Paragraphs>87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What are some priority areas  for the Cowichan Valley Region that this survey could help  inform response on?</vt:lpstr>
      <vt:lpstr>PowerPoint Presentation</vt:lpstr>
      <vt:lpstr>PowerPoint Presentation</vt:lpstr>
      <vt:lpstr>                               Climate Crisis  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Alice Young</dc:creator>
  <cp:lastModifiedBy>Vanessa Daether</cp:lastModifiedBy>
  <cp:revision>202</cp:revision>
  <dcterms:created xsi:type="dcterms:W3CDTF">2014-03-04T17:05:00Z</dcterms:created>
  <dcterms:modified xsi:type="dcterms:W3CDTF">2022-12-08T17:08:29Z</dcterms:modified>
</cp:coreProperties>
</file>