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29"/>
  </p:notesMasterIdLst>
  <p:handoutMasterIdLst>
    <p:handoutMasterId r:id="rId30"/>
  </p:handoutMasterIdLst>
  <p:sldIdLst>
    <p:sldId id="331" r:id="rId2"/>
    <p:sldId id="284" r:id="rId3"/>
    <p:sldId id="287" r:id="rId4"/>
    <p:sldId id="290" r:id="rId5"/>
    <p:sldId id="293" r:id="rId6"/>
    <p:sldId id="274" r:id="rId7"/>
    <p:sldId id="272" r:id="rId8"/>
    <p:sldId id="303" r:id="rId9"/>
    <p:sldId id="304" r:id="rId10"/>
    <p:sldId id="306" r:id="rId11"/>
    <p:sldId id="307" r:id="rId12"/>
    <p:sldId id="308" r:id="rId13"/>
    <p:sldId id="309" r:id="rId14"/>
    <p:sldId id="311" r:id="rId15"/>
    <p:sldId id="329" r:id="rId16"/>
    <p:sldId id="312" r:id="rId17"/>
    <p:sldId id="314" r:id="rId18"/>
    <p:sldId id="316" r:id="rId19"/>
    <p:sldId id="317" r:id="rId20"/>
    <p:sldId id="318" r:id="rId21"/>
    <p:sldId id="320" r:id="rId22"/>
    <p:sldId id="328" r:id="rId23"/>
    <p:sldId id="333" r:id="rId24"/>
    <p:sldId id="332" r:id="rId25"/>
    <p:sldId id="330" r:id="rId26"/>
    <p:sldId id="334" r:id="rId27"/>
    <p:sldId id="302" r:id="rId28"/>
  </p:sldIdLst>
  <p:sldSz cx="24384000" cy="13716000"/>
  <p:notesSz cx="7011988" cy="9297988"/>
  <p:defaultTextStyle>
    <a:defPPr>
      <a:defRPr lang="en-US"/>
    </a:defPPr>
    <a:lvl1pPr algn="ctr" defTabSz="825500" rtl="0" fontAlgn="base" hangingPunct="0">
      <a:spcBef>
        <a:spcPct val="0"/>
      </a:spcBef>
      <a:spcAft>
        <a:spcPct val="0"/>
      </a:spcAft>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1pPr>
    <a:lvl2pPr marL="228600" algn="ctr" defTabSz="825500" rtl="0" fontAlgn="base" hangingPunct="0">
      <a:spcBef>
        <a:spcPct val="0"/>
      </a:spcBef>
      <a:spcAft>
        <a:spcPct val="0"/>
      </a:spcAft>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2pPr>
    <a:lvl3pPr marL="457200" algn="ctr" defTabSz="825500" rtl="0" fontAlgn="base" hangingPunct="0">
      <a:spcBef>
        <a:spcPct val="0"/>
      </a:spcBef>
      <a:spcAft>
        <a:spcPct val="0"/>
      </a:spcAft>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3pPr>
    <a:lvl4pPr marL="685800" algn="ctr" defTabSz="825500" rtl="0" fontAlgn="base" hangingPunct="0">
      <a:spcBef>
        <a:spcPct val="0"/>
      </a:spcBef>
      <a:spcAft>
        <a:spcPct val="0"/>
      </a:spcAft>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4pPr>
    <a:lvl5pPr marL="914400" algn="ctr" defTabSz="825500" rtl="0" fontAlgn="base" hangingPunct="0">
      <a:spcBef>
        <a:spcPct val="0"/>
      </a:spcBef>
      <a:spcAft>
        <a:spcPct val="0"/>
      </a:spcAft>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5pPr>
    <a:lvl6pPr marL="2286000" algn="l" defTabSz="457200" rtl="0" eaLnBrk="1" latinLnBrk="0" hangingPunct="1">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6pPr>
    <a:lvl7pPr marL="2743200" algn="l" defTabSz="457200" rtl="0" eaLnBrk="1" latinLnBrk="0" hangingPunct="1">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7pPr>
    <a:lvl8pPr marL="3200400" algn="l" defTabSz="457200" rtl="0" eaLnBrk="1" latinLnBrk="0" hangingPunct="1">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8pPr>
    <a:lvl9pPr marL="3657600" algn="l" defTabSz="457200" rtl="0" eaLnBrk="1" latinLnBrk="0" hangingPunct="1">
      <a:defRPr sz="5800" kern="1200">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lzinga" initials="JE" lastIdx="7" clrIdx="0">
    <p:extLst>
      <p:ext uri="{19B8F6BF-5375-455C-9EA6-DF929625EA0E}">
        <p15:presenceInfo xmlns:p15="http://schemas.microsoft.com/office/powerpoint/2012/main" userId="S-1-5-21-815943628-2517720707-103210189-13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000"/>
    <a:srgbClr val="DA690C"/>
    <a:srgbClr val="C26A0A"/>
    <a:srgbClr val="F2840C"/>
    <a:srgbClr val="69A25C"/>
    <a:srgbClr val="FFFFFF"/>
    <a:srgbClr val="CBE48C"/>
    <a:srgbClr val="AED54B"/>
    <a:srgbClr val="B80000"/>
    <a:srgbClr val="C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7" autoAdjust="0"/>
    <p:restoredTop sz="78852" autoAdjust="0"/>
  </p:normalViewPr>
  <p:slideViewPr>
    <p:cSldViewPr snapToGrid="0">
      <p:cViewPr varScale="1">
        <p:scale>
          <a:sx n="44" d="100"/>
          <a:sy n="44" d="100"/>
        </p:scale>
        <p:origin x="141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125"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99C327-A498-4E14-923D-EF5365E80A04}" type="doc">
      <dgm:prSet loTypeId="urn:microsoft.com/office/officeart/2005/8/layout/hProcess9" loCatId="process" qsTypeId="urn:microsoft.com/office/officeart/2005/8/quickstyle/simple1" qsCatId="simple" csTypeId="urn:microsoft.com/office/officeart/2005/8/colors/accent1_2" csCatId="accent1" phldr="1"/>
      <dgm:spPr/>
    </dgm:pt>
    <dgm:pt modelId="{36A0957F-2F3A-42A0-B945-6421BE33BDFA}">
      <dgm:prSet phldrT="[Text]" custT="1"/>
      <dgm:spPr/>
      <dgm:t>
        <a:bodyPr/>
        <a:lstStyle/>
        <a:p>
          <a:r>
            <a:rPr lang="en-US" sz="4800" b="1" dirty="0">
              <a:solidFill>
                <a:srgbClr val="FFFFFF"/>
              </a:solidFill>
            </a:rPr>
            <a:t>Fuller Lake Arena </a:t>
          </a:r>
        </a:p>
        <a:p>
          <a:r>
            <a:rPr lang="en-US" sz="4800" dirty="0">
              <a:solidFill>
                <a:srgbClr val="FFFFFF"/>
              </a:solidFill>
            </a:rPr>
            <a:t>(late 1960’s)</a:t>
          </a:r>
        </a:p>
      </dgm:t>
    </dgm:pt>
    <dgm:pt modelId="{A68AD358-99E9-4F66-B240-37E0AC239CB6}" type="parTrans" cxnId="{AB217193-0C1F-4EB4-81D9-B5A5D98A0176}">
      <dgm:prSet/>
      <dgm:spPr/>
      <dgm:t>
        <a:bodyPr/>
        <a:lstStyle/>
        <a:p>
          <a:endParaRPr lang="en-US"/>
        </a:p>
      </dgm:t>
    </dgm:pt>
    <dgm:pt modelId="{879A565B-4688-48DA-B9F3-E9DCC530EC4E}" type="sibTrans" cxnId="{AB217193-0C1F-4EB4-81D9-B5A5D98A0176}">
      <dgm:prSet/>
      <dgm:spPr/>
      <dgm:t>
        <a:bodyPr/>
        <a:lstStyle/>
        <a:p>
          <a:endParaRPr lang="en-US"/>
        </a:p>
      </dgm:t>
    </dgm:pt>
    <dgm:pt modelId="{2D4F6FBC-2E79-47B1-A5AD-6FB74A5CE7DB}">
      <dgm:prSet phldrT="[Text]" custT="1"/>
      <dgm:spPr/>
      <dgm:t>
        <a:bodyPr/>
        <a:lstStyle/>
        <a:p>
          <a:r>
            <a:rPr lang="en-US" sz="4800" b="1" dirty="0">
              <a:solidFill>
                <a:srgbClr val="FFFFFF"/>
              </a:solidFill>
            </a:rPr>
            <a:t>7 Other Recreation Facilities </a:t>
          </a:r>
        </a:p>
      </dgm:t>
    </dgm:pt>
    <dgm:pt modelId="{265280C3-AFF1-4797-AEF0-B095552195A0}" type="parTrans" cxnId="{3E663956-2285-4F32-914C-AAA1C05C8625}">
      <dgm:prSet/>
      <dgm:spPr/>
      <dgm:t>
        <a:bodyPr/>
        <a:lstStyle/>
        <a:p>
          <a:endParaRPr lang="en-US"/>
        </a:p>
      </dgm:t>
    </dgm:pt>
    <dgm:pt modelId="{FA9A50DD-E5A7-4500-B952-2E4FA4936BDE}" type="sibTrans" cxnId="{3E663956-2285-4F32-914C-AAA1C05C8625}">
      <dgm:prSet/>
      <dgm:spPr/>
      <dgm:t>
        <a:bodyPr/>
        <a:lstStyle/>
        <a:p>
          <a:endParaRPr lang="en-US"/>
        </a:p>
      </dgm:t>
    </dgm:pt>
    <dgm:pt modelId="{D43F6C75-013D-4C60-87E0-F06134A73399}">
      <dgm:prSet phldrT="[Text]" custT="1"/>
      <dgm:spPr/>
      <dgm:t>
        <a:bodyPr/>
        <a:lstStyle/>
        <a:p>
          <a:r>
            <a:rPr lang="en-US" sz="4800" b="1" dirty="0">
              <a:solidFill>
                <a:srgbClr val="FFFFFF"/>
              </a:solidFill>
            </a:rPr>
            <a:t>Cowichan Aquatic Centre</a:t>
          </a:r>
        </a:p>
        <a:p>
          <a:r>
            <a:rPr lang="en-US" sz="4800" b="0" dirty="0">
              <a:solidFill>
                <a:srgbClr val="FFFFFF"/>
              </a:solidFill>
            </a:rPr>
            <a:t>(2008)</a:t>
          </a:r>
        </a:p>
      </dgm:t>
    </dgm:pt>
    <dgm:pt modelId="{89E8992F-B5DE-4471-A957-51D82CE8B04B}" type="parTrans" cxnId="{C07A9A52-4490-4CFB-95E3-F5C5B769B1AF}">
      <dgm:prSet/>
      <dgm:spPr/>
      <dgm:t>
        <a:bodyPr/>
        <a:lstStyle/>
        <a:p>
          <a:endParaRPr lang="en-US"/>
        </a:p>
      </dgm:t>
    </dgm:pt>
    <dgm:pt modelId="{A875870A-0749-45CB-9C8F-BE1BF8C30854}" type="sibTrans" cxnId="{C07A9A52-4490-4CFB-95E3-F5C5B769B1AF}">
      <dgm:prSet/>
      <dgm:spPr/>
      <dgm:t>
        <a:bodyPr/>
        <a:lstStyle/>
        <a:p>
          <a:endParaRPr lang="en-US"/>
        </a:p>
      </dgm:t>
    </dgm:pt>
    <dgm:pt modelId="{FF798A98-C251-411A-B31C-417317EC3144}" type="pres">
      <dgm:prSet presAssocID="{0299C327-A498-4E14-923D-EF5365E80A04}" presName="CompostProcess" presStyleCnt="0">
        <dgm:presLayoutVars>
          <dgm:dir/>
          <dgm:resizeHandles val="exact"/>
        </dgm:presLayoutVars>
      </dgm:prSet>
      <dgm:spPr/>
    </dgm:pt>
    <dgm:pt modelId="{9E7FBB61-B880-4EE8-9E68-2DFA24389057}" type="pres">
      <dgm:prSet presAssocID="{0299C327-A498-4E14-923D-EF5365E80A04}" presName="arrow" presStyleLbl="bgShp" presStyleIdx="0" presStyleCnt="1"/>
      <dgm:spPr/>
    </dgm:pt>
    <dgm:pt modelId="{78BF657B-4843-4066-A0C4-7D693D284760}" type="pres">
      <dgm:prSet presAssocID="{0299C327-A498-4E14-923D-EF5365E80A04}" presName="linearProcess" presStyleCnt="0"/>
      <dgm:spPr/>
    </dgm:pt>
    <dgm:pt modelId="{C1C365AA-AF4A-48E2-8EED-5F56B37B1D2C}" type="pres">
      <dgm:prSet presAssocID="{36A0957F-2F3A-42A0-B945-6421BE33BDFA}" presName="textNode" presStyleLbl="node1" presStyleIdx="0" presStyleCnt="3">
        <dgm:presLayoutVars>
          <dgm:bulletEnabled val="1"/>
        </dgm:presLayoutVars>
      </dgm:prSet>
      <dgm:spPr/>
    </dgm:pt>
    <dgm:pt modelId="{CB509B58-9364-4F09-8FF2-D173CEC4CC32}" type="pres">
      <dgm:prSet presAssocID="{879A565B-4688-48DA-B9F3-E9DCC530EC4E}" presName="sibTrans" presStyleCnt="0"/>
      <dgm:spPr/>
    </dgm:pt>
    <dgm:pt modelId="{65FF7CD8-D5A2-4527-9CBF-2376BCE45DAA}" type="pres">
      <dgm:prSet presAssocID="{2D4F6FBC-2E79-47B1-A5AD-6FB74A5CE7DB}" presName="textNode" presStyleLbl="node1" presStyleIdx="1" presStyleCnt="3">
        <dgm:presLayoutVars>
          <dgm:bulletEnabled val="1"/>
        </dgm:presLayoutVars>
      </dgm:prSet>
      <dgm:spPr/>
    </dgm:pt>
    <dgm:pt modelId="{FCB41FE2-73BB-412B-B32D-D56E28CBAFB8}" type="pres">
      <dgm:prSet presAssocID="{FA9A50DD-E5A7-4500-B952-2E4FA4936BDE}" presName="sibTrans" presStyleCnt="0"/>
      <dgm:spPr/>
    </dgm:pt>
    <dgm:pt modelId="{DB9AC45B-B250-490D-973A-156E69E15194}" type="pres">
      <dgm:prSet presAssocID="{D43F6C75-013D-4C60-87E0-F06134A73399}" presName="textNode" presStyleLbl="node1" presStyleIdx="2" presStyleCnt="3">
        <dgm:presLayoutVars>
          <dgm:bulletEnabled val="1"/>
        </dgm:presLayoutVars>
      </dgm:prSet>
      <dgm:spPr/>
    </dgm:pt>
  </dgm:ptLst>
  <dgm:cxnLst>
    <dgm:cxn modelId="{11D29021-7E66-445B-ABCD-C477620FAEB9}" type="presOf" srcId="{2D4F6FBC-2E79-47B1-A5AD-6FB74A5CE7DB}" destId="{65FF7CD8-D5A2-4527-9CBF-2376BCE45DAA}" srcOrd="0" destOrd="0" presId="urn:microsoft.com/office/officeart/2005/8/layout/hProcess9"/>
    <dgm:cxn modelId="{5D293C50-5001-4370-9DE4-11B601101976}" type="presOf" srcId="{0299C327-A498-4E14-923D-EF5365E80A04}" destId="{FF798A98-C251-411A-B31C-417317EC3144}" srcOrd="0" destOrd="0" presId="urn:microsoft.com/office/officeart/2005/8/layout/hProcess9"/>
    <dgm:cxn modelId="{C07A9A52-4490-4CFB-95E3-F5C5B769B1AF}" srcId="{0299C327-A498-4E14-923D-EF5365E80A04}" destId="{D43F6C75-013D-4C60-87E0-F06134A73399}" srcOrd="2" destOrd="0" parTransId="{89E8992F-B5DE-4471-A957-51D82CE8B04B}" sibTransId="{A875870A-0749-45CB-9C8F-BE1BF8C30854}"/>
    <dgm:cxn modelId="{3E663956-2285-4F32-914C-AAA1C05C8625}" srcId="{0299C327-A498-4E14-923D-EF5365E80A04}" destId="{2D4F6FBC-2E79-47B1-A5AD-6FB74A5CE7DB}" srcOrd="1" destOrd="0" parTransId="{265280C3-AFF1-4797-AEF0-B095552195A0}" sibTransId="{FA9A50DD-E5A7-4500-B952-2E4FA4936BDE}"/>
    <dgm:cxn modelId="{00ECE091-DD0D-4E94-A508-94313EDC56ED}" type="presOf" srcId="{36A0957F-2F3A-42A0-B945-6421BE33BDFA}" destId="{C1C365AA-AF4A-48E2-8EED-5F56B37B1D2C}" srcOrd="0" destOrd="0" presId="urn:microsoft.com/office/officeart/2005/8/layout/hProcess9"/>
    <dgm:cxn modelId="{AB217193-0C1F-4EB4-81D9-B5A5D98A0176}" srcId="{0299C327-A498-4E14-923D-EF5365E80A04}" destId="{36A0957F-2F3A-42A0-B945-6421BE33BDFA}" srcOrd="0" destOrd="0" parTransId="{A68AD358-99E9-4F66-B240-37E0AC239CB6}" sibTransId="{879A565B-4688-48DA-B9F3-E9DCC530EC4E}"/>
    <dgm:cxn modelId="{5D4B22A9-6B3A-4456-BA12-EDCA4E405A6B}" type="presOf" srcId="{D43F6C75-013D-4C60-87E0-F06134A73399}" destId="{DB9AC45B-B250-490D-973A-156E69E15194}" srcOrd="0" destOrd="0" presId="urn:microsoft.com/office/officeart/2005/8/layout/hProcess9"/>
    <dgm:cxn modelId="{D5B0614C-6FCA-4806-94B7-A3ABB0932DD4}" type="presParOf" srcId="{FF798A98-C251-411A-B31C-417317EC3144}" destId="{9E7FBB61-B880-4EE8-9E68-2DFA24389057}" srcOrd="0" destOrd="0" presId="urn:microsoft.com/office/officeart/2005/8/layout/hProcess9"/>
    <dgm:cxn modelId="{0233E1E4-4FCE-45F0-BAE1-BE5F0A169C26}" type="presParOf" srcId="{FF798A98-C251-411A-B31C-417317EC3144}" destId="{78BF657B-4843-4066-A0C4-7D693D284760}" srcOrd="1" destOrd="0" presId="urn:microsoft.com/office/officeart/2005/8/layout/hProcess9"/>
    <dgm:cxn modelId="{AF12279F-FD3D-4DFF-8173-48C18CA071BF}" type="presParOf" srcId="{78BF657B-4843-4066-A0C4-7D693D284760}" destId="{C1C365AA-AF4A-48E2-8EED-5F56B37B1D2C}" srcOrd="0" destOrd="0" presId="urn:microsoft.com/office/officeart/2005/8/layout/hProcess9"/>
    <dgm:cxn modelId="{D57223F0-97F4-4806-B708-8D3A4A1226A1}" type="presParOf" srcId="{78BF657B-4843-4066-A0C4-7D693D284760}" destId="{CB509B58-9364-4F09-8FF2-D173CEC4CC32}" srcOrd="1" destOrd="0" presId="urn:microsoft.com/office/officeart/2005/8/layout/hProcess9"/>
    <dgm:cxn modelId="{B6BD9A7D-938C-4C3F-B889-C81BD82E39F4}" type="presParOf" srcId="{78BF657B-4843-4066-A0C4-7D693D284760}" destId="{65FF7CD8-D5A2-4527-9CBF-2376BCE45DAA}" srcOrd="2" destOrd="0" presId="urn:microsoft.com/office/officeart/2005/8/layout/hProcess9"/>
    <dgm:cxn modelId="{470EBCF0-04A4-4C5D-9F0B-1F8A2D3B2D74}" type="presParOf" srcId="{78BF657B-4843-4066-A0C4-7D693D284760}" destId="{FCB41FE2-73BB-412B-B32D-D56E28CBAFB8}" srcOrd="3" destOrd="0" presId="urn:microsoft.com/office/officeart/2005/8/layout/hProcess9"/>
    <dgm:cxn modelId="{C535245B-BDC6-4CAC-A127-693CD30F8BA2}" type="presParOf" srcId="{78BF657B-4843-4066-A0C4-7D693D284760}" destId="{DB9AC45B-B250-490D-973A-156E69E1519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FBB61-B880-4EE8-9E68-2DFA24389057}">
      <dsp:nvSpPr>
        <dsp:cNvPr id="0" name=""/>
        <dsp:cNvSpPr/>
      </dsp:nvSpPr>
      <dsp:spPr>
        <a:xfrm>
          <a:off x="1455419" y="0"/>
          <a:ext cx="16494760" cy="1083733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C365AA-AF4A-48E2-8EED-5F56B37B1D2C}">
      <dsp:nvSpPr>
        <dsp:cNvPr id="0" name=""/>
        <dsp:cNvSpPr/>
      </dsp:nvSpPr>
      <dsp:spPr>
        <a:xfrm>
          <a:off x="0" y="3251199"/>
          <a:ext cx="5821680" cy="43349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rgbClr val="FFFFFF"/>
              </a:solidFill>
            </a:rPr>
            <a:t>Fuller Lake Arena </a:t>
          </a:r>
        </a:p>
        <a:p>
          <a:pPr marL="0" lvl="0" indent="0" algn="ctr" defTabSz="2133600">
            <a:lnSpc>
              <a:spcPct val="90000"/>
            </a:lnSpc>
            <a:spcBef>
              <a:spcPct val="0"/>
            </a:spcBef>
            <a:spcAft>
              <a:spcPct val="35000"/>
            </a:spcAft>
            <a:buNone/>
          </a:pPr>
          <a:r>
            <a:rPr lang="en-US" sz="4800" kern="1200" dirty="0">
              <a:solidFill>
                <a:srgbClr val="FFFFFF"/>
              </a:solidFill>
            </a:rPr>
            <a:t>(late 1960’s)</a:t>
          </a:r>
        </a:p>
      </dsp:txBody>
      <dsp:txXfrm>
        <a:off x="211614" y="3462813"/>
        <a:ext cx="5398452" cy="3911705"/>
      </dsp:txXfrm>
    </dsp:sp>
    <dsp:sp modelId="{65FF7CD8-D5A2-4527-9CBF-2376BCE45DAA}">
      <dsp:nvSpPr>
        <dsp:cNvPr id="0" name=""/>
        <dsp:cNvSpPr/>
      </dsp:nvSpPr>
      <dsp:spPr>
        <a:xfrm>
          <a:off x="6791960" y="3251199"/>
          <a:ext cx="5821680" cy="43349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rgbClr val="FFFFFF"/>
              </a:solidFill>
            </a:rPr>
            <a:t>7 Other Recreation Facilities </a:t>
          </a:r>
        </a:p>
      </dsp:txBody>
      <dsp:txXfrm>
        <a:off x="7003574" y="3462813"/>
        <a:ext cx="5398452" cy="3911705"/>
      </dsp:txXfrm>
    </dsp:sp>
    <dsp:sp modelId="{DB9AC45B-B250-490D-973A-156E69E15194}">
      <dsp:nvSpPr>
        <dsp:cNvPr id="0" name=""/>
        <dsp:cNvSpPr/>
      </dsp:nvSpPr>
      <dsp:spPr>
        <a:xfrm>
          <a:off x="13583920" y="3251199"/>
          <a:ext cx="5821680" cy="43349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rgbClr val="FFFFFF"/>
              </a:solidFill>
            </a:rPr>
            <a:t>Cowichan Aquatic Centre</a:t>
          </a:r>
        </a:p>
        <a:p>
          <a:pPr marL="0" lvl="0" indent="0" algn="ctr" defTabSz="2133600">
            <a:lnSpc>
              <a:spcPct val="90000"/>
            </a:lnSpc>
            <a:spcBef>
              <a:spcPct val="0"/>
            </a:spcBef>
            <a:spcAft>
              <a:spcPct val="35000"/>
            </a:spcAft>
            <a:buNone/>
          </a:pPr>
          <a:r>
            <a:rPr lang="en-US" sz="4800" b="0" kern="1200" dirty="0">
              <a:solidFill>
                <a:srgbClr val="FFFFFF"/>
              </a:solidFill>
            </a:rPr>
            <a:t>(2008)</a:t>
          </a:r>
        </a:p>
      </dsp:txBody>
      <dsp:txXfrm>
        <a:off x="13795534" y="3462813"/>
        <a:ext cx="5398452" cy="391170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528" cy="466514"/>
          </a:xfrm>
          <a:prstGeom prst="rect">
            <a:avLst/>
          </a:prstGeom>
        </p:spPr>
        <p:txBody>
          <a:bodyPr vert="horz" lIns="93186" tIns="46594" rIns="93186" bIns="46594" rtlCol="0"/>
          <a:lstStyle>
            <a:lvl1pPr algn="l">
              <a:defRPr sz="1200"/>
            </a:lvl1pPr>
          </a:lstStyle>
          <a:p>
            <a:endParaRPr lang="en-CA"/>
          </a:p>
        </p:txBody>
      </p:sp>
      <p:sp>
        <p:nvSpPr>
          <p:cNvPr id="3" name="Date Placeholder 2"/>
          <p:cNvSpPr>
            <a:spLocks noGrp="1"/>
          </p:cNvSpPr>
          <p:nvPr>
            <p:ph type="dt" sz="quarter" idx="1"/>
          </p:nvPr>
        </p:nvSpPr>
        <p:spPr>
          <a:xfrm>
            <a:off x="3971838" y="0"/>
            <a:ext cx="3038528" cy="466514"/>
          </a:xfrm>
          <a:prstGeom prst="rect">
            <a:avLst/>
          </a:prstGeom>
        </p:spPr>
        <p:txBody>
          <a:bodyPr vert="horz" lIns="93186" tIns="46594" rIns="93186" bIns="46594" rtlCol="0"/>
          <a:lstStyle>
            <a:lvl1pPr algn="r">
              <a:defRPr sz="1200"/>
            </a:lvl1pPr>
          </a:lstStyle>
          <a:p>
            <a:fld id="{2406BF7C-79E0-4803-B652-DF22EC51B98A}" type="datetime1">
              <a:rPr lang="en-CA" smtClean="0"/>
              <a:t>2022-09-29</a:t>
            </a:fld>
            <a:endParaRPr lang="en-CA"/>
          </a:p>
        </p:txBody>
      </p:sp>
      <p:sp>
        <p:nvSpPr>
          <p:cNvPr id="4" name="Footer Placeholder 3"/>
          <p:cNvSpPr>
            <a:spLocks noGrp="1"/>
          </p:cNvSpPr>
          <p:nvPr>
            <p:ph type="ftr" sz="quarter" idx="2"/>
          </p:nvPr>
        </p:nvSpPr>
        <p:spPr>
          <a:xfrm>
            <a:off x="0" y="8831476"/>
            <a:ext cx="3038528" cy="466513"/>
          </a:xfrm>
          <a:prstGeom prst="rect">
            <a:avLst/>
          </a:prstGeom>
        </p:spPr>
        <p:txBody>
          <a:bodyPr vert="horz" lIns="93186" tIns="46594" rIns="93186" bIns="46594" rtlCol="0" anchor="b"/>
          <a:lstStyle>
            <a:lvl1pPr algn="l">
              <a:defRPr sz="1200"/>
            </a:lvl1pPr>
          </a:lstStyle>
          <a:p>
            <a:endParaRPr lang="en-CA"/>
          </a:p>
        </p:txBody>
      </p:sp>
      <p:sp>
        <p:nvSpPr>
          <p:cNvPr id="5" name="Slide Number Placeholder 4"/>
          <p:cNvSpPr>
            <a:spLocks noGrp="1"/>
          </p:cNvSpPr>
          <p:nvPr>
            <p:ph type="sldNum" sz="quarter" idx="3"/>
          </p:nvPr>
        </p:nvSpPr>
        <p:spPr>
          <a:xfrm>
            <a:off x="3971838" y="8831476"/>
            <a:ext cx="3038528" cy="466513"/>
          </a:xfrm>
          <a:prstGeom prst="rect">
            <a:avLst/>
          </a:prstGeom>
        </p:spPr>
        <p:txBody>
          <a:bodyPr vert="horz" lIns="93186" tIns="46594" rIns="93186" bIns="46594" rtlCol="0" anchor="b"/>
          <a:lstStyle>
            <a:lvl1pPr algn="r">
              <a:defRPr sz="1200"/>
            </a:lvl1pPr>
          </a:lstStyle>
          <a:p>
            <a:fld id="{003BA28E-3869-466D-8E55-1022E5E83961}" type="slidenum">
              <a:rPr lang="en-CA" smtClean="0"/>
              <a:t>‹#›</a:t>
            </a:fld>
            <a:endParaRPr lang="en-CA"/>
          </a:p>
        </p:txBody>
      </p:sp>
    </p:spTree>
    <p:extLst>
      <p:ext uri="{BB962C8B-B14F-4D97-AF65-F5344CB8AC3E}">
        <p14:creationId xmlns:p14="http://schemas.microsoft.com/office/powerpoint/2010/main" val="268939402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528" cy="466514"/>
          </a:xfrm>
          <a:prstGeom prst="rect">
            <a:avLst/>
          </a:prstGeom>
        </p:spPr>
        <p:txBody>
          <a:bodyPr vert="horz" lIns="93186" tIns="46594" rIns="93186" bIns="46594" rtlCol="0"/>
          <a:lstStyle>
            <a:lvl1pPr algn="l">
              <a:defRPr sz="1200"/>
            </a:lvl1pPr>
          </a:lstStyle>
          <a:p>
            <a:endParaRPr lang="en-CA"/>
          </a:p>
        </p:txBody>
      </p:sp>
      <p:sp>
        <p:nvSpPr>
          <p:cNvPr id="3" name="Date Placeholder 2"/>
          <p:cNvSpPr>
            <a:spLocks noGrp="1"/>
          </p:cNvSpPr>
          <p:nvPr>
            <p:ph type="dt" idx="1"/>
          </p:nvPr>
        </p:nvSpPr>
        <p:spPr>
          <a:xfrm>
            <a:off x="3971838" y="0"/>
            <a:ext cx="3038528" cy="466514"/>
          </a:xfrm>
          <a:prstGeom prst="rect">
            <a:avLst/>
          </a:prstGeom>
        </p:spPr>
        <p:txBody>
          <a:bodyPr vert="horz" lIns="93186" tIns="46594" rIns="93186" bIns="46594" rtlCol="0"/>
          <a:lstStyle>
            <a:lvl1pPr algn="r">
              <a:defRPr sz="1200"/>
            </a:lvl1pPr>
          </a:lstStyle>
          <a:p>
            <a:fld id="{CB8DD3E6-1395-496A-8721-CD22064337D1}" type="datetime1">
              <a:rPr lang="en-CA" smtClean="0"/>
              <a:t>2022-09-29</a:t>
            </a:fld>
            <a:endParaRPr lang="en-CA"/>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3186" tIns="46594" rIns="93186" bIns="46594" rtlCol="0" anchor="ctr"/>
          <a:lstStyle/>
          <a:p>
            <a:endParaRPr lang="en-CA"/>
          </a:p>
        </p:txBody>
      </p:sp>
      <p:sp>
        <p:nvSpPr>
          <p:cNvPr id="5" name="Notes Placeholder 4"/>
          <p:cNvSpPr>
            <a:spLocks noGrp="1"/>
          </p:cNvSpPr>
          <p:nvPr>
            <p:ph type="body" sz="quarter" idx="3"/>
          </p:nvPr>
        </p:nvSpPr>
        <p:spPr>
          <a:xfrm>
            <a:off x="701199" y="4474656"/>
            <a:ext cx="5609590" cy="3661083"/>
          </a:xfrm>
          <a:prstGeom prst="rect">
            <a:avLst/>
          </a:prstGeom>
        </p:spPr>
        <p:txBody>
          <a:bodyPr vert="horz" lIns="93186" tIns="46594" rIns="93186" bIns="4659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31476"/>
            <a:ext cx="3038528" cy="466513"/>
          </a:xfrm>
          <a:prstGeom prst="rect">
            <a:avLst/>
          </a:prstGeom>
        </p:spPr>
        <p:txBody>
          <a:bodyPr vert="horz" lIns="93186" tIns="46594" rIns="93186" bIns="46594" rtlCol="0" anchor="b"/>
          <a:lstStyle>
            <a:lvl1pPr algn="l">
              <a:defRPr sz="1200"/>
            </a:lvl1pPr>
          </a:lstStyle>
          <a:p>
            <a:endParaRPr lang="en-CA"/>
          </a:p>
        </p:txBody>
      </p:sp>
      <p:sp>
        <p:nvSpPr>
          <p:cNvPr id="7" name="Slide Number Placeholder 6"/>
          <p:cNvSpPr>
            <a:spLocks noGrp="1"/>
          </p:cNvSpPr>
          <p:nvPr>
            <p:ph type="sldNum" sz="quarter" idx="5"/>
          </p:nvPr>
        </p:nvSpPr>
        <p:spPr>
          <a:xfrm>
            <a:off x="3971838" y="8831476"/>
            <a:ext cx="3038528" cy="466513"/>
          </a:xfrm>
          <a:prstGeom prst="rect">
            <a:avLst/>
          </a:prstGeom>
        </p:spPr>
        <p:txBody>
          <a:bodyPr vert="horz" lIns="93186" tIns="46594" rIns="93186" bIns="46594" rtlCol="0" anchor="b"/>
          <a:lstStyle>
            <a:lvl1pPr algn="r">
              <a:defRPr sz="1200"/>
            </a:lvl1pPr>
          </a:lstStyle>
          <a:p>
            <a:fld id="{B3679174-FF1E-4557-969B-4597570B7965}" type="slidenum">
              <a:rPr lang="en-CA" smtClean="0"/>
              <a:t>‹#›</a:t>
            </a:fld>
            <a:endParaRPr lang="en-CA"/>
          </a:p>
        </p:txBody>
      </p:sp>
    </p:spTree>
    <p:extLst>
      <p:ext uri="{BB962C8B-B14F-4D97-AF65-F5344CB8AC3E}">
        <p14:creationId xmlns:p14="http://schemas.microsoft.com/office/powerpoint/2010/main" val="155492551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5"/>
          </p:nvPr>
        </p:nvSpPr>
        <p:spPr/>
        <p:txBody>
          <a:bodyPr/>
          <a:lstStyle/>
          <a:p>
            <a:fld id="{B3679174-FF1E-4557-969B-4597570B7965}" type="slidenum">
              <a:rPr lang="en-CA" b="1" smtClean="0">
                <a:solidFill>
                  <a:schemeClr val="tx1"/>
                </a:solidFill>
                <a:effectLst/>
              </a:rPr>
              <a:t>1</a:t>
            </a:fld>
            <a:endParaRPr lang="en-CA" b="1">
              <a:solidFill>
                <a:schemeClr val="tx1"/>
              </a:solidFill>
              <a:effectLst/>
            </a:endParaRPr>
          </a:p>
        </p:txBody>
      </p:sp>
    </p:spTree>
    <p:extLst>
      <p:ext uri="{BB962C8B-B14F-4D97-AF65-F5344CB8AC3E}">
        <p14:creationId xmlns:p14="http://schemas.microsoft.com/office/powerpoint/2010/main" val="3364739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We considered</a:t>
            </a:r>
            <a:r>
              <a:rPr lang="en-CA" baseline="0" dirty="0">
                <a:solidFill>
                  <a:schemeClr val="tx1"/>
                </a:solidFill>
              </a:rPr>
              <a:t> d</a:t>
            </a:r>
            <a:r>
              <a:rPr lang="en-CA" dirty="0">
                <a:solidFill>
                  <a:schemeClr val="tx1"/>
                </a:solidFill>
              </a:rPr>
              <a:t>ebt.</a:t>
            </a:r>
          </a:p>
          <a:p>
            <a:endParaRPr lang="en-CA" dirty="0">
              <a:solidFill>
                <a:schemeClr val="tx1"/>
              </a:solidFill>
            </a:endParaRPr>
          </a:p>
          <a:p>
            <a:r>
              <a:rPr lang="en-US" dirty="0"/>
              <a:t>Taxpayers in the jurisdictions that authorize debt for regionally significant recreation infrastructure, need to assume it.  While other jurisdictions can contribute to the </a:t>
            </a:r>
            <a:r>
              <a:rPr lang="en-US" u="sng" dirty="0"/>
              <a:t>operation</a:t>
            </a:r>
            <a:r>
              <a:rPr lang="en-US" dirty="0"/>
              <a:t> of a specific regional recreation function, they will only participate in the funding of the debt service charges associated with that function if they agreed to the debt initially.  They can’t be forced to participate in debt servicing after the fact.</a:t>
            </a:r>
            <a:endParaRPr lang="en-CA"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10</a:t>
            </a:fld>
            <a:endParaRPr lang="en-CA" b="1">
              <a:solidFill>
                <a:schemeClr val="tx1"/>
              </a:solidFill>
              <a:effectLst/>
            </a:endParaRPr>
          </a:p>
        </p:txBody>
      </p:sp>
    </p:spTree>
    <p:extLst>
      <p:ext uri="{BB962C8B-B14F-4D97-AF65-F5344CB8AC3E}">
        <p14:creationId xmlns:p14="http://schemas.microsoft.com/office/powerpoint/2010/main" val="213309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Funding Now vs. Funding in Future:</a:t>
            </a:r>
          </a:p>
          <a:p>
            <a:endParaRPr lang="en-CA" dirty="0">
              <a:solidFill>
                <a:schemeClr val="tx1"/>
              </a:solidFill>
            </a:endParaRPr>
          </a:p>
          <a:p>
            <a:r>
              <a:rPr lang="en-US" dirty="0"/>
              <a:t>Committing to fund the operation of a specific regionally significant recreation amenity should not obligate a jurisdiction to fund </a:t>
            </a:r>
            <a:r>
              <a:rPr lang="en-US" u="sng" dirty="0"/>
              <a:t>future changes </a:t>
            </a:r>
            <a:r>
              <a:rPr lang="en-US" dirty="0"/>
              <a:t>to the facility or any future long term debt. Any new debt will require new authorization. Any new facilities added to a funding model will require separate authorization to develop that facility before it gets added to the regional funding formula. </a:t>
            </a:r>
          </a:p>
          <a:p>
            <a:endParaRPr lang="en-US" dirty="0"/>
          </a:p>
          <a:p>
            <a:r>
              <a:rPr lang="en-US" dirty="0"/>
              <a:t>Let me give an example at this point.  Let’s say, ten years from now, three electoral areas would like to move ahead with a new aquatic facility.  The residents of these 3 electoral areas would be responsible for construction costs, and any debt related to the construction.  And those three areas should request the rest of the region contribute to the operating and ongoing capital costs, with each area’s contribution determined by their usage.</a:t>
            </a:r>
            <a:endParaRPr lang="en-CA"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11</a:t>
            </a:fld>
            <a:endParaRPr lang="en-CA" b="1">
              <a:solidFill>
                <a:schemeClr val="tx1"/>
              </a:solidFill>
              <a:effectLst/>
            </a:endParaRPr>
          </a:p>
        </p:txBody>
      </p:sp>
    </p:spTree>
    <p:extLst>
      <p:ext uri="{BB962C8B-B14F-4D97-AF65-F5344CB8AC3E}">
        <p14:creationId xmlns:p14="http://schemas.microsoft.com/office/powerpoint/2010/main" val="3559900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Participation:</a:t>
            </a:r>
          </a:p>
          <a:p>
            <a:endParaRPr lang="en-CA" dirty="0">
              <a:solidFill>
                <a:schemeClr val="tx1"/>
              </a:solidFill>
            </a:endParaRPr>
          </a:p>
          <a:p>
            <a:r>
              <a:rPr lang="en-US" dirty="0"/>
              <a:t>All jurisdictions need to participate in the function for the new funding formula to work effectively.  This model falls apart if any jurisdictions in the region are not a part of it.</a:t>
            </a:r>
            <a:endParaRPr lang="en-CA"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12</a:t>
            </a:fld>
            <a:endParaRPr lang="en-CA" b="1">
              <a:solidFill>
                <a:schemeClr val="tx1"/>
              </a:solidFill>
              <a:effectLst/>
            </a:endParaRPr>
          </a:p>
        </p:txBody>
      </p:sp>
    </p:spTree>
    <p:extLst>
      <p:ext uri="{BB962C8B-B14F-4D97-AF65-F5344CB8AC3E}">
        <p14:creationId xmlns:p14="http://schemas.microsoft.com/office/powerpoint/2010/main" val="3577185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Let’s talk about</a:t>
            </a:r>
            <a:r>
              <a:rPr lang="en-CA" baseline="0" dirty="0">
                <a:solidFill>
                  <a:schemeClr val="tx1"/>
                </a:solidFill>
              </a:rPr>
              <a:t> capital.</a:t>
            </a:r>
            <a:endParaRPr lang="en-CA" dirty="0">
              <a:solidFill>
                <a:schemeClr val="tx1"/>
              </a:solidFill>
            </a:endParaRPr>
          </a:p>
          <a:p>
            <a:endParaRPr lang="en-CA" dirty="0">
              <a:solidFill>
                <a:schemeClr val="tx1"/>
              </a:solidFill>
            </a:endParaRPr>
          </a:p>
          <a:p>
            <a:r>
              <a:rPr lang="en-US" dirty="0"/>
              <a:t>Operating a recreation facility also involves current capital. Maintaining the functionality of a facility includes operating costs, but also includes long term lifecycle maintenance funding, replacement of small capital items and emergency capital outlays (e.g. if a roof starts to leak or piece of major equipment breaks down and needs to be replaced, the operator has little choice but to incur a capital cost that is required to keep the building operational). So, operating budgets and short-term capital budgets are two sides of the same coin and both are required to maintain a current level of service, and both are included in the usage-based funding model.</a:t>
            </a:r>
            <a:endParaRPr lang="en-CA"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13</a:t>
            </a:fld>
            <a:endParaRPr lang="en-CA" b="1">
              <a:solidFill>
                <a:schemeClr val="tx1"/>
              </a:solidFill>
              <a:effectLst/>
            </a:endParaRPr>
          </a:p>
        </p:txBody>
      </p:sp>
    </p:spTree>
    <p:extLst>
      <p:ext uri="{BB962C8B-B14F-4D97-AF65-F5344CB8AC3E}">
        <p14:creationId xmlns:p14="http://schemas.microsoft.com/office/powerpoint/2010/main" val="21309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Changes to Ownership</a:t>
            </a:r>
            <a:r>
              <a:rPr lang="en-CA" baseline="0" dirty="0">
                <a:solidFill>
                  <a:schemeClr val="tx1"/>
                </a:solidFill>
              </a:rPr>
              <a:t> or Operating Entity</a:t>
            </a:r>
            <a:r>
              <a:rPr lang="en-CA" dirty="0">
                <a:solidFill>
                  <a:schemeClr val="tx1"/>
                </a:solidFill>
              </a:rPr>
              <a:t>:</a:t>
            </a:r>
          </a:p>
          <a:p>
            <a:endParaRPr lang="en-CA" dirty="0">
              <a:solidFill>
                <a:schemeClr val="tx1"/>
              </a:solidFill>
            </a:endParaRPr>
          </a:p>
          <a:p>
            <a:r>
              <a:rPr lang="en-US" dirty="0"/>
              <a:t>No changes to the ownership of facilities are required, nor is any change necessary to the operating entity of any facility. Across BC there are many examples of regionally significant recreation facilities that are financed by regional taxpayers, but are not operated by the Regional District. There are also many examples where a Regional District contributes to the operation of a facility which is owned and operated by a municipality or a not-for-profit society.</a:t>
            </a:r>
            <a:endParaRPr lang="en-CA"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14</a:t>
            </a:fld>
            <a:endParaRPr lang="en-CA" b="1">
              <a:solidFill>
                <a:schemeClr val="tx1"/>
              </a:solidFill>
              <a:effectLst/>
            </a:endParaRPr>
          </a:p>
        </p:txBody>
      </p:sp>
    </p:spTree>
    <p:extLst>
      <p:ext uri="{BB962C8B-B14F-4D97-AF65-F5344CB8AC3E}">
        <p14:creationId xmlns:p14="http://schemas.microsoft.com/office/powerpoint/2010/main" val="2572013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15</a:t>
            </a:fld>
            <a:endParaRPr lang="en-CA" b="1">
              <a:solidFill>
                <a:schemeClr val="tx1"/>
              </a:solidFill>
              <a:effectLst/>
            </a:endParaRPr>
          </a:p>
        </p:txBody>
      </p:sp>
    </p:spTree>
    <p:extLst>
      <p:ext uri="{BB962C8B-B14F-4D97-AF65-F5344CB8AC3E}">
        <p14:creationId xmlns:p14="http://schemas.microsoft.com/office/powerpoint/2010/main" val="265925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continue to move forward, we did another facility usage analysis from last September (2021) through this March (2022).  The averages of usage through this, and the 2017 / 2018 study are being used to calculate impacts.  The Board was presented a snapshot of financial implications.  We’re currently on step 4, with Voter Consideration in the upcoming Regional Referendum.</a:t>
            </a:r>
          </a:p>
          <a:p>
            <a:endParaRPr lang="en-CA" baseline="0" dirty="0"/>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16</a:t>
            </a:fld>
            <a:endParaRPr lang="en-CA" b="1">
              <a:solidFill>
                <a:schemeClr val="tx1"/>
              </a:solidFill>
              <a:effectLst/>
            </a:endParaRPr>
          </a:p>
        </p:txBody>
      </p:sp>
    </p:spTree>
    <p:extLst>
      <p:ext uri="{BB962C8B-B14F-4D97-AF65-F5344CB8AC3E}">
        <p14:creationId xmlns:p14="http://schemas.microsoft.com/office/powerpoint/2010/main" val="193887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There </a:t>
            </a:r>
            <a:r>
              <a:rPr lang="en-US" dirty="0"/>
              <a:t>would be a limit of total funding which allows for some variance and emergency capital funding in order to not unduly limit the sustainability of the operation of the nine facilities. This new function would be intended to replace current funding through existing functions and programs for a net zero overall effect on total funding of the nine facilities (no increase or decrease in funding, but a shift from where the funding is derived). </a:t>
            </a:r>
            <a:endParaRPr lang="en-CA"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17</a:t>
            </a:fld>
            <a:endParaRPr lang="en-CA" b="1">
              <a:solidFill>
                <a:schemeClr val="tx1"/>
              </a:solidFill>
              <a:effectLst/>
            </a:endParaRPr>
          </a:p>
        </p:txBody>
      </p:sp>
    </p:spTree>
    <p:extLst>
      <p:ext uri="{BB962C8B-B14F-4D97-AF65-F5344CB8AC3E}">
        <p14:creationId xmlns:p14="http://schemas.microsoft.com/office/powerpoint/2010/main" val="2052467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Implementing the Funding Process:</a:t>
            </a:r>
          </a:p>
          <a:p>
            <a:endParaRPr lang="en-CA" dirty="0">
              <a:solidFill>
                <a:schemeClr val="tx1"/>
              </a:solidFill>
            </a:endParaRPr>
          </a:p>
          <a:p>
            <a:r>
              <a:rPr lang="en-US" dirty="0"/>
              <a:t>The budget for each facility would be prepared by the operator, clearly identifying the requisition amount. This budget would then be sent to the CVRD Finance department and each of the nine facilities’ requisition would be allocated based on usage of the 13 jurisdictions. </a:t>
            </a:r>
          </a:p>
          <a:p>
            <a:endParaRPr lang="en-US" dirty="0"/>
          </a:p>
          <a:p>
            <a:r>
              <a:rPr lang="en-US" dirty="0"/>
              <a:t>As you can see on this slide, budgets are decided by the CVRD Board.</a:t>
            </a:r>
            <a:endParaRPr lang="en-CA"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18</a:t>
            </a:fld>
            <a:endParaRPr lang="en-CA" b="1">
              <a:solidFill>
                <a:schemeClr val="tx1"/>
              </a:solidFill>
              <a:effectLst/>
            </a:endParaRPr>
          </a:p>
        </p:txBody>
      </p:sp>
    </p:spTree>
    <p:extLst>
      <p:ext uri="{BB962C8B-B14F-4D97-AF65-F5344CB8AC3E}">
        <p14:creationId xmlns:p14="http://schemas.microsoft.com/office/powerpoint/2010/main" val="2848668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Here’s where</a:t>
            </a:r>
            <a:r>
              <a:rPr lang="en-CA" baseline="0" dirty="0">
                <a:solidFill>
                  <a:schemeClr val="tx1"/>
                </a:solidFill>
              </a:rPr>
              <a:t> we talk about </a:t>
            </a:r>
            <a:r>
              <a:rPr lang="en-CA" dirty="0">
                <a:solidFill>
                  <a:schemeClr val="tx1"/>
                </a:solidFill>
              </a:rPr>
              <a:t>Phasing-In</a:t>
            </a:r>
            <a:r>
              <a:rPr lang="en-CA" baseline="0" dirty="0">
                <a:solidFill>
                  <a:schemeClr val="tx1"/>
                </a:solidFill>
              </a:rPr>
              <a:t> the New Funding Formula</a:t>
            </a:r>
            <a:r>
              <a:rPr lang="en-CA" dirty="0">
                <a:solidFill>
                  <a:schemeClr val="tx1"/>
                </a:solidFill>
              </a:rPr>
              <a:t>:</a:t>
            </a:r>
          </a:p>
          <a:p>
            <a:endParaRPr lang="en-CA" dirty="0">
              <a:solidFill>
                <a:schemeClr val="tx1"/>
              </a:solidFill>
            </a:endParaRPr>
          </a:p>
          <a:p>
            <a:r>
              <a:rPr lang="en-US" dirty="0"/>
              <a:t>Because significant change in shifting to a new funding formula will cause some stress on some taxpayers, the change from the current funding model to the new funding model is to be phased-in over three years. In 2023, one third of the net costs would be allocated on the basis of the new usage model and two thirds based on existing sources of funding. In the second year, two thirds of the net cost would be funded on the basis of the usage model and one third based on the past model. In the third year of the shift, and each year thereafter, all the net costs should be apportioned on the basis of the new usage based model. </a:t>
            </a:r>
            <a:endParaRPr lang="en-CA"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19</a:t>
            </a:fld>
            <a:endParaRPr lang="en-CA" b="1">
              <a:solidFill>
                <a:schemeClr val="tx1"/>
              </a:solidFill>
              <a:effectLst/>
            </a:endParaRPr>
          </a:p>
        </p:txBody>
      </p:sp>
    </p:spTree>
    <p:extLst>
      <p:ext uri="{BB962C8B-B14F-4D97-AF65-F5344CB8AC3E}">
        <p14:creationId xmlns:p14="http://schemas.microsoft.com/office/powerpoint/2010/main" val="230208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4491">
              <a:spcAft>
                <a:spcPts val="600"/>
              </a:spcAft>
              <a:defRPr/>
            </a:pPr>
            <a:r>
              <a:rPr lang="en-US" dirty="0">
                <a:cs typeface="Arial" panose="020B0604020202020204" pitchFamily="34" charset="0"/>
              </a:rPr>
              <a:t>The fair, equitable funding for Cowichan’s publicly funded recreation facilities has been an issue since Fuller Lake Arena was constructed in the late 1960’s.</a:t>
            </a:r>
          </a:p>
          <a:p>
            <a:pPr algn="just">
              <a:spcAft>
                <a:spcPts val="600"/>
              </a:spcAft>
            </a:pPr>
            <a:endParaRPr lang="en-US" dirty="0">
              <a:cs typeface="Arial" panose="020B0604020202020204" pitchFamily="34" charset="0"/>
            </a:endParaRPr>
          </a:p>
          <a:p>
            <a:pPr algn="just">
              <a:spcAft>
                <a:spcPts val="600"/>
              </a:spcAft>
            </a:pPr>
            <a:r>
              <a:rPr lang="en-US" dirty="0">
                <a:cs typeface="Arial" panose="020B0604020202020204" pitchFamily="34" charset="0"/>
              </a:rPr>
              <a:t>Since the 1960’s:</a:t>
            </a:r>
          </a:p>
          <a:p>
            <a:pPr marL="628713" lvl="2" indent="-171467" algn="just">
              <a:spcAft>
                <a:spcPts val="600"/>
              </a:spcAft>
              <a:buFont typeface="Arial" panose="020B0604020202020204" pitchFamily="34" charset="0"/>
              <a:buChar char="•"/>
            </a:pPr>
            <a:r>
              <a:rPr lang="en-US" dirty="0">
                <a:cs typeface="Arial" panose="020B0604020202020204" pitchFamily="34" charset="0"/>
              </a:rPr>
              <a:t>7 other major Recreation facilities have been constructed</a:t>
            </a:r>
          </a:p>
          <a:p>
            <a:pPr marL="628713" lvl="2" indent="-171467" algn="just">
              <a:spcAft>
                <a:spcPts val="600"/>
              </a:spcAft>
              <a:buFont typeface="Arial" panose="020B0604020202020204" pitchFamily="34" charset="0"/>
              <a:buChar char="•"/>
            </a:pPr>
            <a:r>
              <a:rPr lang="en-US" dirty="0">
                <a:cs typeface="Arial" panose="020B0604020202020204" pitchFamily="34" charset="0"/>
              </a:rPr>
              <a:t>Some facilities have a better direct correlation between taxpayers and users, than others</a:t>
            </a:r>
          </a:p>
          <a:p>
            <a:pPr defTabSz="914491">
              <a:spcAft>
                <a:spcPts val="600"/>
              </a:spcAft>
              <a:defRPr/>
            </a:pPr>
            <a:endParaRPr lang="en-US" dirty="0">
              <a:cs typeface="Arial" panose="020B0604020202020204" pitchFamily="34" charset="0"/>
            </a:endParaRPr>
          </a:p>
          <a:p>
            <a:pPr defTabSz="914491">
              <a:spcAft>
                <a:spcPts val="600"/>
              </a:spcAft>
              <a:defRPr/>
            </a:pPr>
            <a:r>
              <a:rPr lang="en-US" dirty="0">
                <a:cs typeface="Arial" panose="020B0604020202020204" pitchFamily="34" charset="0"/>
              </a:rPr>
              <a:t>The ninth major facility, and the most recently constructed was the Cowichan Aquatic Centre, which opened in 2008.</a:t>
            </a:r>
          </a:p>
          <a:p>
            <a:endParaRPr lang="en-CA" dirty="0"/>
          </a:p>
          <a:p>
            <a:endParaRPr lang="en-CA" dirty="0"/>
          </a:p>
        </p:txBody>
      </p:sp>
      <p:sp>
        <p:nvSpPr>
          <p:cNvPr id="4" name="Slide Number Placeholder 3"/>
          <p:cNvSpPr>
            <a:spLocks noGrp="1"/>
          </p:cNvSpPr>
          <p:nvPr>
            <p:ph type="sldNum" sz="quarter" idx="10"/>
          </p:nvPr>
        </p:nvSpPr>
        <p:spPr/>
        <p:txBody>
          <a:bodyPr/>
          <a:lstStyle/>
          <a:p>
            <a:fld id="{B3679174-FF1E-4557-969B-4597570B7965}" type="slidenum">
              <a:rPr lang="en-CA" b="1" smtClean="0">
                <a:solidFill>
                  <a:schemeClr val="tx1"/>
                </a:solidFill>
                <a:effectLst/>
              </a:rPr>
              <a:t>2</a:t>
            </a:fld>
            <a:endParaRPr lang="en-CA" b="1">
              <a:solidFill>
                <a:schemeClr val="tx1"/>
              </a:solidFill>
              <a:effectLst/>
            </a:endParaRPr>
          </a:p>
        </p:txBody>
      </p:sp>
      <p:sp>
        <p:nvSpPr>
          <p:cNvPr id="5" name="Date Placeholder 4"/>
          <p:cNvSpPr>
            <a:spLocks noGrp="1"/>
          </p:cNvSpPr>
          <p:nvPr>
            <p:ph type="dt" idx="11"/>
          </p:nvPr>
        </p:nvSpPr>
        <p:spPr/>
        <p:txBody>
          <a:bodyPr/>
          <a:lstStyle/>
          <a:p>
            <a:fld id="{7EF6DD40-0B7C-4C68-8351-772A9AD42AB7}" type="datetime1">
              <a:rPr lang="en-CA" smtClean="0"/>
              <a:t>2022-09-29</a:t>
            </a:fld>
            <a:endParaRPr lang="en-CA"/>
          </a:p>
        </p:txBody>
      </p:sp>
    </p:spTree>
    <p:extLst>
      <p:ext uri="{BB962C8B-B14F-4D97-AF65-F5344CB8AC3E}">
        <p14:creationId xmlns:p14="http://schemas.microsoft.com/office/powerpoint/2010/main" val="3946082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Updating the Usage Data:</a:t>
            </a:r>
          </a:p>
          <a:p>
            <a:endParaRPr lang="en-CA" dirty="0"/>
          </a:p>
          <a:p>
            <a:r>
              <a:rPr lang="en-US" dirty="0"/>
              <a:t>Collecting the usage data and assigning residency to it is a significant undertaking that will have cost attached to it. To track changes in the residency of uses and update the funding formula, a five year data collection cycle would be adopted. Every five years the residency of uses of the regionally significant recreation facilities would be collected. In order to soften any significant changes from one data collection cycle to the next, a rolling average of the past three data collection cycles would be adopted to smooth out peaks and valleys.  Until a third set of data is collected in 2027, and for the next five years, we would be using the average of the 2017 and 2022 data collection periods.</a:t>
            </a: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20</a:t>
            </a:fld>
            <a:endParaRPr lang="en-CA" b="1">
              <a:solidFill>
                <a:schemeClr val="tx1"/>
              </a:solidFill>
              <a:effectLst/>
            </a:endParaRPr>
          </a:p>
        </p:txBody>
      </p:sp>
    </p:spTree>
    <p:extLst>
      <p:ext uri="{BB962C8B-B14F-4D97-AF65-F5344CB8AC3E}">
        <p14:creationId xmlns:p14="http://schemas.microsoft.com/office/powerpoint/2010/main" val="1113283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There will be a review of the </a:t>
            </a:r>
            <a:r>
              <a:rPr lang="en-CA" baseline="0" dirty="0">
                <a:solidFill>
                  <a:schemeClr val="tx1"/>
                </a:solidFill>
              </a:rPr>
              <a:t>new function in six years time.</a:t>
            </a:r>
            <a:endParaRPr lang="en-CA" dirty="0">
              <a:solidFill>
                <a:schemeClr val="tx1"/>
              </a:solidFill>
            </a:endParaRPr>
          </a:p>
          <a:p>
            <a:endParaRPr lang="en-CA" dirty="0"/>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21</a:t>
            </a:fld>
            <a:endParaRPr lang="en-CA" b="1">
              <a:solidFill>
                <a:schemeClr val="tx1"/>
              </a:solidFill>
              <a:effectLst/>
            </a:endParaRPr>
          </a:p>
        </p:txBody>
      </p:sp>
    </p:spTree>
    <p:extLst>
      <p:ext uri="{BB962C8B-B14F-4D97-AF65-F5344CB8AC3E}">
        <p14:creationId xmlns:p14="http://schemas.microsoft.com/office/powerpoint/2010/main" val="718831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dirty="0"/>
              <a:t>So what does all this mean for, in this case, Town of Lake Cowichan? The information here was presented to the Board on May 11, and is a snapshot if facilities in 2019, the last year pre-</a:t>
            </a:r>
            <a:r>
              <a:rPr lang="en-CA" sz="1000" dirty="0" err="1"/>
              <a:t>Covid</a:t>
            </a:r>
            <a:r>
              <a:rPr lang="en-CA" sz="1000" dirty="0"/>
              <a:t>, had budgets based on usage.  </a:t>
            </a:r>
          </a:p>
          <a:p>
            <a:endParaRPr lang="en-US" sz="1000" dirty="0"/>
          </a:p>
          <a:p>
            <a:r>
              <a:rPr lang="en-US" sz="1000" dirty="0"/>
              <a:t>Note that the percentage of use is based on the average between 2017 and 2022 facility use data</a:t>
            </a:r>
          </a:p>
          <a:p>
            <a:endParaRPr lang="en-US" sz="1000" dirty="0"/>
          </a:p>
          <a:p>
            <a:r>
              <a:rPr lang="en-US" sz="1000" dirty="0"/>
              <a:t>So the Cowichan Aquatic Centre.</a:t>
            </a:r>
          </a:p>
          <a:p>
            <a:r>
              <a:rPr lang="en-US" sz="1000" dirty="0"/>
              <a:t>In 2019, the total tax requisition for the Cowichan Aquatic Centre was, $2.88M.  Of that, Town of Lake Cowichan paid $12,200.</a:t>
            </a:r>
          </a:p>
          <a:p>
            <a:r>
              <a:rPr lang="en-US" sz="1000" dirty="0"/>
              <a:t>We’ve determined Town of Lake Cowichan’s usage of the Cowichan Aquatic Centre is 2.25%.  Under the usage based model, Town of Lake Cowichan should have paid $64,838, which is an increase of $52,638.</a:t>
            </a:r>
          </a:p>
          <a:p>
            <a:endParaRPr lang="en-US" sz="1000" dirty="0"/>
          </a:p>
          <a:p>
            <a:endParaRPr lang="en-US" sz="1000" dirty="0"/>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22</a:t>
            </a:fld>
            <a:endParaRPr lang="en-CA" b="1">
              <a:solidFill>
                <a:schemeClr val="tx1"/>
              </a:solidFill>
              <a:effectLst/>
            </a:endParaRPr>
          </a:p>
        </p:txBody>
      </p:sp>
    </p:spTree>
    <p:extLst>
      <p:ext uri="{BB962C8B-B14F-4D97-AF65-F5344CB8AC3E}">
        <p14:creationId xmlns:p14="http://schemas.microsoft.com/office/powerpoint/2010/main" val="19367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Now, the Cowichan Lake Sports Arena.</a:t>
            </a:r>
          </a:p>
          <a:p>
            <a:r>
              <a:rPr lang="en-US" sz="1000" dirty="0"/>
              <a:t>In 2019, the total tax requisition for Cowichan Lake Sports Arena was $1,727,771.  Of that, the Town of Lake Cowichan paid $404,796.</a:t>
            </a:r>
          </a:p>
          <a:p>
            <a:r>
              <a:rPr lang="en-US" sz="1000" dirty="0"/>
              <a:t>We’ve determined Town of Lake Cowichan’s usage of Cowichan Lake Sports Arena is 30.55%.  Under the usage based model, Town of Lake Cowichan should have paid $527,834, which is an increase of $123,038.</a:t>
            </a:r>
          </a:p>
          <a:p>
            <a:endParaRPr lang="en-US" sz="1000" dirty="0"/>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23</a:t>
            </a:fld>
            <a:endParaRPr lang="en-CA" b="1">
              <a:solidFill>
                <a:schemeClr val="tx1"/>
              </a:solidFill>
              <a:effectLst/>
            </a:endParaRPr>
          </a:p>
        </p:txBody>
      </p:sp>
    </p:spTree>
    <p:extLst>
      <p:ext uri="{BB962C8B-B14F-4D97-AF65-F5344CB8AC3E}">
        <p14:creationId xmlns:p14="http://schemas.microsoft.com/office/powerpoint/2010/main" val="1104240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91">
              <a:defRPr/>
            </a:pPr>
            <a:r>
              <a:rPr lang="en-US" sz="1000" dirty="0"/>
              <a:t>Note the next one, Fuller Lake Arena.  Currently Town of Lake Cowichan does not pay for this facility.  Under the usage-based model, Town of Lake Cowichan would have contributed $11,456 in 2019.</a:t>
            </a:r>
          </a:p>
          <a:p>
            <a:endParaRPr lang="en-US" sz="1000" dirty="0"/>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24</a:t>
            </a:fld>
            <a:endParaRPr lang="en-CA" b="1">
              <a:solidFill>
                <a:schemeClr val="tx1"/>
              </a:solidFill>
              <a:effectLst/>
            </a:endParaRPr>
          </a:p>
        </p:txBody>
      </p:sp>
    </p:spTree>
    <p:extLst>
      <p:ext uri="{BB962C8B-B14F-4D97-AF65-F5344CB8AC3E}">
        <p14:creationId xmlns:p14="http://schemas.microsoft.com/office/powerpoint/2010/main" val="79411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For the nine facilities in 2019, the Town of Lake Cowichan’s expenditure, based on usage, would have exceeded the amount actually paid. In 2019, the Town of Lake Cowichan paid $416,996 to the nine regionally significant recreation facilities. Under a usage-based funding model, Town of Lake Cowichan would have paid $681,270, which is an increase of $264,274.</a:t>
            </a:r>
          </a:p>
          <a:p>
            <a:endParaRPr lang="en-US" dirty="0">
              <a:solidFill>
                <a:schemeClr val="tx1"/>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25</a:t>
            </a:fld>
            <a:endParaRPr lang="en-CA" b="1">
              <a:solidFill>
                <a:schemeClr val="tx1"/>
              </a:solidFill>
              <a:effectLst/>
            </a:endParaRPr>
          </a:p>
        </p:txBody>
      </p:sp>
    </p:spTree>
    <p:extLst>
      <p:ext uri="{BB962C8B-B14F-4D97-AF65-F5344CB8AC3E}">
        <p14:creationId xmlns:p14="http://schemas.microsoft.com/office/powerpoint/2010/main" val="72708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what does this all mean for the residents of the Town of Lake Cowichan?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means that you will see an increase in your taxes of approximately $26.35 per every $100k of your assessed home value.</a:t>
            </a:r>
          </a:p>
          <a:p>
            <a:endParaRPr lang="en-US" sz="1200" b="0" i="0" u="none" strike="noStrike" kern="1200" baseline="0" dirty="0">
              <a:solidFill>
                <a:schemeClr val="tx1"/>
              </a:solidFill>
              <a:latin typeface="+mn-lt"/>
              <a:ea typeface="+mn-ea"/>
              <a:cs typeface="+mn-cs"/>
            </a:endParaRPr>
          </a:p>
          <a:p>
            <a:pPr defTabSz="914217"/>
            <a:r>
              <a:rPr lang="en-US" dirty="0"/>
              <a:t>This means that as an average home in the Town of Lake Cowichan is assessed at $531k, current annual cost for recreation services is around $221; under the new funding model their annual cost would be $360 which is an increase of $139 per year.</a:t>
            </a:r>
          </a:p>
          <a:p>
            <a:endParaRPr lang="en-US"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Both current costs and usage-based costs are based on 2019 budget numbers to best represent normal expenditures from before the COVID-19 pandemic.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percentages of use by jurisdiction are based on the average between the 2017 and 2022 data collection cycles.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Average home values are based on 2022 BC Assessment values.</a:t>
            </a:r>
            <a:endParaRPr lang="en-US" dirty="0"/>
          </a:p>
        </p:txBody>
      </p:sp>
      <p:sp>
        <p:nvSpPr>
          <p:cNvPr id="4" name="Date Placeholder 3"/>
          <p:cNvSpPr>
            <a:spLocks noGrp="1"/>
          </p:cNvSpPr>
          <p:nvPr>
            <p:ph type="dt" idx="1"/>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5"/>
          </p:nvPr>
        </p:nvSpPr>
        <p:spPr/>
        <p:txBody>
          <a:bodyPr/>
          <a:lstStyle/>
          <a:p>
            <a:fld id="{B3679174-FF1E-4557-969B-4597570B7965}" type="slidenum">
              <a:rPr lang="en-CA" smtClean="0"/>
              <a:t>26</a:t>
            </a:fld>
            <a:endParaRPr lang="en-CA"/>
          </a:p>
        </p:txBody>
      </p:sp>
    </p:spTree>
    <p:extLst>
      <p:ext uri="{BB962C8B-B14F-4D97-AF65-F5344CB8AC3E}">
        <p14:creationId xmlns:p14="http://schemas.microsoft.com/office/powerpoint/2010/main" val="459897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Thank you.</a:t>
            </a:r>
            <a:endParaRPr lang="en-CA" dirty="0"/>
          </a:p>
        </p:txBody>
      </p:sp>
      <p:sp>
        <p:nvSpPr>
          <p:cNvPr id="4" name="Slide Number Placeholder 3"/>
          <p:cNvSpPr>
            <a:spLocks noGrp="1"/>
          </p:cNvSpPr>
          <p:nvPr>
            <p:ph type="sldNum" sz="quarter" idx="10"/>
          </p:nvPr>
        </p:nvSpPr>
        <p:spPr/>
        <p:txBody>
          <a:bodyPr/>
          <a:lstStyle/>
          <a:p>
            <a:fld id="{B3679174-FF1E-4557-969B-4597570B7965}" type="slidenum">
              <a:rPr lang="en-CA" b="1" smtClean="0">
                <a:solidFill>
                  <a:schemeClr val="tx1"/>
                </a:solidFill>
                <a:effectLst/>
              </a:rPr>
              <a:t>27</a:t>
            </a:fld>
            <a:endParaRPr lang="en-CA" b="1">
              <a:solidFill>
                <a:schemeClr val="tx1"/>
              </a:solidFill>
              <a:effectLst/>
            </a:endParaRPr>
          </a:p>
        </p:txBody>
      </p:sp>
      <p:sp>
        <p:nvSpPr>
          <p:cNvPr id="5" name="Date Placeholder 4"/>
          <p:cNvSpPr>
            <a:spLocks noGrp="1"/>
          </p:cNvSpPr>
          <p:nvPr>
            <p:ph type="dt" idx="11"/>
          </p:nvPr>
        </p:nvSpPr>
        <p:spPr/>
        <p:txBody>
          <a:bodyPr/>
          <a:lstStyle/>
          <a:p>
            <a:fld id="{79BE0B77-D478-496F-A757-AB6AD3760ECF}" type="datetime1">
              <a:rPr lang="en-CA" smtClean="0"/>
              <a:t>2022-09-29</a:t>
            </a:fld>
            <a:endParaRPr lang="en-CA"/>
          </a:p>
        </p:txBody>
      </p:sp>
    </p:spTree>
    <p:extLst>
      <p:ext uri="{BB962C8B-B14F-4D97-AF65-F5344CB8AC3E}">
        <p14:creationId xmlns:p14="http://schemas.microsoft.com/office/powerpoint/2010/main" val="2192825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1000"/>
              </a:spcAft>
            </a:pPr>
            <a:r>
              <a:rPr lang="en-US" dirty="0"/>
              <a:t>North Cowichan and Duncan, prior to construction of the Cowichan Aquatic Centre, sought other jurisdictions to contribute tax dollars to the facility.</a:t>
            </a:r>
          </a:p>
          <a:p>
            <a:pPr algn="just">
              <a:spcAft>
                <a:spcPts val="1000"/>
              </a:spcAft>
            </a:pPr>
            <a:r>
              <a:rPr lang="en-US" dirty="0"/>
              <a:t>North Cowichan and Duncan said at the time that for areas where there was no tax support, residents would be subject to a higher admission fee.</a:t>
            </a:r>
            <a:endParaRPr lang="en-CA" dirty="0"/>
          </a:p>
          <a:p>
            <a:pPr algn="just">
              <a:spcAft>
                <a:spcPts val="1000"/>
              </a:spcAft>
            </a:pPr>
            <a:r>
              <a:rPr lang="en-US" dirty="0"/>
              <a:t>Cowichan Tribes was the only jurisdiction at that time to contribute funding.</a:t>
            </a:r>
          </a:p>
          <a:p>
            <a:pPr algn="just">
              <a:spcAft>
                <a:spcPts val="1000"/>
              </a:spcAft>
            </a:pPr>
            <a:r>
              <a:rPr lang="en-US" dirty="0"/>
              <a:t>North Cowichan and Duncan exempted Areas G, H and Ladysmith from the higher admission fees, because of their existing contributions to the Frank Jameson Community Centre in Ladysmith.</a:t>
            </a:r>
          </a:p>
          <a:p>
            <a:pPr algn="just">
              <a:spcAft>
                <a:spcPts val="1000"/>
              </a:spcAft>
            </a:pPr>
            <a:r>
              <a:rPr lang="en-US" dirty="0"/>
              <a:t>Residents of all other Electoral Areas, and the Town of Lake Cowichan, were subject to “two-tiered fees” to use the Cowichan Aquatic Centre.</a:t>
            </a:r>
            <a:endParaRPr lang="en-CA" dirty="0"/>
          </a:p>
          <a:p>
            <a:pPr algn="just">
              <a:spcAft>
                <a:spcPts val="1000"/>
              </a:spcAft>
            </a:pPr>
            <a:r>
              <a:rPr lang="en-US" dirty="0"/>
              <a:t>Over the next few years, each jurisdiction, either individually or as part of a group, negotiated with North Cowichan and Duncan on a contribution to the Cowichan Aquatic Centre to remove the two-tiered fees.</a:t>
            </a:r>
          </a:p>
          <a:p>
            <a:pPr algn="just">
              <a:spcAft>
                <a:spcPts val="1000"/>
              </a:spcAft>
            </a:pPr>
            <a:r>
              <a:rPr lang="en-US" dirty="0"/>
              <a:t>Some areas’ contribution was publicly approved and some were directed through another CVRD function.</a:t>
            </a:r>
          </a:p>
        </p:txBody>
      </p:sp>
      <p:sp>
        <p:nvSpPr>
          <p:cNvPr id="4" name="Slide Number Placeholder 3"/>
          <p:cNvSpPr>
            <a:spLocks noGrp="1"/>
          </p:cNvSpPr>
          <p:nvPr>
            <p:ph type="sldNum" sz="quarter" idx="10"/>
          </p:nvPr>
        </p:nvSpPr>
        <p:spPr/>
        <p:txBody>
          <a:bodyPr/>
          <a:lstStyle/>
          <a:p>
            <a:fld id="{B3679174-FF1E-4557-969B-4597570B7965}" type="slidenum">
              <a:rPr lang="en-CA" b="1" smtClean="0">
                <a:solidFill>
                  <a:schemeClr val="tx1"/>
                </a:solidFill>
                <a:effectLst/>
              </a:rPr>
              <a:t>3</a:t>
            </a:fld>
            <a:endParaRPr lang="en-CA" b="1">
              <a:solidFill>
                <a:schemeClr val="tx1"/>
              </a:solidFill>
              <a:effectLst/>
            </a:endParaRPr>
          </a:p>
        </p:txBody>
      </p:sp>
      <p:sp>
        <p:nvSpPr>
          <p:cNvPr id="5" name="Date Placeholder 4"/>
          <p:cNvSpPr>
            <a:spLocks noGrp="1"/>
          </p:cNvSpPr>
          <p:nvPr>
            <p:ph type="dt" idx="11"/>
          </p:nvPr>
        </p:nvSpPr>
        <p:spPr/>
        <p:txBody>
          <a:bodyPr/>
          <a:lstStyle/>
          <a:p>
            <a:fld id="{11C38815-E5D9-4B46-8455-247F9EE54DE1}" type="datetime1">
              <a:rPr lang="en-CA" smtClean="0"/>
              <a:t>2022-09-29</a:t>
            </a:fld>
            <a:endParaRPr lang="en-CA"/>
          </a:p>
        </p:txBody>
      </p:sp>
    </p:spTree>
    <p:extLst>
      <p:ext uri="{BB962C8B-B14F-4D97-AF65-F5344CB8AC3E}">
        <p14:creationId xmlns:p14="http://schemas.microsoft.com/office/powerpoint/2010/main" val="151924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1200"/>
              </a:spcAft>
            </a:pPr>
            <a:r>
              <a:rPr lang="en-US" dirty="0"/>
              <a:t>Electoral Area E, Cowichan Station / </a:t>
            </a:r>
            <a:r>
              <a:rPr lang="en-US" dirty="0" err="1"/>
              <a:t>Sahtlam</a:t>
            </a:r>
            <a:r>
              <a:rPr lang="en-US" dirty="0"/>
              <a:t> / </a:t>
            </a:r>
            <a:r>
              <a:rPr lang="en-US" dirty="0" err="1"/>
              <a:t>Glenora</a:t>
            </a:r>
            <a:r>
              <a:rPr lang="en-US" dirty="0"/>
              <a:t>, negotiated with North Cowichan and Duncan to have an initial contribution and public consent process, to eliminate the two-tiered fee, and to have a second public consent process to raise the contribution to appropriate levels.</a:t>
            </a:r>
          </a:p>
          <a:p>
            <a:pPr algn="just">
              <a:spcAft>
                <a:spcPts val="1200"/>
              </a:spcAft>
            </a:pPr>
            <a:endParaRPr lang="en-CA" dirty="0">
              <a:solidFill>
                <a:schemeClr val="tx1"/>
              </a:solidFill>
            </a:endParaRPr>
          </a:p>
          <a:p>
            <a:pPr algn="just">
              <a:spcAft>
                <a:spcPts val="1200"/>
              </a:spcAft>
            </a:pPr>
            <a:r>
              <a:rPr lang="en-US" dirty="0"/>
              <a:t>An Alternate Approval Process (AAP) was conducted in Electoral Area E in 2015 to raise the contribution to the Cowichan Aquatic Centre.  The AAP failed, and the results were reported to the CVRD Board in the fall of 2015.</a:t>
            </a:r>
          </a:p>
        </p:txBody>
      </p:sp>
      <p:sp>
        <p:nvSpPr>
          <p:cNvPr id="4" name="Slide Number Placeholder 3"/>
          <p:cNvSpPr>
            <a:spLocks noGrp="1"/>
          </p:cNvSpPr>
          <p:nvPr>
            <p:ph type="sldNum" sz="quarter" idx="10"/>
          </p:nvPr>
        </p:nvSpPr>
        <p:spPr/>
        <p:txBody>
          <a:bodyPr/>
          <a:lstStyle/>
          <a:p>
            <a:fld id="{B3679174-FF1E-4557-969B-4597570B7965}" type="slidenum">
              <a:rPr lang="en-CA" b="1" smtClean="0">
                <a:solidFill>
                  <a:schemeClr val="tx1"/>
                </a:solidFill>
                <a:effectLst/>
              </a:rPr>
              <a:t>4</a:t>
            </a:fld>
            <a:endParaRPr lang="en-CA" b="1">
              <a:solidFill>
                <a:schemeClr val="tx1"/>
              </a:solidFill>
              <a:effectLst/>
            </a:endParaRPr>
          </a:p>
        </p:txBody>
      </p:sp>
      <p:sp>
        <p:nvSpPr>
          <p:cNvPr id="5" name="Date Placeholder 4"/>
          <p:cNvSpPr>
            <a:spLocks noGrp="1"/>
          </p:cNvSpPr>
          <p:nvPr>
            <p:ph type="dt" idx="11"/>
          </p:nvPr>
        </p:nvSpPr>
        <p:spPr/>
        <p:txBody>
          <a:bodyPr/>
          <a:lstStyle/>
          <a:p>
            <a:fld id="{5076AD37-A1CB-4A74-9966-E251560240B3}" type="datetime1">
              <a:rPr lang="en-CA" smtClean="0"/>
              <a:t>2022-09-29</a:t>
            </a:fld>
            <a:endParaRPr lang="en-CA"/>
          </a:p>
        </p:txBody>
      </p:sp>
    </p:spTree>
    <p:extLst>
      <p:ext uri="{BB962C8B-B14F-4D97-AF65-F5344CB8AC3E}">
        <p14:creationId xmlns:p14="http://schemas.microsoft.com/office/powerpoint/2010/main" val="1836190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 CVRD Board directed that a review of funding for Recreation across the region be conducted.  North Cowichan and Duncan chose not to re-impose two-tiered fees until that review had been concluded.  </a:t>
            </a:r>
          </a:p>
        </p:txBody>
      </p:sp>
      <p:sp>
        <p:nvSpPr>
          <p:cNvPr id="4" name="Slide Number Placeholder 3"/>
          <p:cNvSpPr>
            <a:spLocks noGrp="1"/>
          </p:cNvSpPr>
          <p:nvPr>
            <p:ph type="sldNum" sz="quarter" idx="10"/>
          </p:nvPr>
        </p:nvSpPr>
        <p:spPr/>
        <p:txBody>
          <a:bodyPr/>
          <a:lstStyle/>
          <a:p>
            <a:fld id="{B3679174-FF1E-4557-969B-4597570B7965}" type="slidenum">
              <a:rPr lang="en-CA" b="1" smtClean="0">
                <a:solidFill>
                  <a:schemeClr val="tx1"/>
                </a:solidFill>
                <a:effectLst/>
              </a:rPr>
              <a:t>5</a:t>
            </a:fld>
            <a:endParaRPr lang="en-CA" b="1">
              <a:solidFill>
                <a:schemeClr val="tx1"/>
              </a:solidFill>
              <a:effectLst/>
            </a:endParaRPr>
          </a:p>
        </p:txBody>
      </p:sp>
      <p:sp>
        <p:nvSpPr>
          <p:cNvPr id="5" name="Date Placeholder 4"/>
          <p:cNvSpPr>
            <a:spLocks noGrp="1"/>
          </p:cNvSpPr>
          <p:nvPr>
            <p:ph type="dt" idx="11"/>
          </p:nvPr>
        </p:nvSpPr>
        <p:spPr/>
        <p:txBody>
          <a:bodyPr/>
          <a:lstStyle/>
          <a:p>
            <a:fld id="{158E7A16-4609-4648-B14C-DE5AE4A9C498}" type="datetime1">
              <a:rPr lang="en-CA" smtClean="0"/>
              <a:t>2022-09-29</a:t>
            </a:fld>
            <a:endParaRPr lang="en-CA"/>
          </a:p>
        </p:txBody>
      </p:sp>
    </p:spTree>
    <p:extLst>
      <p:ext uri="{BB962C8B-B14F-4D97-AF65-F5344CB8AC3E}">
        <p14:creationId xmlns:p14="http://schemas.microsoft.com/office/powerpoint/2010/main" val="1752262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solidFill>
                  <a:schemeClr val="tx1"/>
                </a:solidFill>
              </a:rPr>
              <a:t>The work was broken into four phases.</a:t>
            </a:r>
          </a:p>
          <a:p>
            <a:endParaRPr lang="en-CA" baseline="0" dirty="0">
              <a:solidFill>
                <a:schemeClr val="tx1"/>
              </a:solidFill>
            </a:endParaRPr>
          </a:p>
          <a:p>
            <a:r>
              <a:rPr lang="en-CA" b="1" u="sng" baseline="0" dirty="0">
                <a:solidFill>
                  <a:schemeClr val="tx1"/>
                </a:solidFill>
              </a:rPr>
              <a:t>Phase 1: </a:t>
            </a:r>
            <a:r>
              <a:rPr lang="en-CA" baseline="0" dirty="0">
                <a:solidFill>
                  <a:schemeClr val="tx1"/>
                </a:solidFill>
              </a:rPr>
              <a:t>Large public engagement exercise to get input on the wants and needs of the community for recreation services, now and in the future.</a:t>
            </a:r>
          </a:p>
          <a:p>
            <a:endParaRPr lang="en-CA" baseline="0" dirty="0">
              <a:solidFill>
                <a:schemeClr val="tx1"/>
              </a:solidFill>
            </a:endParaRPr>
          </a:p>
          <a:p>
            <a:r>
              <a:rPr lang="en-CA" b="1" u="sng" baseline="0" dirty="0">
                <a:solidFill>
                  <a:schemeClr val="tx1"/>
                </a:solidFill>
              </a:rPr>
              <a:t>Phase 2: </a:t>
            </a:r>
            <a:r>
              <a:rPr lang="en-CA" baseline="0" dirty="0">
                <a:solidFill>
                  <a:schemeClr val="tx1"/>
                </a:solidFill>
              </a:rPr>
              <a:t>Facility use study – for the nine regionally significant facilities, we gained information on residents of which areas used which facilities. </a:t>
            </a:r>
          </a:p>
          <a:p>
            <a:endParaRPr lang="en-CA" baseline="0" dirty="0">
              <a:solidFill>
                <a:schemeClr val="tx1"/>
              </a:solidFill>
            </a:endParaRPr>
          </a:p>
          <a:p>
            <a:r>
              <a:rPr lang="en-CA" b="1" u="sng" baseline="0" dirty="0">
                <a:solidFill>
                  <a:schemeClr val="tx1"/>
                </a:solidFill>
              </a:rPr>
              <a:t>Phase 3: </a:t>
            </a:r>
            <a:r>
              <a:rPr lang="en-CA" b="0" u="none" baseline="0" dirty="0">
                <a:solidFill>
                  <a:schemeClr val="tx1"/>
                </a:solidFill>
              </a:rPr>
              <a:t>A review of funding models.  The Board was unable for a time to choose an appropriate alternate funding model, so Phase 4 was completed before a return to phase 3.</a:t>
            </a:r>
          </a:p>
          <a:p>
            <a:endParaRPr lang="en-CA" b="0" u="none" baseline="0" dirty="0">
              <a:solidFill>
                <a:schemeClr val="tx1"/>
              </a:solidFill>
            </a:endParaRPr>
          </a:p>
          <a:p>
            <a:r>
              <a:rPr lang="en-CA" b="1" u="sng" baseline="0" dirty="0">
                <a:solidFill>
                  <a:schemeClr val="tx1"/>
                </a:solidFill>
              </a:rPr>
              <a:t>Phase 4:</a:t>
            </a:r>
            <a:r>
              <a:rPr lang="en-CA" b="0" u="none" baseline="0" dirty="0">
                <a:solidFill>
                  <a:schemeClr val="tx1"/>
                </a:solidFill>
              </a:rPr>
              <a:t> A Regional Recreation Strategic Plan to identify priorities, and facility and amenity strategies.</a:t>
            </a:r>
          </a:p>
          <a:p>
            <a:endParaRPr lang="en-CA" b="0" u="none" baseline="0" dirty="0">
              <a:solidFill>
                <a:schemeClr val="tx1"/>
              </a:solidFill>
            </a:endParaRPr>
          </a:p>
          <a:p>
            <a:r>
              <a:rPr lang="en-CA" b="0" u="none" baseline="0" dirty="0">
                <a:solidFill>
                  <a:schemeClr val="tx1"/>
                </a:solidFill>
              </a:rPr>
              <a:t>All of these reports can be found on the Plan Your Cowichan project site.</a:t>
            </a:r>
            <a:endParaRPr lang="en-CA" b="1" u="sng" baseline="0" dirty="0">
              <a:solidFill>
                <a:schemeClr val="tx1"/>
              </a:solidFill>
            </a:endParaRPr>
          </a:p>
        </p:txBody>
      </p:sp>
      <p:sp>
        <p:nvSpPr>
          <p:cNvPr id="4" name="Slide Number Placeholder 3"/>
          <p:cNvSpPr>
            <a:spLocks noGrp="1"/>
          </p:cNvSpPr>
          <p:nvPr>
            <p:ph type="sldNum" sz="quarter" idx="10"/>
          </p:nvPr>
        </p:nvSpPr>
        <p:spPr/>
        <p:txBody>
          <a:bodyPr/>
          <a:lstStyle/>
          <a:p>
            <a:fld id="{B3679174-FF1E-4557-969B-4597570B7965}" type="slidenum">
              <a:rPr lang="en-CA" b="1" smtClean="0">
                <a:solidFill>
                  <a:schemeClr val="tx1"/>
                </a:solidFill>
                <a:effectLst/>
              </a:rPr>
              <a:t>6</a:t>
            </a:fld>
            <a:endParaRPr lang="en-CA" b="1">
              <a:solidFill>
                <a:schemeClr val="tx1"/>
              </a:solidFill>
              <a:effectLst/>
            </a:endParaRPr>
          </a:p>
        </p:txBody>
      </p:sp>
      <p:sp>
        <p:nvSpPr>
          <p:cNvPr id="5" name="Date Placeholder 4"/>
          <p:cNvSpPr>
            <a:spLocks noGrp="1"/>
          </p:cNvSpPr>
          <p:nvPr>
            <p:ph type="dt" idx="11"/>
          </p:nvPr>
        </p:nvSpPr>
        <p:spPr/>
        <p:txBody>
          <a:bodyPr/>
          <a:lstStyle/>
          <a:p>
            <a:fld id="{DFD3FBF7-066E-4D0B-8E1C-00470425D4FB}" type="datetime1">
              <a:rPr lang="en-CA" smtClean="0"/>
              <a:t>2022-09-29</a:t>
            </a:fld>
            <a:endParaRPr lang="en-CA"/>
          </a:p>
        </p:txBody>
      </p:sp>
    </p:spTree>
    <p:extLst>
      <p:ext uri="{BB962C8B-B14F-4D97-AF65-F5344CB8AC3E}">
        <p14:creationId xmlns:p14="http://schemas.microsoft.com/office/powerpoint/2010/main" val="244893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returned to Phase 3, and in August of 2019, the Board passed a resolution to approve, in principle, funding nine regionally significant recreation facilities on the basis of the residency of uses, including the Cowichan Community Centre, the Cowichan Performing Arts Centre, the Cowichan Aquatic Centre, the Cowichan Lake Sports Arena, the Kerry Park Recreation Centre, the </a:t>
            </a:r>
            <a:r>
              <a:rPr lang="en-US" dirty="0" err="1"/>
              <a:t>Shawnigan</a:t>
            </a:r>
            <a:r>
              <a:rPr lang="en-US" dirty="0"/>
              <a:t> Lake Community Centre, the Cowichan Sportsplex, Fuller Lake Arena, and the Frank Jameson Community Centre in Ladysmith.</a:t>
            </a:r>
          </a:p>
          <a:p>
            <a:endParaRPr lang="en-US" dirty="0"/>
          </a:p>
          <a:p>
            <a:r>
              <a:rPr lang="en-US" dirty="0"/>
              <a:t>It should be noted that the nine regionally significant recreation facilities are owned and operated by different public entities, which complicates governance. Five facilities are owned and operated by the Cowichan Valley Regional District (CVRD), three are owned and operated by municipal governments, and one is owned by a municipality but operated by a not-for-profit society. </a:t>
            </a:r>
            <a:endParaRPr lang="en-CA" baseline="0" dirty="0">
              <a:solidFill>
                <a:schemeClr val="tx1"/>
              </a:solidFill>
            </a:endParaRPr>
          </a:p>
        </p:txBody>
      </p:sp>
      <p:sp>
        <p:nvSpPr>
          <p:cNvPr id="4" name="Slide Number Placeholder 3"/>
          <p:cNvSpPr>
            <a:spLocks noGrp="1"/>
          </p:cNvSpPr>
          <p:nvPr>
            <p:ph type="sldNum" sz="quarter" idx="10"/>
          </p:nvPr>
        </p:nvSpPr>
        <p:spPr/>
        <p:txBody>
          <a:bodyPr/>
          <a:lstStyle/>
          <a:p>
            <a:fld id="{B3679174-FF1E-4557-969B-4597570B7965}" type="slidenum">
              <a:rPr lang="en-CA" b="1" smtClean="0">
                <a:solidFill>
                  <a:schemeClr val="tx1"/>
                </a:solidFill>
                <a:effectLst/>
              </a:rPr>
              <a:t>7</a:t>
            </a:fld>
            <a:endParaRPr lang="en-CA" b="1">
              <a:solidFill>
                <a:schemeClr val="tx1"/>
              </a:solidFill>
              <a:effectLst/>
            </a:endParaRPr>
          </a:p>
        </p:txBody>
      </p:sp>
      <p:sp>
        <p:nvSpPr>
          <p:cNvPr id="5" name="Date Placeholder 4"/>
          <p:cNvSpPr>
            <a:spLocks noGrp="1"/>
          </p:cNvSpPr>
          <p:nvPr>
            <p:ph type="dt" idx="11"/>
          </p:nvPr>
        </p:nvSpPr>
        <p:spPr/>
        <p:txBody>
          <a:bodyPr/>
          <a:lstStyle/>
          <a:p>
            <a:fld id="{B1AC0FBE-5B1E-4C80-BAD1-F8841FEB4B8C}" type="datetime1">
              <a:rPr lang="en-CA" smtClean="0"/>
              <a:t>2022-09-29</a:t>
            </a:fld>
            <a:endParaRPr lang="en-CA"/>
          </a:p>
        </p:txBody>
      </p:sp>
    </p:spTree>
    <p:extLst>
      <p:ext uri="{BB962C8B-B14F-4D97-AF65-F5344CB8AC3E}">
        <p14:creationId xmlns:p14="http://schemas.microsoft.com/office/powerpoint/2010/main" val="178489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91">
              <a:defRPr/>
            </a:pPr>
            <a:r>
              <a:rPr lang="en-US" dirty="0"/>
              <a:t>The following assumptions and principles have been developed that underpin what needs to be done to make the new funding formula work. These are explained further in the “Frequently Asked Questions” portion of the Plan Your Cowichan project site.  I’ll go into these in the next few slides.</a:t>
            </a:r>
          </a:p>
          <a:p>
            <a:pPr defTabSz="914491">
              <a:defRPr/>
            </a:pPr>
            <a:endParaRPr lang="en-CA" dirty="0">
              <a:solidFill>
                <a:schemeClr val="tx1">
                  <a:lumMod val="50000"/>
                  <a:lumOff val="50000"/>
                </a:schemeClr>
              </a:solidFill>
            </a:endParaRPr>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8</a:t>
            </a:fld>
            <a:endParaRPr lang="en-CA" b="1">
              <a:solidFill>
                <a:schemeClr val="tx1"/>
              </a:solidFill>
              <a:effectLst/>
            </a:endParaRPr>
          </a:p>
        </p:txBody>
      </p:sp>
    </p:spTree>
    <p:extLst>
      <p:ext uri="{BB962C8B-B14F-4D97-AF65-F5344CB8AC3E}">
        <p14:creationId xmlns:p14="http://schemas.microsoft.com/office/powerpoint/2010/main" val="137118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chemeClr val="tx1"/>
                </a:solidFill>
              </a:rPr>
              <a:t>Zero Sum Result:</a:t>
            </a:r>
          </a:p>
          <a:p>
            <a:endParaRPr lang="en-CA" dirty="0">
              <a:solidFill>
                <a:schemeClr val="tx1"/>
              </a:solidFill>
            </a:endParaRPr>
          </a:p>
          <a:p>
            <a:r>
              <a:rPr lang="en-US" dirty="0"/>
              <a:t>This new funding model would shift who pays into the current funding for regionally significant recreation facilities. There is no intent in this new model to change the overall level of funding, which is a separate decision. </a:t>
            </a:r>
          </a:p>
          <a:p>
            <a:endParaRPr lang="en-US" dirty="0"/>
          </a:p>
          <a:p>
            <a:endParaRPr lang="en-CA" dirty="0"/>
          </a:p>
        </p:txBody>
      </p:sp>
      <p:sp>
        <p:nvSpPr>
          <p:cNvPr id="4" name="Date Placeholder 3"/>
          <p:cNvSpPr>
            <a:spLocks noGrp="1"/>
          </p:cNvSpPr>
          <p:nvPr>
            <p:ph type="dt" idx="10"/>
          </p:nvPr>
        </p:nvSpPr>
        <p:spPr/>
        <p:txBody>
          <a:bodyPr/>
          <a:lstStyle/>
          <a:p>
            <a:fld id="{CB8DD3E6-1395-496A-8721-CD22064337D1}" type="datetime1">
              <a:rPr lang="en-CA" smtClean="0"/>
              <a:t>2022-09-29</a:t>
            </a:fld>
            <a:endParaRPr lang="en-CA"/>
          </a:p>
        </p:txBody>
      </p:sp>
      <p:sp>
        <p:nvSpPr>
          <p:cNvPr id="5" name="Slide Number Placeholder 4"/>
          <p:cNvSpPr>
            <a:spLocks noGrp="1"/>
          </p:cNvSpPr>
          <p:nvPr>
            <p:ph type="sldNum" sz="quarter" idx="11"/>
          </p:nvPr>
        </p:nvSpPr>
        <p:spPr/>
        <p:txBody>
          <a:bodyPr/>
          <a:lstStyle/>
          <a:p>
            <a:fld id="{B3679174-FF1E-4557-969B-4597570B7965}" type="slidenum">
              <a:rPr lang="en-CA" b="1" smtClean="0">
                <a:solidFill>
                  <a:schemeClr val="tx1"/>
                </a:solidFill>
                <a:effectLst/>
              </a:rPr>
              <a:t>9</a:t>
            </a:fld>
            <a:endParaRPr lang="en-CA" b="1">
              <a:solidFill>
                <a:schemeClr val="tx1"/>
              </a:solidFill>
              <a:effectLst/>
            </a:endParaRPr>
          </a:p>
        </p:txBody>
      </p:sp>
    </p:spTree>
    <p:extLst>
      <p:ext uri="{BB962C8B-B14F-4D97-AF65-F5344CB8AC3E}">
        <p14:creationId xmlns:p14="http://schemas.microsoft.com/office/powerpoint/2010/main" val="3414635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20" name="Text Placeholder 19"/>
          <p:cNvSpPr>
            <a:spLocks noGrp="1"/>
          </p:cNvSpPr>
          <p:nvPr>
            <p:ph type="body" sz="quarter" idx="11" hasCustomPrompt="1"/>
          </p:nvPr>
        </p:nvSpPr>
        <p:spPr>
          <a:xfrm>
            <a:off x="3623048" y="12470126"/>
            <a:ext cx="11064875" cy="476250"/>
          </a:xfrm>
          <a:prstGeom prst="rect">
            <a:avLst/>
          </a:prstGeom>
        </p:spPr>
        <p:txBody>
          <a:bodyPr/>
          <a:lstStyle>
            <a:lvl1pPr>
              <a:defRPr sz="2200" b="1">
                <a:solidFill>
                  <a:schemeClr val="tx2">
                    <a:lumMod val="10000"/>
                  </a:schemeClr>
                </a:solidFill>
                <a:effectLst>
                  <a:outerShdw dir="2700000" algn="tl">
                    <a:srgbClr val="000000"/>
                  </a:outerShdw>
                </a:effectLst>
                <a:latin typeface="Arial Narrow" panose="020B0606020202030204" pitchFamily="34" charset="0"/>
              </a:defRPr>
            </a:lvl1pPr>
            <a:lvl2pPr>
              <a:defRPr sz="2200" b="1">
                <a:solidFill>
                  <a:schemeClr val="tx2">
                    <a:lumMod val="10000"/>
                  </a:schemeClr>
                </a:solidFill>
                <a:latin typeface="Arial Narrow" panose="020B0606020202030204" pitchFamily="34" charset="0"/>
              </a:defRPr>
            </a:lvl2pPr>
            <a:lvl3pPr>
              <a:defRPr sz="2200" b="1">
                <a:solidFill>
                  <a:schemeClr val="tx2">
                    <a:lumMod val="10000"/>
                  </a:schemeClr>
                </a:solidFill>
                <a:latin typeface="Arial Narrow" panose="020B0606020202030204" pitchFamily="34" charset="0"/>
              </a:defRPr>
            </a:lvl3pPr>
            <a:lvl4pPr>
              <a:defRPr sz="2200" b="1">
                <a:solidFill>
                  <a:schemeClr val="tx2">
                    <a:lumMod val="10000"/>
                  </a:schemeClr>
                </a:solidFill>
                <a:latin typeface="Arial Narrow" panose="020B0606020202030204" pitchFamily="34" charset="0"/>
              </a:defRPr>
            </a:lvl4pPr>
            <a:lvl5pPr>
              <a:defRPr sz="2200" b="1">
                <a:solidFill>
                  <a:schemeClr val="tx2">
                    <a:lumMod val="10000"/>
                  </a:schemeClr>
                </a:solidFill>
                <a:latin typeface="Arial Narrow" panose="020B0606020202030204" pitchFamily="34" charset="0"/>
              </a:defRPr>
            </a:lvl5pPr>
          </a:lstStyle>
          <a:p>
            <a:pPr lvl="0"/>
            <a:r>
              <a:rPr lang="en-US" dirty="0"/>
              <a:t>Text (Arial Narrow Bold 22) or remove</a:t>
            </a:r>
            <a:endParaRPr lang="en-CA" dirty="0"/>
          </a:p>
        </p:txBody>
      </p:sp>
      <p:sp>
        <p:nvSpPr>
          <p:cNvPr id="22" name="Text Placeholder 21"/>
          <p:cNvSpPr>
            <a:spLocks noGrp="1"/>
          </p:cNvSpPr>
          <p:nvPr>
            <p:ph type="body" sz="quarter" idx="12" hasCustomPrompt="1"/>
          </p:nvPr>
        </p:nvSpPr>
        <p:spPr>
          <a:xfrm>
            <a:off x="3877057" y="6089904"/>
            <a:ext cx="16313404" cy="4389120"/>
          </a:xfrm>
          <a:prstGeom prst="rect">
            <a:avLst/>
          </a:prstGeom>
        </p:spPr>
        <p:txBody>
          <a:bodyPr/>
          <a:lstStyle>
            <a:lvl1pPr>
              <a:defRPr sz="7200" baseline="0">
                <a:solidFill>
                  <a:schemeClr val="tx2">
                    <a:lumMod val="10000"/>
                  </a:schemeClr>
                </a:solidFill>
                <a:effectLst>
                  <a:outerShdw dir="2700000" algn="tl">
                    <a:srgbClr val="000000"/>
                  </a:outerShdw>
                </a:effectLst>
                <a:latin typeface="+mn-lt"/>
              </a:defRPr>
            </a:lvl1pPr>
            <a:lvl2pPr>
              <a:defRPr sz="6000" baseline="0">
                <a:solidFill>
                  <a:schemeClr val="tx2">
                    <a:lumMod val="10000"/>
                  </a:schemeClr>
                </a:solidFill>
                <a:effectLst>
                  <a:outerShdw dir="2700000" algn="tl">
                    <a:srgbClr val="000000"/>
                  </a:outerShdw>
                </a:effectLst>
                <a:latin typeface="+mn-lt"/>
              </a:defRPr>
            </a:lvl2pPr>
            <a:lvl3pPr>
              <a:defRPr>
                <a:solidFill>
                  <a:schemeClr val="tx2">
                    <a:lumMod val="10000"/>
                  </a:schemeClr>
                </a:solidFill>
                <a:latin typeface="+mn-lt"/>
              </a:defRPr>
            </a:lvl3pPr>
            <a:lvl4pPr>
              <a:defRPr>
                <a:solidFill>
                  <a:schemeClr val="tx2">
                    <a:lumMod val="10000"/>
                  </a:schemeClr>
                </a:solidFill>
                <a:latin typeface="+mn-lt"/>
              </a:defRPr>
            </a:lvl4pPr>
            <a:lvl5pPr>
              <a:defRPr>
                <a:solidFill>
                  <a:schemeClr val="tx2">
                    <a:lumMod val="10000"/>
                  </a:schemeClr>
                </a:solidFill>
                <a:latin typeface="+mn-lt"/>
              </a:defRPr>
            </a:lvl5pPr>
          </a:lstStyle>
          <a:p>
            <a:pPr lvl="1"/>
            <a:r>
              <a:rPr lang="en-US" dirty="0"/>
              <a:t>Text (Arial 60)</a:t>
            </a:r>
          </a:p>
          <a:p>
            <a:pPr lvl="1"/>
            <a:r>
              <a:rPr lang="en-US" dirty="0"/>
              <a:t>Text (Arial 60)</a:t>
            </a:r>
          </a:p>
          <a:p>
            <a:pPr lvl="1"/>
            <a:r>
              <a:rPr lang="en-US" dirty="0"/>
              <a:t>Text (Arial 60)</a:t>
            </a:r>
            <a:endParaRPr lang="en-CA" dirty="0"/>
          </a:p>
        </p:txBody>
      </p:sp>
      <p:sp>
        <p:nvSpPr>
          <p:cNvPr id="24" name="Text Placeholder 23"/>
          <p:cNvSpPr>
            <a:spLocks noGrp="1"/>
          </p:cNvSpPr>
          <p:nvPr>
            <p:ph type="body" sz="quarter" idx="13" hasCustomPrompt="1"/>
          </p:nvPr>
        </p:nvSpPr>
        <p:spPr>
          <a:xfrm>
            <a:off x="4004691" y="2578608"/>
            <a:ext cx="16313150" cy="1354074"/>
          </a:xfrm>
          <a:prstGeom prst="rect">
            <a:avLst/>
          </a:prstGeom>
        </p:spPr>
        <p:txBody>
          <a:bodyPr/>
          <a:lstStyle>
            <a:lvl1pPr algn="ctr">
              <a:defRPr sz="7200" baseline="0">
                <a:solidFill>
                  <a:schemeClr val="tx2">
                    <a:lumMod val="10000"/>
                  </a:schemeClr>
                </a:solidFill>
                <a:effectLst>
                  <a:outerShdw dir="2700000" algn="tl">
                    <a:srgbClr val="000000"/>
                  </a:outerShdw>
                </a:effectLst>
              </a:defRPr>
            </a:lvl1pPr>
            <a:lvl2pPr>
              <a:defRPr sz="7200">
                <a:solidFill>
                  <a:schemeClr val="tx2">
                    <a:lumMod val="10000"/>
                  </a:schemeClr>
                </a:solidFill>
              </a:defRPr>
            </a:lvl2pPr>
            <a:lvl3pPr>
              <a:defRPr sz="7200">
                <a:solidFill>
                  <a:schemeClr val="tx2">
                    <a:lumMod val="10000"/>
                  </a:schemeClr>
                </a:solidFill>
              </a:defRPr>
            </a:lvl3pPr>
            <a:lvl4pPr>
              <a:defRPr sz="7200">
                <a:solidFill>
                  <a:schemeClr val="tx2">
                    <a:lumMod val="10000"/>
                  </a:schemeClr>
                </a:solidFill>
              </a:defRPr>
            </a:lvl4pPr>
            <a:lvl5pPr>
              <a:defRPr sz="7200">
                <a:solidFill>
                  <a:schemeClr val="tx2">
                    <a:lumMod val="10000"/>
                  </a:schemeClr>
                </a:solidFill>
              </a:defRPr>
            </a:lvl5pPr>
          </a:lstStyle>
          <a:p>
            <a:pPr lvl="0"/>
            <a:r>
              <a:rPr lang="en-US" dirty="0"/>
              <a:t>TITLE (Arial 72)</a:t>
            </a:r>
            <a:endParaRPr lang="en-CA" dirty="0"/>
          </a:p>
        </p:txBody>
      </p:sp>
    </p:spTree>
    <p:extLst>
      <p:ext uri="{BB962C8B-B14F-4D97-AF65-F5344CB8AC3E}">
        <p14:creationId xmlns:p14="http://schemas.microsoft.com/office/powerpoint/2010/main" val="143038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3200" y="6845300"/>
            <a:ext cx="21437600" cy="2209800"/>
          </a:xfrm>
          <a:prstGeom prst="rect">
            <a:avLst/>
          </a:prstGeom>
        </p:spPr>
        <p:txBody>
          <a:bodyPr/>
          <a:lstStyle>
            <a:lvl1pPr>
              <a:defRPr>
                <a:effectLst>
                  <a:outerShdw dir="2700000" algn="tl">
                    <a:srgbClr val="000000"/>
                  </a:outerShdw>
                </a:effectLst>
              </a:defRPr>
            </a:lvl1pPr>
          </a:lstStyle>
          <a:p>
            <a:pPr lvl="0"/>
            <a:r>
              <a:rPr lang="en-US">
                <a:solidFill>
                  <a:srgbClr val="000000"/>
                </a:solidFill>
                <a:latin typeface="Arial" panose="020B0604020202020204" pitchFamily="34" charset="0"/>
                <a:cs typeface="Arial" panose="020B0604020202020204" pitchFamily="34" charset="0"/>
              </a:rPr>
              <a:t>Edit Master text styles</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7" name="Text Placeholder 6"/>
          <p:cNvSpPr>
            <a:spLocks noGrp="1"/>
          </p:cNvSpPr>
          <p:nvPr>
            <p:ph type="body" sz="quarter" idx="10" hasCustomPrompt="1"/>
          </p:nvPr>
        </p:nvSpPr>
        <p:spPr>
          <a:xfrm>
            <a:off x="8797290" y="2651760"/>
            <a:ext cx="6765925" cy="1224661"/>
          </a:xfrm>
          <a:prstGeom prst="rect">
            <a:avLst/>
          </a:prstGeom>
        </p:spPr>
        <p:txBody>
          <a:bodyPr/>
          <a:lstStyle>
            <a:lvl1pPr>
              <a:defRPr sz="5800">
                <a:solidFill>
                  <a:schemeClr val="tx1"/>
                </a:solidFill>
                <a:effectLst>
                  <a:outerShdw dir="2700000" algn="tl">
                    <a:srgbClr val="000000"/>
                  </a:outerShdw>
                </a:effectLst>
              </a:defRPr>
            </a:lvl1pPr>
            <a:lvl2pPr>
              <a:defRPr sz="5800">
                <a:solidFill>
                  <a:schemeClr val="tx2">
                    <a:lumMod val="10000"/>
                  </a:schemeClr>
                </a:solidFill>
              </a:defRPr>
            </a:lvl2pPr>
            <a:lvl3pPr>
              <a:defRPr sz="5800">
                <a:solidFill>
                  <a:schemeClr val="tx2">
                    <a:lumMod val="10000"/>
                  </a:schemeClr>
                </a:solidFill>
              </a:defRPr>
            </a:lvl3pPr>
            <a:lvl4pPr>
              <a:defRPr sz="5800">
                <a:solidFill>
                  <a:schemeClr val="tx2">
                    <a:lumMod val="10000"/>
                  </a:schemeClr>
                </a:solidFill>
              </a:defRPr>
            </a:lvl4pPr>
            <a:lvl5pPr>
              <a:defRPr sz="5800">
                <a:solidFill>
                  <a:schemeClr val="tx2">
                    <a:lumMod val="10000"/>
                  </a:schemeClr>
                </a:solidFill>
              </a:defRPr>
            </a:lvl5pPr>
          </a:lstStyle>
          <a:p>
            <a:pPr lvl="0"/>
            <a:r>
              <a:rPr lang="en-US" dirty="0"/>
              <a:t>TITLE (Arial 58)</a:t>
            </a:r>
            <a:endParaRPr lang="en-CA" dirty="0"/>
          </a:p>
        </p:txBody>
      </p:sp>
    </p:spTree>
    <p:extLst>
      <p:ext uri="{BB962C8B-B14F-4D97-AF65-F5344CB8AC3E}">
        <p14:creationId xmlns:p14="http://schemas.microsoft.com/office/powerpoint/2010/main" val="46938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lum/>
            <a:extLst>
              <a:ext uri="{BEBA8EAE-BF5A-486C-A8C5-ECC9F3942E4B}">
                <a14:imgProps xmlns:a14="http://schemas.microsoft.com/office/drawing/2010/main">
                  <a14:imgLayer r:embed="rId3">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94899"/>
            <a:ext cx="24384000" cy="13810899"/>
          </a:xfrm>
          <a:prstGeom prst="rect">
            <a:avLst/>
          </a:prstGeom>
        </p:spPr>
      </p:pic>
      <p:pic>
        <p:nvPicPr>
          <p:cNvPr id="5" name="Picture 4"/>
          <p:cNvPicPr>
            <a:picLocks noChangeAspect="1"/>
          </p:cNvPicPr>
          <p:nvPr userDrawn="1"/>
        </p:nvPicPr>
        <p:blipFill rotWithShape="1">
          <a:blip r:embed="rId5"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11" name="Text Placeholder 10"/>
          <p:cNvSpPr>
            <a:spLocks noGrp="1"/>
          </p:cNvSpPr>
          <p:nvPr>
            <p:ph type="body" sz="quarter" idx="10" hasCustomPrompt="1"/>
          </p:nvPr>
        </p:nvSpPr>
        <p:spPr>
          <a:xfrm>
            <a:off x="986981" y="2624342"/>
            <a:ext cx="13957318" cy="429287"/>
          </a:xfrm>
          <a:prstGeom prst="rect">
            <a:avLst/>
          </a:prstGeom>
        </p:spPr>
        <p:txBody>
          <a:bodyPr/>
          <a:lstStyle>
            <a:lvl1pPr>
              <a:defRPr sz="3600" b="1">
                <a:solidFill>
                  <a:schemeClr val="tx2">
                    <a:lumMod val="10000"/>
                  </a:schemeClr>
                </a:solidFill>
                <a:effectLst>
                  <a:outerShdw dir="2700000" algn="tl">
                    <a:srgbClr val="000000"/>
                  </a:outerShdw>
                </a:effectLst>
              </a:defRPr>
            </a:lvl1pPr>
          </a:lstStyle>
          <a:p>
            <a:pPr lvl="0"/>
            <a:r>
              <a:rPr lang="en-US" dirty="0"/>
              <a:t>TITLE (Arial Bold 36)</a:t>
            </a:r>
            <a:endParaRPr lang="en-CA" dirty="0"/>
          </a:p>
        </p:txBody>
      </p:sp>
      <p:sp>
        <p:nvSpPr>
          <p:cNvPr id="15" name="Table Placeholder 14"/>
          <p:cNvSpPr>
            <a:spLocks noGrp="1"/>
          </p:cNvSpPr>
          <p:nvPr>
            <p:ph type="tbl" sz="quarter" idx="12"/>
          </p:nvPr>
        </p:nvSpPr>
        <p:spPr>
          <a:xfrm>
            <a:off x="986981" y="3335362"/>
            <a:ext cx="13957318" cy="8875712"/>
          </a:xfrm>
          <a:prstGeom prst="rect">
            <a:avLst/>
          </a:prstGeom>
        </p:spPr>
        <p:txBody>
          <a:bodyPr/>
          <a:lstStyle>
            <a:lvl1pPr>
              <a:defRPr sz="2800">
                <a:solidFill>
                  <a:schemeClr val="tx2">
                    <a:lumMod val="10000"/>
                  </a:schemeClr>
                </a:solidFill>
                <a:effectLst>
                  <a:outerShdw dir="2700000" algn="tl">
                    <a:srgbClr val="000000"/>
                  </a:outerShdw>
                </a:effectLst>
              </a:defRPr>
            </a:lvl1pPr>
          </a:lstStyle>
          <a:p>
            <a:r>
              <a:rPr lang="en-US"/>
              <a:t>Click icon to add table</a:t>
            </a:r>
            <a:endParaRPr lang="en-CA" dirty="0"/>
          </a:p>
        </p:txBody>
      </p:sp>
      <p:sp>
        <p:nvSpPr>
          <p:cNvPr id="20" name="Text Placeholder 19"/>
          <p:cNvSpPr>
            <a:spLocks noGrp="1"/>
          </p:cNvSpPr>
          <p:nvPr>
            <p:ph type="body" sz="quarter" idx="13" hasCustomPrompt="1"/>
          </p:nvPr>
        </p:nvSpPr>
        <p:spPr>
          <a:xfrm>
            <a:off x="15403633" y="3125342"/>
            <a:ext cx="7888287" cy="9331396"/>
          </a:xfrm>
          <a:prstGeom prst="rect">
            <a:avLst/>
          </a:prstGeom>
        </p:spPr>
        <p:txBody>
          <a:bodyPr/>
          <a:lstStyle>
            <a:lvl1pPr>
              <a:defRPr sz="4400">
                <a:solidFill>
                  <a:schemeClr val="tx2">
                    <a:lumMod val="10000"/>
                  </a:schemeClr>
                </a:solidFill>
                <a:latin typeface="Arial" panose="020B0604020202020204" pitchFamily="34" charset="0"/>
                <a:cs typeface="Arial" panose="020B0604020202020204" pitchFamily="34" charset="0"/>
              </a:defRPr>
            </a:lvl1pPr>
            <a:lvl2pPr>
              <a:defRPr sz="2800">
                <a:solidFill>
                  <a:schemeClr val="tx2">
                    <a:lumMod val="10000"/>
                  </a:schemeClr>
                </a:solidFill>
                <a:latin typeface="+mn-lt"/>
              </a:defRPr>
            </a:lvl2pPr>
          </a:lstStyle>
          <a:p>
            <a:pPr lvl="0"/>
            <a:r>
              <a:rPr lang="en-US" dirty="0"/>
              <a:t>Text (Arial 44)</a:t>
            </a:r>
          </a:p>
          <a:p>
            <a:pPr lvl="1"/>
            <a:r>
              <a:rPr lang="en-US" dirty="0"/>
              <a:t>Text (Arial 28)</a:t>
            </a:r>
          </a:p>
        </p:txBody>
      </p:sp>
      <p:sp>
        <p:nvSpPr>
          <p:cNvPr id="22" name="Text Placeholder 21"/>
          <p:cNvSpPr>
            <a:spLocks noGrp="1"/>
          </p:cNvSpPr>
          <p:nvPr>
            <p:ph type="body" sz="quarter" idx="14" hasCustomPrompt="1"/>
          </p:nvPr>
        </p:nvSpPr>
        <p:spPr>
          <a:xfrm>
            <a:off x="15417279" y="12660977"/>
            <a:ext cx="7888287" cy="450850"/>
          </a:xfrm>
          <a:prstGeom prst="rect">
            <a:avLst/>
          </a:prstGeom>
        </p:spPr>
        <p:txBody>
          <a:bodyPr/>
          <a:lstStyle>
            <a:lvl1pPr>
              <a:defRPr sz="1600" baseline="0">
                <a:solidFill>
                  <a:schemeClr val="tx2">
                    <a:lumMod val="10000"/>
                  </a:schemeClr>
                </a:solidFill>
                <a:latin typeface="Arial Narrow" panose="020B0606020202030204" pitchFamily="34" charset="0"/>
              </a:defRPr>
            </a:lvl1pPr>
          </a:lstStyle>
          <a:p>
            <a:pPr lvl="0"/>
            <a:r>
              <a:rPr lang="en-US" dirty="0"/>
              <a:t>Text (Arial Narrow 16) or remove</a:t>
            </a:r>
            <a:endParaRPr lang="en-CA" dirty="0"/>
          </a:p>
        </p:txBody>
      </p:sp>
      <p:sp>
        <p:nvSpPr>
          <p:cNvPr id="9" name="Text Placeholder 8"/>
          <p:cNvSpPr>
            <a:spLocks noGrp="1"/>
          </p:cNvSpPr>
          <p:nvPr>
            <p:ph type="body" sz="quarter" idx="15" hasCustomPrompt="1"/>
          </p:nvPr>
        </p:nvSpPr>
        <p:spPr>
          <a:xfrm>
            <a:off x="3467100" y="12498057"/>
            <a:ext cx="11477625" cy="428625"/>
          </a:xfrm>
          <a:prstGeom prst="rect">
            <a:avLst/>
          </a:prstGeom>
        </p:spPr>
        <p:txBody>
          <a:bodyPr/>
          <a:lstStyle>
            <a:lvl1pPr>
              <a:defRPr sz="2200" b="1">
                <a:solidFill>
                  <a:schemeClr val="bg1">
                    <a:lumMod val="10000"/>
                  </a:schemeClr>
                </a:solidFill>
                <a:latin typeface="Arial Narrow" panose="020B0606020202030204" pitchFamily="34" charset="0"/>
              </a:defRPr>
            </a:lvl1pPr>
          </a:lstStyle>
          <a:p>
            <a:pPr lvl="0"/>
            <a:r>
              <a:rPr lang="en-US" dirty="0"/>
              <a:t>Text (Arial Narrow Bold 22) or remove</a:t>
            </a:r>
            <a:endParaRPr lang="en-CA" dirty="0"/>
          </a:p>
        </p:txBody>
      </p:sp>
    </p:spTree>
    <p:extLst>
      <p:ext uri="{BB962C8B-B14F-4D97-AF65-F5344CB8AC3E}">
        <p14:creationId xmlns:p14="http://schemas.microsoft.com/office/powerpoint/2010/main" val="178643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6" name="Text Placeholder 5"/>
          <p:cNvSpPr>
            <a:spLocks noGrp="1"/>
          </p:cNvSpPr>
          <p:nvPr>
            <p:ph type="body" sz="quarter" idx="10" hasCustomPrompt="1"/>
          </p:nvPr>
        </p:nvSpPr>
        <p:spPr>
          <a:xfrm>
            <a:off x="1057042" y="2093633"/>
            <a:ext cx="15527338" cy="1170368"/>
          </a:xfrm>
          <a:prstGeom prst="rect">
            <a:avLst/>
          </a:prstGeom>
        </p:spPr>
        <p:txBody>
          <a:bodyPr/>
          <a:lstStyle>
            <a:lvl1pPr>
              <a:defRPr sz="4800" b="1">
                <a:solidFill>
                  <a:schemeClr val="tx2">
                    <a:lumMod val="10000"/>
                  </a:schemeClr>
                </a:solidFill>
                <a:effectLst>
                  <a:outerShdw dir="2700000" algn="tl">
                    <a:srgbClr val="000000"/>
                  </a:outerShdw>
                </a:effectLst>
              </a:defRPr>
            </a:lvl1pPr>
          </a:lstStyle>
          <a:p>
            <a:pPr lvl="0"/>
            <a:r>
              <a:rPr lang="en-US" dirty="0"/>
              <a:t>TITLE (Arial Bold 48)</a:t>
            </a:r>
            <a:endParaRPr lang="en-CA" dirty="0"/>
          </a:p>
        </p:txBody>
      </p:sp>
      <p:sp>
        <p:nvSpPr>
          <p:cNvPr id="8" name="Table Placeholder 7"/>
          <p:cNvSpPr>
            <a:spLocks noGrp="1"/>
          </p:cNvSpPr>
          <p:nvPr>
            <p:ph type="tbl" sz="quarter" idx="11"/>
          </p:nvPr>
        </p:nvSpPr>
        <p:spPr>
          <a:xfrm>
            <a:off x="1060450" y="3419475"/>
            <a:ext cx="22256750" cy="8632825"/>
          </a:xfrm>
          <a:prstGeom prst="rect">
            <a:avLst/>
          </a:prstGeom>
        </p:spPr>
        <p:txBody>
          <a:bodyPr/>
          <a:lstStyle>
            <a:lvl1pPr>
              <a:defRPr sz="2800" b="0">
                <a:solidFill>
                  <a:schemeClr val="tx2">
                    <a:lumMod val="10000"/>
                  </a:schemeClr>
                </a:solidFill>
                <a:latin typeface="+mn-lt"/>
              </a:defRPr>
            </a:lvl1pPr>
          </a:lstStyle>
          <a:p>
            <a:r>
              <a:rPr lang="en-US"/>
              <a:t>Click icon to add table</a:t>
            </a:r>
            <a:endParaRPr lang="en-CA" dirty="0"/>
          </a:p>
        </p:txBody>
      </p:sp>
    </p:spTree>
    <p:extLst>
      <p:ext uri="{BB962C8B-B14F-4D97-AF65-F5344CB8AC3E}">
        <p14:creationId xmlns:p14="http://schemas.microsoft.com/office/powerpoint/2010/main" val="285424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9" name="Text Placeholder 8"/>
          <p:cNvSpPr>
            <a:spLocks noGrp="1"/>
          </p:cNvSpPr>
          <p:nvPr>
            <p:ph type="body" sz="quarter" idx="11" hasCustomPrompt="1"/>
          </p:nvPr>
        </p:nvSpPr>
        <p:spPr>
          <a:xfrm>
            <a:off x="6035325" y="10808208"/>
            <a:ext cx="12307887" cy="1499807"/>
          </a:xfrm>
          <a:prstGeom prst="rect">
            <a:avLst/>
          </a:prstGeom>
        </p:spPr>
        <p:txBody>
          <a:bodyPr/>
          <a:lstStyle>
            <a:lvl1pPr algn="ctr">
              <a:defRPr sz="5800" baseline="0">
                <a:solidFill>
                  <a:schemeClr val="tx2">
                    <a:lumMod val="10000"/>
                  </a:schemeClr>
                </a:solidFill>
                <a:effectLst>
                  <a:outerShdw dir="2700000" algn="tl">
                    <a:srgbClr val="000000"/>
                  </a:outerShdw>
                </a:effectLst>
              </a:defRPr>
            </a:lvl1pPr>
          </a:lstStyle>
          <a:p>
            <a:pPr lvl="0"/>
            <a:r>
              <a:rPr lang="en-US" dirty="0"/>
              <a:t>Text (Arial 58 – Centered) or remove</a:t>
            </a:r>
            <a:endParaRPr lang="en-CA" dirty="0"/>
          </a:p>
        </p:txBody>
      </p:sp>
      <p:sp>
        <p:nvSpPr>
          <p:cNvPr id="4" name="Picture Placeholder 3"/>
          <p:cNvSpPr>
            <a:spLocks noGrp="1"/>
          </p:cNvSpPr>
          <p:nvPr>
            <p:ph type="pic" sz="quarter" idx="12" hasCustomPrompt="1"/>
          </p:nvPr>
        </p:nvSpPr>
        <p:spPr>
          <a:xfrm>
            <a:off x="4736338" y="2396299"/>
            <a:ext cx="14868525" cy="8101013"/>
          </a:xfrm>
          <a:prstGeom prst="rect">
            <a:avLst/>
          </a:prstGeom>
        </p:spPr>
        <p:txBody>
          <a:bodyPr/>
          <a:lstStyle>
            <a:lvl1pPr>
              <a:defRPr sz="5800">
                <a:solidFill>
                  <a:schemeClr val="bg1">
                    <a:lumMod val="10000"/>
                  </a:schemeClr>
                </a:solidFill>
                <a:effectLst/>
              </a:defRPr>
            </a:lvl1pPr>
          </a:lstStyle>
          <a:p>
            <a:r>
              <a:rPr lang="en-CA" dirty="0"/>
              <a:t>Photo (Centered)</a:t>
            </a:r>
          </a:p>
        </p:txBody>
      </p:sp>
    </p:spTree>
    <p:extLst>
      <p:ext uri="{BB962C8B-B14F-4D97-AF65-F5344CB8AC3E}">
        <p14:creationId xmlns:p14="http://schemas.microsoft.com/office/powerpoint/2010/main" val="50963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7" name="Content Placeholder 6"/>
          <p:cNvSpPr>
            <a:spLocks noGrp="1"/>
          </p:cNvSpPr>
          <p:nvPr>
            <p:ph sz="quarter" idx="10" hasCustomPrompt="1"/>
          </p:nvPr>
        </p:nvSpPr>
        <p:spPr>
          <a:xfrm>
            <a:off x="4864608" y="2468880"/>
            <a:ext cx="14685009" cy="7973568"/>
          </a:xfrm>
          <a:prstGeom prst="rect">
            <a:avLst/>
          </a:prstGeom>
        </p:spPr>
        <p:txBody>
          <a:bodyPr/>
          <a:lstStyle>
            <a:lvl1pPr algn="ctr">
              <a:defRPr sz="5800" baseline="0">
                <a:solidFill>
                  <a:schemeClr val="tx2">
                    <a:lumMod val="10000"/>
                  </a:schemeClr>
                </a:solidFill>
                <a:effectLst/>
              </a:defRPr>
            </a:lvl1pPr>
            <a:lvl2pPr>
              <a:defRPr sz="2400">
                <a:solidFill>
                  <a:schemeClr val="tx2">
                    <a:lumMod val="10000"/>
                  </a:schemeClr>
                </a:solidFill>
              </a:defRPr>
            </a:lvl2pPr>
            <a:lvl3pPr>
              <a:defRPr sz="2400">
                <a:solidFill>
                  <a:schemeClr val="tx2">
                    <a:lumMod val="10000"/>
                  </a:schemeClr>
                </a:solidFill>
              </a:defRPr>
            </a:lvl3pPr>
            <a:lvl4pPr>
              <a:defRPr sz="2400">
                <a:solidFill>
                  <a:schemeClr val="tx2">
                    <a:lumMod val="10000"/>
                  </a:schemeClr>
                </a:solidFill>
              </a:defRPr>
            </a:lvl4pPr>
            <a:lvl5pPr>
              <a:defRPr sz="2400">
                <a:solidFill>
                  <a:schemeClr val="tx2">
                    <a:lumMod val="10000"/>
                  </a:schemeClr>
                </a:solidFill>
              </a:defRPr>
            </a:lvl5pPr>
          </a:lstStyle>
          <a:p>
            <a:pPr lvl="0"/>
            <a:r>
              <a:rPr lang="en-US" dirty="0"/>
              <a:t>Object, Chart, Graph, Photo</a:t>
            </a:r>
            <a:endParaRPr lang="en-CA" dirty="0"/>
          </a:p>
        </p:txBody>
      </p:sp>
      <p:sp>
        <p:nvSpPr>
          <p:cNvPr id="9" name="Text Placeholder 8"/>
          <p:cNvSpPr>
            <a:spLocks noGrp="1"/>
          </p:cNvSpPr>
          <p:nvPr>
            <p:ph type="body" sz="quarter" idx="11" hasCustomPrompt="1"/>
          </p:nvPr>
        </p:nvSpPr>
        <p:spPr>
          <a:xfrm>
            <a:off x="4828731" y="10588752"/>
            <a:ext cx="14720887" cy="2072876"/>
          </a:xfrm>
          <a:prstGeom prst="rect">
            <a:avLst/>
          </a:prstGeom>
        </p:spPr>
        <p:txBody>
          <a:bodyPr/>
          <a:lstStyle>
            <a:lvl1pPr algn="ctr">
              <a:defRPr sz="6600">
                <a:solidFill>
                  <a:schemeClr val="tx2">
                    <a:lumMod val="10000"/>
                  </a:schemeClr>
                </a:solidFill>
                <a:effectLst>
                  <a:outerShdw dir="2700000" algn="tl">
                    <a:srgbClr val="000000"/>
                  </a:outerShdw>
                </a:effectLst>
              </a:defRPr>
            </a:lvl1pPr>
          </a:lstStyle>
          <a:p>
            <a:pPr lvl="0"/>
            <a:r>
              <a:rPr lang="en-US" dirty="0"/>
              <a:t>Text (Arial 66)</a:t>
            </a:r>
            <a:endParaRPr lang="en-CA" dirty="0"/>
          </a:p>
        </p:txBody>
      </p:sp>
    </p:spTree>
    <p:extLst>
      <p:ext uri="{BB962C8B-B14F-4D97-AF65-F5344CB8AC3E}">
        <p14:creationId xmlns:p14="http://schemas.microsoft.com/office/powerpoint/2010/main" val="377849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473200" y="6845300"/>
            <a:ext cx="10642600" cy="2209800"/>
          </a:xfrm>
          <a:prstGeom prst="rect">
            <a:avLst/>
          </a:prstGeom>
        </p:spPr>
        <p:txBody>
          <a:bodyPr/>
          <a:lstStyle>
            <a:lvl1pPr>
              <a:defRPr sz="4000" baseline="0">
                <a:solidFill>
                  <a:schemeClr val="bg1">
                    <a:lumMod val="10000"/>
                  </a:schemeClr>
                </a:solidFill>
                <a:effectLst/>
              </a:defRPr>
            </a:lvl1pPr>
          </a:lstStyle>
          <a:p>
            <a:pPr lvl="0"/>
            <a:r>
              <a:rPr lang="en-US" dirty="0"/>
              <a:t>Object, Chart, Graph, Photo</a:t>
            </a:r>
          </a:p>
        </p:txBody>
      </p:sp>
      <p:sp>
        <p:nvSpPr>
          <p:cNvPr id="4" name="Content Placeholder 3"/>
          <p:cNvSpPr>
            <a:spLocks noGrp="1"/>
          </p:cNvSpPr>
          <p:nvPr>
            <p:ph sz="half" idx="2" hasCustomPrompt="1"/>
          </p:nvPr>
        </p:nvSpPr>
        <p:spPr>
          <a:xfrm>
            <a:off x="12268200" y="6845300"/>
            <a:ext cx="10642600" cy="2209800"/>
          </a:xfrm>
          <a:prstGeom prst="rect">
            <a:avLst/>
          </a:prstGeom>
        </p:spPr>
        <p:txBody>
          <a:bodyPr/>
          <a:lstStyle>
            <a:lvl1pPr>
              <a:defRPr sz="4000" baseline="0">
                <a:solidFill>
                  <a:schemeClr val="bg1">
                    <a:lumMod val="10000"/>
                  </a:schemeClr>
                </a:solidFill>
                <a:effectLst/>
              </a:defRPr>
            </a:lvl1pPr>
          </a:lstStyle>
          <a:p>
            <a:pPr lvl="0"/>
            <a:r>
              <a:rPr lang="en-US" dirty="0"/>
              <a:t>Object, Chart, Graph, Photo</a:t>
            </a:r>
          </a:p>
        </p:txBody>
      </p:sp>
      <p:sp>
        <p:nvSpPr>
          <p:cNvPr id="5" name="Text Placeholder 6"/>
          <p:cNvSpPr>
            <a:spLocks noGrp="1"/>
          </p:cNvSpPr>
          <p:nvPr>
            <p:ph type="body" sz="quarter" idx="10" hasCustomPrompt="1"/>
          </p:nvPr>
        </p:nvSpPr>
        <p:spPr>
          <a:xfrm>
            <a:off x="8797290" y="2651760"/>
            <a:ext cx="6765925" cy="1224661"/>
          </a:xfrm>
          <a:prstGeom prst="rect">
            <a:avLst/>
          </a:prstGeom>
        </p:spPr>
        <p:txBody>
          <a:bodyPr/>
          <a:lstStyle>
            <a:lvl1pPr>
              <a:defRPr sz="5800">
                <a:solidFill>
                  <a:schemeClr val="tx2">
                    <a:lumMod val="10000"/>
                  </a:schemeClr>
                </a:solidFill>
                <a:effectLst>
                  <a:outerShdw dir="2700000" algn="tl">
                    <a:srgbClr val="000000"/>
                  </a:outerShdw>
                </a:effectLst>
              </a:defRPr>
            </a:lvl1pPr>
            <a:lvl2pPr>
              <a:defRPr sz="5800">
                <a:solidFill>
                  <a:schemeClr val="tx2">
                    <a:lumMod val="10000"/>
                  </a:schemeClr>
                </a:solidFill>
              </a:defRPr>
            </a:lvl2pPr>
            <a:lvl3pPr>
              <a:defRPr sz="5800">
                <a:solidFill>
                  <a:schemeClr val="tx2">
                    <a:lumMod val="10000"/>
                  </a:schemeClr>
                </a:solidFill>
              </a:defRPr>
            </a:lvl3pPr>
            <a:lvl4pPr>
              <a:defRPr sz="5800">
                <a:solidFill>
                  <a:schemeClr val="tx2">
                    <a:lumMod val="10000"/>
                  </a:schemeClr>
                </a:solidFill>
              </a:defRPr>
            </a:lvl4pPr>
            <a:lvl5pPr>
              <a:defRPr sz="5800">
                <a:solidFill>
                  <a:schemeClr val="tx2">
                    <a:lumMod val="10000"/>
                  </a:schemeClr>
                </a:solidFill>
              </a:defRPr>
            </a:lvl5pPr>
          </a:lstStyle>
          <a:p>
            <a:pPr lvl="0"/>
            <a:r>
              <a:rPr lang="en-US" dirty="0"/>
              <a:t>TITLE (Arial 58)</a:t>
            </a:r>
            <a:endParaRPr lang="en-CA"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7" name="Text Placeholder 19"/>
          <p:cNvSpPr>
            <a:spLocks noGrp="1"/>
          </p:cNvSpPr>
          <p:nvPr>
            <p:ph type="body" sz="quarter" idx="11" hasCustomPrompt="1"/>
          </p:nvPr>
        </p:nvSpPr>
        <p:spPr>
          <a:xfrm>
            <a:off x="3623048" y="12470126"/>
            <a:ext cx="11064875" cy="476250"/>
          </a:xfrm>
          <a:prstGeom prst="rect">
            <a:avLst/>
          </a:prstGeom>
        </p:spPr>
        <p:txBody>
          <a:bodyPr/>
          <a:lstStyle>
            <a:lvl1pPr>
              <a:defRPr sz="2200" b="1">
                <a:solidFill>
                  <a:schemeClr val="tx2">
                    <a:lumMod val="10000"/>
                  </a:schemeClr>
                </a:solidFill>
                <a:effectLst>
                  <a:outerShdw dir="2700000" algn="tl">
                    <a:srgbClr val="000000"/>
                  </a:outerShdw>
                </a:effectLst>
                <a:latin typeface="Arial Narrow" panose="020B0606020202030204" pitchFamily="34" charset="0"/>
              </a:defRPr>
            </a:lvl1pPr>
            <a:lvl2pPr>
              <a:defRPr sz="2200" b="1">
                <a:solidFill>
                  <a:schemeClr val="tx2">
                    <a:lumMod val="10000"/>
                  </a:schemeClr>
                </a:solidFill>
                <a:latin typeface="Arial Narrow" panose="020B0606020202030204" pitchFamily="34" charset="0"/>
              </a:defRPr>
            </a:lvl2pPr>
            <a:lvl3pPr>
              <a:defRPr sz="2200" b="1">
                <a:solidFill>
                  <a:schemeClr val="tx2">
                    <a:lumMod val="10000"/>
                  </a:schemeClr>
                </a:solidFill>
                <a:latin typeface="Arial Narrow" panose="020B0606020202030204" pitchFamily="34" charset="0"/>
              </a:defRPr>
            </a:lvl3pPr>
            <a:lvl4pPr>
              <a:defRPr sz="2200" b="1">
                <a:solidFill>
                  <a:schemeClr val="tx2">
                    <a:lumMod val="10000"/>
                  </a:schemeClr>
                </a:solidFill>
                <a:latin typeface="Arial Narrow" panose="020B0606020202030204" pitchFamily="34" charset="0"/>
              </a:defRPr>
            </a:lvl4pPr>
            <a:lvl5pPr>
              <a:defRPr sz="2200" b="1">
                <a:solidFill>
                  <a:schemeClr val="tx2">
                    <a:lumMod val="10000"/>
                  </a:schemeClr>
                </a:solidFill>
                <a:latin typeface="Arial Narrow" panose="020B0606020202030204" pitchFamily="34" charset="0"/>
              </a:defRPr>
            </a:lvl5pPr>
          </a:lstStyle>
          <a:p>
            <a:pPr lvl="0"/>
            <a:r>
              <a:rPr lang="en-US" dirty="0"/>
              <a:t>Text (Arial Narrow Bold 22) or remove</a:t>
            </a:r>
            <a:endParaRPr lang="en-CA" dirty="0"/>
          </a:p>
        </p:txBody>
      </p:sp>
    </p:spTree>
    <p:extLst>
      <p:ext uri="{BB962C8B-B14F-4D97-AF65-F5344CB8AC3E}">
        <p14:creationId xmlns:p14="http://schemas.microsoft.com/office/powerpoint/2010/main" val="362131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6" name="Text Placeholder 19"/>
          <p:cNvSpPr>
            <a:spLocks noGrp="1"/>
          </p:cNvSpPr>
          <p:nvPr>
            <p:ph type="body" sz="quarter" idx="11" hasCustomPrompt="1"/>
          </p:nvPr>
        </p:nvSpPr>
        <p:spPr>
          <a:xfrm>
            <a:off x="3623048" y="12470126"/>
            <a:ext cx="11064875" cy="476250"/>
          </a:xfrm>
          <a:prstGeom prst="rect">
            <a:avLst/>
          </a:prstGeom>
        </p:spPr>
        <p:txBody>
          <a:bodyPr/>
          <a:lstStyle>
            <a:lvl1pPr>
              <a:defRPr sz="2200" b="1">
                <a:solidFill>
                  <a:schemeClr val="tx1"/>
                </a:solidFill>
                <a:effectLst>
                  <a:outerShdw dir="2700000" algn="tl">
                    <a:srgbClr val="000000"/>
                  </a:outerShdw>
                </a:effectLst>
                <a:latin typeface="Arial Narrow" panose="020B0606020202030204" pitchFamily="34" charset="0"/>
              </a:defRPr>
            </a:lvl1pPr>
            <a:lvl2pPr>
              <a:defRPr sz="2200" b="1">
                <a:solidFill>
                  <a:schemeClr val="tx2">
                    <a:lumMod val="10000"/>
                  </a:schemeClr>
                </a:solidFill>
                <a:latin typeface="Arial Narrow" panose="020B0606020202030204" pitchFamily="34" charset="0"/>
              </a:defRPr>
            </a:lvl2pPr>
            <a:lvl3pPr>
              <a:defRPr sz="2200" b="1">
                <a:solidFill>
                  <a:schemeClr val="tx2">
                    <a:lumMod val="10000"/>
                  </a:schemeClr>
                </a:solidFill>
                <a:latin typeface="Arial Narrow" panose="020B0606020202030204" pitchFamily="34" charset="0"/>
              </a:defRPr>
            </a:lvl3pPr>
            <a:lvl4pPr>
              <a:defRPr sz="2200" b="1">
                <a:solidFill>
                  <a:schemeClr val="tx2">
                    <a:lumMod val="10000"/>
                  </a:schemeClr>
                </a:solidFill>
                <a:latin typeface="Arial Narrow" panose="020B0606020202030204" pitchFamily="34" charset="0"/>
              </a:defRPr>
            </a:lvl4pPr>
            <a:lvl5pPr>
              <a:defRPr sz="2200" b="1">
                <a:solidFill>
                  <a:schemeClr val="tx2">
                    <a:lumMod val="10000"/>
                  </a:schemeClr>
                </a:solidFill>
                <a:latin typeface="Arial Narrow" panose="020B0606020202030204" pitchFamily="34" charset="0"/>
              </a:defRPr>
            </a:lvl5pPr>
          </a:lstStyle>
          <a:p>
            <a:pPr lvl="0"/>
            <a:r>
              <a:rPr lang="en-US" dirty="0"/>
              <a:t>Text (Arial Narrow Bold 22) or remove</a:t>
            </a:r>
            <a:endParaRPr lang="en-CA" dirty="0"/>
          </a:p>
        </p:txBody>
      </p:sp>
      <p:sp>
        <p:nvSpPr>
          <p:cNvPr id="7" name="Picture Placeholder 6"/>
          <p:cNvSpPr>
            <a:spLocks noGrp="1"/>
          </p:cNvSpPr>
          <p:nvPr>
            <p:ph type="pic" sz="quarter" idx="12" hasCustomPrompt="1"/>
          </p:nvPr>
        </p:nvSpPr>
        <p:spPr>
          <a:xfrm>
            <a:off x="2964140" y="2932449"/>
            <a:ext cx="8632825" cy="8631936"/>
          </a:xfrm>
          <a:prstGeom prst="rect">
            <a:avLst/>
          </a:prstGeom>
        </p:spPr>
        <p:txBody>
          <a:bodyPr/>
          <a:lstStyle>
            <a:lvl1pPr>
              <a:defRPr sz="5800">
                <a:solidFill>
                  <a:schemeClr val="tx1"/>
                </a:solidFill>
                <a:effectLst/>
              </a:defRPr>
            </a:lvl1pPr>
          </a:lstStyle>
          <a:p>
            <a:r>
              <a:rPr lang="en-CA" dirty="0"/>
              <a:t>Map</a:t>
            </a:r>
          </a:p>
        </p:txBody>
      </p:sp>
      <p:sp>
        <p:nvSpPr>
          <p:cNvPr id="9" name="Picture Placeholder 8"/>
          <p:cNvSpPr>
            <a:spLocks noGrp="1"/>
          </p:cNvSpPr>
          <p:nvPr>
            <p:ph type="pic" sz="quarter" idx="13" hasCustomPrompt="1"/>
          </p:nvPr>
        </p:nvSpPr>
        <p:spPr>
          <a:xfrm>
            <a:off x="13006958" y="2932113"/>
            <a:ext cx="8631936" cy="8632825"/>
          </a:xfrm>
          <a:prstGeom prst="rect">
            <a:avLst/>
          </a:prstGeom>
        </p:spPr>
        <p:txBody>
          <a:bodyPr/>
          <a:lstStyle>
            <a:lvl1pPr>
              <a:defRPr sz="5800" b="0">
                <a:solidFill>
                  <a:schemeClr val="tx1"/>
                </a:solidFill>
                <a:effectLst/>
              </a:defRPr>
            </a:lvl1pPr>
          </a:lstStyle>
          <a:p>
            <a:r>
              <a:rPr lang="en-CA" dirty="0"/>
              <a:t>Map</a:t>
            </a:r>
          </a:p>
        </p:txBody>
      </p:sp>
    </p:spTree>
    <p:extLst>
      <p:ext uri="{BB962C8B-B14F-4D97-AF65-F5344CB8AC3E}">
        <p14:creationId xmlns:p14="http://schemas.microsoft.com/office/powerpoint/2010/main" val="298131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2"/>
          <a:stretch/>
        </p:blipFill>
        <p:spPr>
          <a:xfrm>
            <a:off x="-1" y="11722912"/>
            <a:ext cx="3623049" cy="1970679"/>
          </a:xfrm>
          <a:prstGeom prst="rect">
            <a:avLst/>
          </a:prstGeom>
        </p:spPr>
      </p:pic>
      <p:sp>
        <p:nvSpPr>
          <p:cNvPr id="4" name="Text Placeholder 19"/>
          <p:cNvSpPr>
            <a:spLocks noGrp="1"/>
          </p:cNvSpPr>
          <p:nvPr>
            <p:ph type="body" sz="quarter" idx="11" hasCustomPrompt="1"/>
          </p:nvPr>
        </p:nvSpPr>
        <p:spPr>
          <a:xfrm>
            <a:off x="3623048" y="12470126"/>
            <a:ext cx="11064875" cy="476250"/>
          </a:xfrm>
          <a:prstGeom prst="rect">
            <a:avLst/>
          </a:prstGeom>
        </p:spPr>
        <p:txBody>
          <a:bodyPr/>
          <a:lstStyle>
            <a:lvl1pPr>
              <a:defRPr sz="2200" b="1">
                <a:solidFill>
                  <a:schemeClr val="tx1"/>
                </a:solidFill>
                <a:effectLst>
                  <a:outerShdw dir="2700000" algn="tl">
                    <a:srgbClr val="000000"/>
                  </a:outerShdw>
                </a:effectLst>
                <a:latin typeface="Arial Narrow" panose="020B0606020202030204" pitchFamily="34" charset="0"/>
              </a:defRPr>
            </a:lvl1pPr>
            <a:lvl2pPr>
              <a:defRPr sz="2200" b="1">
                <a:solidFill>
                  <a:schemeClr val="tx2">
                    <a:lumMod val="10000"/>
                  </a:schemeClr>
                </a:solidFill>
                <a:latin typeface="Arial Narrow" panose="020B0606020202030204" pitchFamily="34" charset="0"/>
              </a:defRPr>
            </a:lvl2pPr>
            <a:lvl3pPr>
              <a:defRPr sz="2200" b="1">
                <a:solidFill>
                  <a:schemeClr val="tx2">
                    <a:lumMod val="10000"/>
                  </a:schemeClr>
                </a:solidFill>
                <a:latin typeface="Arial Narrow" panose="020B0606020202030204" pitchFamily="34" charset="0"/>
              </a:defRPr>
            </a:lvl3pPr>
            <a:lvl4pPr>
              <a:defRPr sz="2200" b="1">
                <a:solidFill>
                  <a:schemeClr val="tx2">
                    <a:lumMod val="10000"/>
                  </a:schemeClr>
                </a:solidFill>
                <a:latin typeface="Arial Narrow" panose="020B0606020202030204" pitchFamily="34" charset="0"/>
              </a:defRPr>
            </a:lvl4pPr>
            <a:lvl5pPr>
              <a:defRPr sz="2200" b="1">
                <a:solidFill>
                  <a:schemeClr val="tx2">
                    <a:lumMod val="10000"/>
                  </a:schemeClr>
                </a:solidFill>
                <a:latin typeface="Arial Narrow" panose="020B0606020202030204" pitchFamily="34" charset="0"/>
              </a:defRPr>
            </a:lvl5pPr>
          </a:lstStyle>
          <a:p>
            <a:pPr lvl="0"/>
            <a:r>
              <a:rPr lang="en-US" dirty="0"/>
              <a:t>Text (Arial Narrow Bold 22) or remove</a:t>
            </a:r>
            <a:endParaRPr lang="en-CA" dirty="0"/>
          </a:p>
        </p:txBody>
      </p:sp>
      <p:sp>
        <p:nvSpPr>
          <p:cNvPr id="5" name="Picture Placeholder 4"/>
          <p:cNvSpPr>
            <a:spLocks noGrp="1"/>
          </p:cNvSpPr>
          <p:nvPr>
            <p:ph type="pic" sz="quarter" idx="12" hasCustomPrompt="1"/>
          </p:nvPr>
        </p:nvSpPr>
        <p:spPr>
          <a:xfrm>
            <a:off x="5678424" y="2011680"/>
            <a:ext cx="13112496" cy="10405872"/>
          </a:xfrm>
          <a:prstGeom prst="rect">
            <a:avLst/>
          </a:prstGeom>
        </p:spPr>
        <p:txBody>
          <a:bodyPr/>
          <a:lstStyle>
            <a:lvl1pPr>
              <a:defRPr sz="5800">
                <a:solidFill>
                  <a:schemeClr val="tx1"/>
                </a:solidFill>
                <a:effectLst/>
              </a:defRPr>
            </a:lvl1pPr>
          </a:lstStyle>
          <a:p>
            <a:r>
              <a:rPr lang="en-CA" dirty="0"/>
              <a:t>Map</a:t>
            </a:r>
          </a:p>
        </p:txBody>
      </p:sp>
    </p:spTree>
    <p:extLst>
      <p:ext uri="{BB962C8B-B14F-4D97-AF65-F5344CB8AC3E}">
        <p14:creationId xmlns:p14="http://schemas.microsoft.com/office/powerpoint/2010/main" val="61926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852512"/>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825500" rtl="0" eaLnBrk="1" fontAlgn="base" hangingPunct="1">
        <a:spcBef>
          <a:spcPct val="0"/>
        </a:spcBef>
        <a:spcAft>
          <a:spcPct val="0"/>
        </a:spcAft>
        <a:defRPr sz="7200">
          <a:solidFill>
            <a:schemeClr val="tx1"/>
          </a:solidFill>
          <a:effectLst/>
          <a:latin typeface="Arial" panose="020B0604020202020204" pitchFamily="34" charset="0"/>
          <a:ea typeface="+mj-ea"/>
          <a:cs typeface="Arial" panose="020B0604020202020204" pitchFamily="34" charset="0"/>
          <a:sym typeface="Helvetica Neue Light" charset="0"/>
        </a:defRPr>
      </a:lvl1pPr>
      <a:lvl2pPr algn="l" defTabSz="825500" rtl="0" eaLnBrk="1" fontAlgn="base" hangingPunct="1">
        <a:spcBef>
          <a:spcPct val="0"/>
        </a:spcBef>
        <a:spcAft>
          <a:spcPct val="0"/>
        </a:spcAft>
        <a:defRPr sz="10000">
          <a:solidFill>
            <a:srgbClr val="FFFFFF"/>
          </a:solidFill>
          <a:effectLst>
            <a:outerShdw blurRad="38100" dist="38100" dir="2700000" algn="tl">
              <a:srgbClr val="000000"/>
            </a:outerShdw>
          </a:effectLst>
          <a:latin typeface="Helvetica Neue Light" charset="0"/>
          <a:ea typeface="ＭＳ Ｐゴシック" charset="0"/>
          <a:cs typeface="Helvetica Neue Light" charset="0"/>
          <a:sym typeface="Helvetica Neue Light" charset="0"/>
        </a:defRPr>
      </a:lvl2pPr>
      <a:lvl3pPr algn="l" defTabSz="825500" rtl="0" eaLnBrk="1" fontAlgn="base" hangingPunct="1">
        <a:spcBef>
          <a:spcPct val="0"/>
        </a:spcBef>
        <a:spcAft>
          <a:spcPct val="0"/>
        </a:spcAft>
        <a:defRPr sz="10000">
          <a:solidFill>
            <a:srgbClr val="FFFFFF"/>
          </a:solidFill>
          <a:effectLst>
            <a:outerShdw blurRad="38100" dist="38100" dir="2700000" algn="tl">
              <a:srgbClr val="000000"/>
            </a:outerShdw>
          </a:effectLst>
          <a:latin typeface="Helvetica Neue Light" charset="0"/>
          <a:ea typeface="ＭＳ Ｐゴシック" charset="0"/>
          <a:cs typeface="Helvetica Neue Light" charset="0"/>
          <a:sym typeface="Helvetica Neue Light" charset="0"/>
        </a:defRPr>
      </a:lvl3pPr>
      <a:lvl4pPr algn="l" defTabSz="825500" rtl="0" eaLnBrk="1" fontAlgn="base" hangingPunct="1">
        <a:spcBef>
          <a:spcPct val="0"/>
        </a:spcBef>
        <a:spcAft>
          <a:spcPct val="0"/>
        </a:spcAft>
        <a:defRPr sz="10000">
          <a:solidFill>
            <a:srgbClr val="FFFFFF"/>
          </a:solidFill>
          <a:effectLst>
            <a:outerShdw blurRad="38100" dist="38100" dir="2700000" algn="tl">
              <a:srgbClr val="000000"/>
            </a:outerShdw>
          </a:effectLst>
          <a:latin typeface="Helvetica Neue Light" charset="0"/>
          <a:ea typeface="ＭＳ Ｐゴシック" charset="0"/>
          <a:cs typeface="Helvetica Neue Light" charset="0"/>
          <a:sym typeface="Helvetica Neue Light" charset="0"/>
        </a:defRPr>
      </a:lvl4pPr>
      <a:lvl5pPr algn="l" defTabSz="825500" rtl="0" eaLnBrk="1" fontAlgn="base" hangingPunct="1">
        <a:spcBef>
          <a:spcPct val="0"/>
        </a:spcBef>
        <a:spcAft>
          <a:spcPct val="0"/>
        </a:spcAft>
        <a:defRPr sz="10000">
          <a:solidFill>
            <a:srgbClr val="FFFFFF"/>
          </a:solidFill>
          <a:effectLst>
            <a:outerShdw blurRad="38100" dist="38100" dir="2700000" algn="tl">
              <a:srgbClr val="000000"/>
            </a:outerShdw>
          </a:effectLst>
          <a:latin typeface="Helvetica Neue Light" charset="0"/>
          <a:ea typeface="ＭＳ Ｐゴシック" charset="0"/>
          <a:cs typeface="Helvetica Neue Light" charset="0"/>
          <a:sym typeface="Helvetica Neue Light" charset="0"/>
        </a:defRPr>
      </a:lvl5pPr>
      <a:lvl6pPr marL="457200" algn="l" defTabSz="825500" rtl="0" eaLnBrk="1" fontAlgn="base" hangingPunct="1">
        <a:spcBef>
          <a:spcPct val="0"/>
        </a:spcBef>
        <a:spcAft>
          <a:spcPct val="0"/>
        </a:spcAft>
        <a:defRPr sz="10000">
          <a:solidFill>
            <a:srgbClr val="FFFFFF"/>
          </a:solidFill>
          <a:effectLst>
            <a:outerShdw blurRad="38100" dist="38100" dir="2700000" algn="tl">
              <a:srgbClr val="000000"/>
            </a:outerShdw>
          </a:effectLst>
          <a:latin typeface="Helvetica Neue Light" charset="0"/>
          <a:ea typeface="ＭＳ Ｐゴシック" charset="0"/>
          <a:cs typeface="Helvetica Neue Light" charset="0"/>
          <a:sym typeface="Helvetica Neue Light" charset="0"/>
        </a:defRPr>
      </a:lvl6pPr>
      <a:lvl7pPr marL="914400" algn="l" defTabSz="825500" rtl="0" eaLnBrk="1" fontAlgn="base" hangingPunct="1">
        <a:spcBef>
          <a:spcPct val="0"/>
        </a:spcBef>
        <a:spcAft>
          <a:spcPct val="0"/>
        </a:spcAft>
        <a:defRPr sz="10000">
          <a:solidFill>
            <a:srgbClr val="FFFFFF"/>
          </a:solidFill>
          <a:effectLst>
            <a:outerShdw blurRad="38100" dist="38100" dir="2700000" algn="tl">
              <a:srgbClr val="000000"/>
            </a:outerShdw>
          </a:effectLst>
          <a:latin typeface="Helvetica Neue Light" charset="0"/>
          <a:ea typeface="ＭＳ Ｐゴシック" charset="0"/>
          <a:cs typeface="Helvetica Neue Light" charset="0"/>
          <a:sym typeface="Helvetica Neue Light" charset="0"/>
        </a:defRPr>
      </a:lvl7pPr>
      <a:lvl8pPr marL="1371600" algn="l" defTabSz="825500" rtl="0" eaLnBrk="1" fontAlgn="base" hangingPunct="1">
        <a:spcBef>
          <a:spcPct val="0"/>
        </a:spcBef>
        <a:spcAft>
          <a:spcPct val="0"/>
        </a:spcAft>
        <a:defRPr sz="10000">
          <a:solidFill>
            <a:srgbClr val="FFFFFF"/>
          </a:solidFill>
          <a:effectLst>
            <a:outerShdw blurRad="38100" dist="38100" dir="2700000" algn="tl">
              <a:srgbClr val="000000"/>
            </a:outerShdw>
          </a:effectLst>
          <a:latin typeface="Helvetica Neue Light" charset="0"/>
          <a:ea typeface="ＭＳ Ｐゴシック" charset="0"/>
          <a:cs typeface="Helvetica Neue Light" charset="0"/>
          <a:sym typeface="Helvetica Neue Light" charset="0"/>
        </a:defRPr>
      </a:lvl8pPr>
      <a:lvl9pPr marL="1828800" algn="l" defTabSz="825500" rtl="0" eaLnBrk="1" fontAlgn="base" hangingPunct="1">
        <a:spcBef>
          <a:spcPct val="0"/>
        </a:spcBef>
        <a:spcAft>
          <a:spcPct val="0"/>
        </a:spcAft>
        <a:defRPr sz="10000">
          <a:solidFill>
            <a:srgbClr val="FFFFFF"/>
          </a:solidFill>
          <a:effectLst>
            <a:outerShdw blurRad="38100" dist="38100" dir="2700000" algn="tl">
              <a:srgbClr val="000000"/>
            </a:outerShdw>
          </a:effectLst>
          <a:latin typeface="Helvetica Neue Light" charset="0"/>
          <a:ea typeface="ＭＳ Ｐゴシック" charset="0"/>
          <a:cs typeface="Helvetica Neue Light" charset="0"/>
          <a:sym typeface="Helvetica Neue Light" charset="0"/>
        </a:defRPr>
      </a:lvl9pPr>
    </p:titleStyle>
    <p:bodyStyle>
      <a:lvl1pPr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50F182-7907-4836-BCFF-51C0889DF874}"/>
              </a:ext>
            </a:extLst>
          </p:cNvPr>
          <p:cNvSpPr/>
          <p:nvPr/>
        </p:nvSpPr>
        <p:spPr bwMode="auto">
          <a:xfrm>
            <a:off x="740228" y="7221309"/>
            <a:ext cx="23034171" cy="2532291"/>
          </a:xfrm>
          <a:prstGeom prst="rect">
            <a:avLst/>
          </a:prstGeom>
          <a:solidFill>
            <a:srgbClr val="22BCB9"/>
          </a:solidFill>
          <a:ln w="12700" cap="flat" cmpd="sng" algn="ctr">
            <a:solidFill>
              <a:srgbClr val="38939B"/>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5" name="Text Placeholder 3">
            <a:extLst>
              <a:ext uri="{FF2B5EF4-FFF2-40B4-BE49-F238E27FC236}">
                <a16:creationId xmlns:a16="http://schemas.microsoft.com/office/drawing/2014/main" id="{38ED4EDF-8D14-4BD8-9937-19256460649F}"/>
              </a:ext>
            </a:extLst>
          </p:cNvPr>
          <p:cNvSpPr txBox="1">
            <a:spLocks/>
          </p:cNvSpPr>
          <p:nvPr/>
        </p:nvSpPr>
        <p:spPr>
          <a:xfrm>
            <a:off x="5201753" y="2714387"/>
            <a:ext cx="13417319" cy="1494429"/>
          </a:xfrm>
          <a:prstGeom prst="rect">
            <a:avLst/>
          </a:prstGeom>
        </p:spPr>
        <p:txBody>
          <a:bodyPr/>
          <a:lstStyle>
            <a:lvl1pPr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ctr">
              <a:spcBef>
                <a:spcPts val="0"/>
              </a:spcBef>
              <a:spcAft>
                <a:spcPts val="1200"/>
              </a:spcAft>
            </a:pPr>
            <a:r>
              <a:rPr lang="en-CA" sz="8000" b="1" kern="0" dirty="0">
                <a:solidFill>
                  <a:srgbClr val="38939B"/>
                </a:solidFill>
              </a:rPr>
              <a:t>PLAY FAIR </a:t>
            </a:r>
            <a:r>
              <a:rPr lang="en-CA" sz="8000" b="1" kern="0" dirty="0">
                <a:solidFill>
                  <a:schemeClr val="tx1">
                    <a:lumMod val="50000"/>
                    <a:lumOff val="50000"/>
                  </a:schemeClr>
                </a:solidFill>
              </a:rPr>
              <a:t>			 </a:t>
            </a:r>
            <a:r>
              <a:rPr lang="en-CA" sz="8000" b="1" kern="0" dirty="0">
                <a:solidFill>
                  <a:srgbClr val="38939B"/>
                </a:solidFill>
              </a:rPr>
              <a:t>PAY FAIR</a:t>
            </a:r>
          </a:p>
        </p:txBody>
      </p:sp>
      <p:sp>
        <p:nvSpPr>
          <p:cNvPr id="15" name="Text Placeholder 3">
            <a:extLst>
              <a:ext uri="{FF2B5EF4-FFF2-40B4-BE49-F238E27FC236}">
                <a16:creationId xmlns:a16="http://schemas.microsoft.com/office/drawing/2014/main" id="{800F69A6-0389-418E-A0BD-82205EA014C7}"/>
              </a:ext>
            </a:extLst>
          </p:cNvPr>
          <p:cNvSpPr txBox="1">
            <a:spLocks/>
          </p:cNvSpPr>
          <p:nvPr/>
        </p:nvSpPr>
        <p:spPr>
          <a:xfrm>
            <a:off x="6218412" y="10747562"/>
            <a:ext cx="11947175" cy="1553339"/>
          </a:xfrm>
          <a:prstGeom prst="rect">
            <a:avLst/>
          </a:prstGeom>
        </p:spPr>
        <p:txBody>
          <a:bodyPr/>
          <a:lstStyle>
            <a:lvl1pPr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5000" baseline="0">
                <a:solidFill>
                  <a:schemeClr val="tx1"/>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ctr">
              <a:spcBef>
                <a:spcPts val="0"/>
              </a:spcBef>
              <a:spcAft>
                <a:spcPts val="2400"/>
              </a:spcAft>
            </a:pPr>
            <a:r>
              <a:rPr lang="en-CA" sz="4400" kern="0" dirty="0">
                <a:solidFill>
                  <a:schemeClr val="tx1">
                    <a:lumMod val="50000"/>
                    <a:lumOff val="50000"/>
                  </a:schemeClr>
                </a:solidFill>
              </a:rPr>
              <a:t>Town of Lake Cowichan</a:t>
            </a:r>
          </a:p>
          <a:p>
            <a:pPr algn="ctr">
              <a:spcBef>
                <a:spcPts val="0"/>
              </a:spcBef>
              <a:spcAft>
                <a:spcPts val="2400"/>
              </a:spcAft>
            </a:pPr>
            <a:r>
              <a:rPr lang="en-CA" sz="3600" kern="0" dirty="0">
                <a:solidFill>
                  <a:schemeClr val="tx1">
                    <a:lumMod val="50000"/>
                    <a:lumOff val="50000"/>
                  </a:schemeClr>
                </a:solidFill>
              </a:rPr>
              <a:t>October 3, 2022</a:t>
            </a:r>
          </a:p>
        </p:txBody>
      </p:sp>
      <p:pic>
        <p:nvPicPr>
          <p:cNvPr id="16" name="Picture 3" descr="IMG_1115">
            <a:extLst>
              <a:ext uri="{FF2B5EF4-FFF2-40B4-BE49-F238E27FC236}">
                <a16:creationId xmlns:a16="http://schemas.microsoft.com/office/drawing/2014/main" id="{953A3F8F-CC20-4AA5-938A-1834CD8CB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55"/>
          <a:stretch>
            <a:fillRect/>
          </a:stretch>
        </p:blipFill>
        <p:spPr bwMode="auto">
          <a:xfrm>
            <a:off x="1087708" y="7471101"/>
            <a:ext cx="2180589" cy="2066544"/>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COWICHAN AQUATIC CENTRE - EXTERIOR  - Ron Sombilon Photography-4-HD">
            <a:extLst>
              <a:ext uri="{FF2B5EF4-FFF2-40B4-BE49-F238E27FC236}">
                <a16:creationId xmlns:a16="http://schemas.microsoft.com/office/drawing/2014/main" id="{759E6D3B-1A8E-4D57-AB8C-49A44D45C3FA}"/>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20026" r="13072"/>
          <a:stretch>
            <a:fillRect/>
          </a:stretch>
        </p:blipFill>
        <p:spPr bwMode="auto">
          <a:xfrm>
            <a:off x="6135804" y="7471101"/>
            <a:ext cx="2185416" cy="2066544"/>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C3DC82CF-F6E2-42B0-8C3A-BCC83A0519B7}"/>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l="12987" r="27290"/>
          <a:stretch>
            <a:fillRect/>
          </a:stretch>
        </p:blipFill>
        <p:spPr bwMode="auto">
          <a:xfrm>
            <a:off x="8661819" y="7471101"/>
            <a:ext cx="2185416" cy="2066544"/>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34B7F10-1647-4425-90D2-AC995D2C671E}"/>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l="20914" r="20123"/>
          <a:stretch>
            <a:fillRect/>
          </a:stretch>
        </p:blipFill>
        <p:spPr bwMode="auto">
          <a:xfrm>
            <a:off x="11187834" y="7471101"/>
            <a:ext cx="2185416" cy="2066544"/>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7">
            <a:extLst>
              <a:ext uri="{FF2B5EF4-FFF2-40B4-BE49-F238E27FC236}">
                <a16:creationId xmlns:a16="http://schemas.microsoft.com/office/drawing/2014/main" id="{74B7852D-4E7C-4B39-888B-9E9D35254EE5}"/>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l="44427"/>
          <a:stretch>
            <a:fillRect/>
          </a:stretch>
        </p:blipFill>
        <p:spPr bwMode="auto">
          <a:xfrm>
            <a:off x="13713849" y="7471101"/>
            <a:ext cx="2185416" cy="2066544"/>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96E0BC01-3C08-439B-9760-E58733FCA948}"/>
              </a:ext>
            </a:extLst>
          </p:cNvPr>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28837"/>
          <a:stretch/>
        </p:blipFill>
        <p:spPr bwMode="auto">
          <a:xfrm>
            <a:off x="21291894" y="7471101"/>
            <a:ext cx="2185416" cy="2066544"/>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9">
            <a:extLst>
              <a:ext uri="{FF2B5EF4-FFF2-40B4-BE49-F238E27FC236}">
                <a16:creationId xmlns:a16="http://schemas.microsoft.com/office/drawing/2014/main" id="{8503B42A-43A8-48B8-9BE6-C503D9FC2FEB}"/>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r="14313"/>
          <a:stretch>
            <a:fillRect/>
          </a:stretch>
        </p:blipFill>
        <p:spPr bwMode="auto">
          <a:xfrm>
            <a:off x="18765879" y="7471101"/>
            <a:ext cx="2185416" cy="2067641"/>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950068FD-12F1-41F1-A410-17CFC2B429DE}"/>
              </a:ext>
            </a:extLst>
          </p:cNvPr>
          <p:cNvPicPr preferRelativeResize="0">
            <a:picLocks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6239864" y="7471101"/>
            <a:ext cx="2185416" cy="2066544"/>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1">
            <a:extLst>
              <a:ext uri="{FF2B5EF4-FFF2-40B4-BE49-F238E27FC236}">
                <a16:creationId xmlns:a16="http://schemas.microsoft.com/office/drawing/2014/main" id="{E07EA4DD-93EE-49CE-A0C9-75CDB2AAECB7}"/>
              </a:ext>
            </a:extLst>
          </p:cNvPr>
          <p:cNvPicPr preferRelativeResize="0">
            <a:picLocks noChangeArrowheads="1"/>
          </p:cNvPicPr>
          <p:nvPr/>
        </p:nvPicPr>
        <p:blipFill>
          <a:blip r:embed="rId11">
            <a:extLst>
              <a:ext uri="{28A0092B-C50C-407E-A947-70E740481C1C}">
                <a14:useLocalDpi xmlns:a14="http://schemas.microsoft.com/office/drawing/2010/main" val="0"/>
              </a:ext>
            </a:extLst>
          </a:blip>
          <a:srcRect t="10762" r="35641"/>
          <a:stretch>
            <a:fillRect/>
          </a:stretch>
        </p:blipFill>
        <p:spPr bwMode="auto">
          <a:xfrm>
            <a:off x="3609789" y="7471101"/>
            <a:ext cx="2185416" cy="2066544"/>
          </a:xfrm>
          <a:prstGeom prst="rect">
            <a:avLst/>
          </a:prstGeom>
          <a:noFill/>
          <a:ln w="9525">
            <a:solidFill>
              <a:srgbClr val="38939B"/>
            </a:solidFill>
            <a:miter lim="800000"/>
            <a:headEnd/>
            <a:tailEnd/>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0E5C7AF-114B-4745-99B8-940A30FA6E1C}"/>
              </a:ext>
            </a:extLst>
          </p:cNvPr>
          <p:cNvSpPr txBox="1"/>
          <p:nvPr/>
        </p:nvSpPr>
        <p:spPr>
          <a:xfrm>
            <a:off x="502920" y="12146280"/>
            <a:ext cx="2621280" cy="1143000"/>
          </a:xfrm>
          <a:prstGeom prst="rect">
            <a:avLst/>
          </a:prstGeom>
          <a:solidFill>
            <a:srgbClr val="FFFFFF"/>
          </a:solidFill>
        </p:spPr>
        <p:txBody>
          <a:bodyPr wrap="square" rtlCol="0">
            <a:spAutoFit/>
          </a:bodyPr>
          <a:lstStyle/>
          <a:p>
            <a:endParaRPr lang="en-US" dirty="0"/>
          </a:p>
        </p:txBody>
      </p:sp>
      <p:sp>
        <p:nvSpPr>
          <p:cNvPr id="2" name="Rectangle 1">
            <a:extLst>
              <a:ext uri="{FF2B5EF4-FFF2-40B4-BE49-F238E27FC236}">
                <a16:creationId xmlns:a16="http://schemas.microsoft.com/office/drawing/2014/main" id="{C08A3698-93BE-4781-B280-361965315506}"/>
              </a:ext>
            </a:extLst>
          </p:cNvPr>
          <p:cNvSpPr/>
          <p:nvPr/>
        </p:nvSpPr>
        <p:spPr>
          <a:xfrm>
            <a:off x="2362200" y="4401811"/>
            <a:ext cx="19659600" cy="2092881"/>
          </a:xfrm>
          <a:prstGeom prst="rect">
            <a:avLst/>
          </a:prstGeom>
        </p:spPr>
        <p:txBody>
          <a:bodyPr wrap="square">
            <a:spAutoFit/>
          </a:bodyPr>
          <a:lstStyle/>
          <a:p>
            <a:pPr>
              <a:spcBef>
                <a:spcPts val="0"/>
              </a:spcBef>
              <a:spcAft>
                <a:spcPts val="1200"/>
              </a:spcAft>
            </a:pPr>
            <a:r>
              <a:rPr lang="en-CA" sz="6000" kern="0" dirty="0">
                <a:solidFill>
                  <a:schemeClr val="tx1">
                    <a:lumMod val="50000"/>
                    <a:lumOff val="50000"/>
                  </a:schemeClr>
                </a:solidFill>
                <a:effectLst/>
                <a:latin typeface="+mn-lt"/>
              </a:rPr>
              <a:t>CVRD Regional Referendum</a:t>
            </a:r>
          </a:p>
          <a:p>
            <a:pPr>
              <a:spcBef>
                <a:spcPts val="0"/>
              </a:spcBef>
              <a:spcAft>
                <a:spcPts val="600"/>
              </a:spcAft>
            </a:pPr>
            <a:r>
              <a:rPr lang="en-CA" sz="6000" kern="0" dirty="0">
                <a:solidFill>
                  <a:schemeClr val="tx1">
                    <a:lumMod val="50000"/>
                    <a:lumOff val="50000"/>
                  </a:schemeClr>
                </a:solidFill>
                <a:effectLst/>
                <a:latin typeface="+mn-lt"/>
              </a:rPr>
              <a:t>Regional Recreation Funding Services</a:t>
            </a:r>
          </a:p>
        </p:txBody>
      </p:sp>
      <p:pic>
        <p:nvPicPr>
          <p:cNvPr id="3" name="Picture 2">
            <a:extLst>
              <a:ext uri="{FF2B5EF4-FFF2-40B4-BE49-F238E27FC236}">
                <a16:creationId xmlns:a16="http://schemas.microsoft.com/office/drawing/2014/main" id="{5781C5DC-0EC2-4931-B481-E9FA2B9F899F}"/>
              </a:ext>
            </a:extLst>
          </p:cNvPr>
          <p:cNvPicPr>
            <a:picLocks noChangeAspect="1"/>
          </p:cNvPicPr>
          <p:nvPr/>
        </p:nvPicPr>
        <p:blipFill>
          <a:blip r:embed="rId12"/>
          <a:stretch>
            <a:fillRect/>
          </a:stretch>
        </p:blipFill>
        <p:spPr>
          <a:xfrm>
            <a:off x="11539619" y="2491807"/>
            <a:ext cx="1304762" cy="1695238"/>
          </a:xfrm>
          <a:prstGeom prst="rect">
            <a:avLst/>
          </a:prstGeom>
        </p:spPr>
      </p:pic>
    </p:spTree>
    <p:extLst>
      <p:ext uri="{BB962C8B-B14F-4D97-AF65-F5344CB8AC3E}">
        <p14:creationId xmlns:p14="http://schemas.microsoft.com/office/powerpoint/2010/main" val="14598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76071" y="3382281"/>
            <a:ext cx="14090900"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Debt</a:t>
            </a:r>
            <a:endParaRPr lang="en-CA" sz="6600" b="1" u="sng" dirty="0">
              <a:solidFill>
                <a:schemeClr val="tx1">
                  <a:lumMod val="50000"/>
                  <a:lumOff val="50000"/>
                </a:schemeClr>
              </a:solidFill>
              <a:effectLst/>
            </a:endParaRPr>
          </a:p>
        </p:txBody>
      </p:sp>
      <p:sp>
        <p:nvSpPr>
          <p:cNvPr id="7" name="TextBox 6"/>
          <p:cNvSpPr txBox="1"/>
          <p:nvPr/>
        </p:nvSpPr>
        <p:spPr>
          <a:xfrm>
            <a:off x="4676071" y="5179446"/>
            <a:ext cx="17639643" cy="5909310"/>
          </a:xfrm>
          <a:prstGeom prst="rect">
            <a:avLst/>
          </a:prstGeom>
          <a:noFill/>
        </p:spPr>
        <p:txBody>
          <a:bodyPr wrap="square" rtlCol="0">
            <a:spAutoFit/>
          </a:bodyPr>
          <a:lstStyle/>
          <a:p>
            <a:pPr marL="857250" indent="-857250" algn="l">
              <a:buFont typeface="Wingdings" panose="05000000000000000000" pitchFamily="2" charset="2"/>
              <a:buChar char="Ø"/>
            </a:pPr>
            <a:r>
              <a:rPr lang="en-US" sz="5400" dirty="0">
                <a:solidFill>
                  <a:schemeClr val="tx1">
                    <a:lumMod val="50000"/>
                    <a:lumOff val="50000"/>
                  </a:schemeClr>
                </a:solidFill>
                <a:effectLst/>
                <a:latin typeface="+mn-lt"/>
              </a:rPr>
              <a:t>Taxpayers in the jurisdictions that authorize debt for regionally significant recreation infrastructure, need to assume it</a:t>
            </a:r>
          </a:p>
          <a:p>
            <a:pPr algn="l"/>
            <a:endParaRPr lang="en-US" sz="5400" dirty="0">
              <a:solidFill>
                <a:schemeClr val="tx1">
                  <a:lumMod val="50000"/>
                  <a:lumOff val="50000"/>
                </a:schemeClr>
              </a:solidFill>
              <a:effectLst/>
              <a:latin typeface="+mn-lt"/>
            </a:endParaRPr>
          </a:p>
          <a:p>
            <a:pPr marL="857250" indent="-857250" algn="l">
              <a:buFont typeface="Wingdings" panose="05000000000000000000" pitchFamily="2" charset="2"/>
              <a:buChar char="Ø"/>
            </a:pPr>
            <a:r>
              <a:rPr lang="en-US" sz="5400" dirty="0">
                <a:solidFill>
                  <a:schemeClr val="tx1">
                    <a:lumMod val="50000"/>
                    <a:lumOff val="50000"/>
                  </a:schemeClr>
                </a:solidFill>
                <a:effectLst/>
                <a:latin typeface="+mn-lt"/>
              </a:rPr>
              <a:t>Taxpayers will only participate in funding of debt service charges associated with that function, if they agreed to the debt initially</a:t>
            </a:r>
            <a:endParaRPr lang="en-CA" sz="5400" dirty="0">
              <a:solidFill>
                <a:schemeClr val="tx1">
                  <a:lumMod val="50000"/>
                  <a:lumOff val="50000"/>
                </a:schemeClr>
              </a:solidFill>
              <a:effectLst/>
              <a:latin typeface="+mn-lt"/>
            </a:endParaRPr>
          </a:p>
        </p:txBody>
      </p:sp>
      <p:sp>
        <p:nvSpPr>
          <p:cNvPr id="9" name="Text Placeholder 3">
            <a:extLst>
              <a:ext uri="{FF2B5EF4-FFF2-40B4-BE49-F238E27FC236}">
                <a16:creationId xmlns:a16="http://schemas.microsoft.com/office/drawing/2014/main" id="{58CDED05-2C38-4F01-BF0F-A0A24B22E8E6}"/>
              </a:ext>
            </a:extLst>
          </p:cNvPr>
          <p:cNvSpPr txBox="1">
            <a:spLocks/>
          </p:cNvSpPr>
          <p:nvPr/>
        </p:nvSpPr>
        <p:spPr>
          <a:xfrm>
            <a:off x="1011507" y="308980"/>
            <a:ext cx="22911173"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a:solidFill>
                  <a:schemeClr val="tx1">
                    <a:lumMod val="50000"/>
                    <a:lumOff val="50000"/>
                  </a:schemeClr>
                </a:solidFill>
                <a:effectLst/>
              </a:rPr>
              <a:t>ASSUMPTIONS &amp; PRINICIPLES</a:t>
            </a:r>
            <a:endParaRPr lang="en-CA" sz="6000" b="1" kern="0" dirty="0">
              <a:solidFill>
                <a:schemeClr val="tx1">
                  <a:lumMod val="50000"/>
                  <a:lumOff val="50000"/>
                </a:schemeClr>
              </a:solidFill>
              <a:effectLst/>
            </a:endParaRPr>
          </a:p>
        </p:txBody>
      </p:sp>
    </p:spTree>
    <p:extLst>
      <p:ext uri="{BB962C8B-B14F-4D97-AF65-F5344CB8AC3E}">
        <p14:creationId xmlns:p14="http://schemas.microsoft.com/office/powerpoint/2010/main" val="198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63157" y="5285028"/>
            <a:ext cx="17992772"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Funding Now vs. Funding in Future</a:t>
            </a:r>
            <a:endParaRPr lang="en-CA" sz="6600" b="1" u="sng" dirty="0">
              <a:solidFill>
                <a:schemeClr val="tx1">
                  <a:lumMod val="50000"/>
                  <a:lumOff val="50000"/>
                </a:schemeClr>
              </a:solidFill>
              <a:effectLst/>
            </a:endParaRPr>
          </a:p>
        </p:txBody>
      </p:sp>
      <p:sp>
        <p:nvSpPr>
          <p:cNvPr id="7" name="TextBox 6"/>
          <p:cNvSpPr txBox="1"/>
          <p:nvPr/>
        </p:nvSpPr>
        <p:spPr>
          <a:xfrm>
            <a:off x="4763157" y="7322977"/>
            <a:ext cx="17073586" cy="923330"/>
          </a:xfrm>
          <a:prstGeom prst="rect">
            <a:avLst/>
          </a:prstGeom>
          <a:noFill/>
        </p:spPr>
        <p:txBody>
          <a:bodyPr wrap="square" rtlCol="0">
            <a:spAutoFit/>
          </a:bodyPr>
          <a:lstStyle/>
          <a:p>
            <a:pPr marL="857250" indent="-857250" algn="l">
              <a:buFont typeface="Wingdings" panose="05000000000000000000" pitchFamily="2" charset="2"/>
              <a:buChar char="Ø"/>
            </a:pPr>
            <a:r>
              <a:rPr lang="en-US" sz="5400" dirty="0">
                <a:solidFill>
                  <a:schemeClr val="tx1">
                    <a:lumMod val="50000"/>
                    <a:lumOff val="50000"/>
                  </a:schemeClr>
                </a:solidFill>
                <a:effectLst/>
                <a:latin typeface="+mn-lt"/>
              </a:rPr>
              <a:t>New debts in future will require new authorization</a:t>
            </a:r>
          </a:p>
        </p:txBody>
      </p:sp>
      <p:sp>
        <p:nvSpPr>
          <p:cNvPr id="8" name="Text Placeholder 3">
            <a:extLst>
              <a:ext uri="{FF2B5EF4-FFF2-40B4-BE49-F238E27FC236}">
                <a16:creationId xmlns:a16="http://schemas.microsoft.com/office/drawing/2014/main" id="{ABA20264-8B37-4844-8E3F-69D4FC0096A7}"/>
              </a:ext>
            </a:extLst>
          </p:cNvPr>
          <p:cNvSpPr txBox="1">
            <a:spLocks/>
          </p:cNvSpPr>
          <p:nvPr/>
        </p:nvSpPr>
        <p:spPr>
          <a:xfrm>
            <a:off x="1011507" y="308980"/>
            <a:ext cx="22911173"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a:solidFill>
                  <a:schemeClr val="tx1">
                    <a:lumMod val="50000"/>
                    <a:lumOff val="50000"/>
                  </a:schemeClr>
                </a:solidFill>
                <a:effectLst/>
              </a:rPr>
              <a:t>ASSUMPTIONS &amp; PRINICIPLES</a:t>
            </a:r>
            <a:endParaRPr lang="en-CA" sz="6000" b="1" kern="0" dirty="0">
              <a:solidFill>
                <a:schemeClr val="tx1">
                  <a:lumMod val="50000"/>
                  <a:lumOff val="50000"/>
                </a:schemeClr>
              </a:solidFill>
              <a:effectLst/>
            </a:endParaRPr>
          </a:p>
        </p:txBody>
      </p:sp>
    </p:spTree>
    <p:extLst>
      <p:ext uri="{BB962C8B-B14F-4D97-AF65-F5344CB8AC3E}">
        <p14:creationId xmlns:p14="http://schemas.microsoft.com/office/powerpoint/2010/main" val="384082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2344" y="3033145"/>
            <a:ext cx="17992772"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Participation</a:t>
            </a:r>
            <a:endParaRPr lang="en-CA" sz="6600" b="1" u="sng" dirty="0">
              <a:solidFill>
                <a:schemeClr val="tx1">
                  <a:lumMod val="50000"/>
                  <a:lumOff val="50000"/>
                </a:schemeClr>
              </a:solidFill>
              <a:effectLst/>
            </a:endParaRPr>
          </a:p>
        </p:txBody>
      </p:sp>
      <p:sp>
        <p:nvSpPr>
          <p:cNvPr id="7" name="TextBox 6"/>
          <p:cNvSpPr txBox="1"/>
          <p:nvPr/>
        </p:nvSpPr>
        <p:spPr>
          <a:xfrm>
            <a:off x="4802344" y="4878055"/>
            <a:ext cx="15989369" cy="1754326"/>
          </a:xfrm>
          <a:prstGeom prst="rect">
            <a:avLst/>
          </a:prstGeom>
          <a:noFill/>
        </p:spPr>
        <p:txBody>
          <a:bodyPr wrap="square" rtlCol="0">
            <a:spAutoFit/>
          </a:bodyPr>
          <a:lstStyle/>
          <a:p>
            <a:pPr marL="857250" indent="-857250" algn="l">
              <a:buFont typeface="Wingdings" panose="05000000000000000000" pitchFamily="2" charset="2"/>
              <a:buChar char="Ø"/>
            </a:pPr>
            <a:r>
              <a:rPr lang="en-US" sz="5400" dirty="0">
                <a:solidFill>
                  <a:schemeClr val="tx1">
                    <a:lumMod val="50000"/>
                    <a:lumOff val="50000"/>
                  </a:schemeClr>
                </a:solidFill>
                <a:effectLst/>
                <a:latin typeface="+mn-lt"/>
              </a:rPr>
              <a:t>All jurisdictions need to participate in the function for the new funding formula to work effectively</a:t>
            </a:r>
            <a:endParaRPr lang="en-CA" sz="5400" dirty="0">
              <a:solidFill>
                <a:schemeClr val="tx1">
                  <a:lumMod val="50000"/>
                  <a:lumOff val="50000"/>
                </a:schemeClr>
              </a:solidFill>
              <a:effectLst/>
              <a:latin typeface="+mn-lt"/>
            </a:endParaRPr>
          </a:p>
        </p:txBody>
      </p:sp>
      <p:pic>
        <p:nvPicPr>
          <p:cNvPr id="9" name="Picture 8" descr="C:\Alana\COMMITTEES\Physcal Literacy\2015\Logos\Logo.NorthCowichan.colour.trans.jpg">
            <a:extLst>
              <a:ext uri="{FF2B5EF4-FFF2-40B4-BE49-F238E27FC236}">
                <a16:creationId xmlns:a16="http://schemas.microsoft.com/office/drawing/2014/main" id="{F57BA6F0-864A-465F-8E08-D707DA8E70E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35898" y="8890969"/>
            <a:ext cx="2138107" cy="1145075"/>
          </a:xfrm>
          <a:prstGeom prst="rect">
            <a:avLst/>
          </a:prstGeom>
          <a:noFill/>
          <a:ln>
            <a:noFill/>
          </a:ln>
        </p:spPr>
      </p:pic>
      <p:pic>
        <p:nvPicPr>
          <p:cNvPr id="10" name="Picture 9" descr="C:\Users\Alana Plunet\AppData\Local\Microsoft\Windows\Temporary Internet Files\Content.Outlook\431XI8UI\2015 Ladymith Logo.jpg">
            <a:extLst>
              <a:ext uri="{FF2B5EF4-FFF2-40B4-BE49-F238E27FC236}">
                <a16:creationId xmlns:a16="http://schemas.microsoft.com/office/drawing/2014/main" id="{D6FB4785-AD3A-4FCB-AAFD-344D481EC4B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0258" y="8377406"/>
            <a:ext cx="1644978" cy="2194097"/>
          </a:xfrm>
          <a:prstGeom prst="rect">
            <a:avLst/>
          </a:prstGeom>
          <a:noFill/>
          <a:ln>
            <a:noFill/>
          </a:ln>
        </p:spPr>
      </p:pic>
      <p:pic>
        <p:nvPicPr>
          <p:cNvPr id="3074" name="Picture 2" descr="CivicInfo BC | Municipality: Lake Cowichan (Town)">
            <a:extLst>
              <a:ext uri="{FF2B5EF4-FFF2-40B4-BE49-F238E27FC236}">
                <a16:creationId xmlns:a16="http://schemas.microsoft.com/office/drawing/2014/main" id="{44CB1F56-C419-40E1-9207-C04844B56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1101" y="8568166"/>
            <a:ext cx="1444094" cy="1790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text that says 'COWICHAN SPORTSPLEX Actively inspiring a healthy community'">
            <a:extLst>
              <a:ext uri="{FF2B5EF4-FFF2-40B4-BE49-F238E27FC236}">
                <a16:creationId xmlns:a16="http://schemas.microsoft.com/office/drawing/2014/main" id="{7BB04825-559B-4A29-93CB-79F05B7CA00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850" b="17933"/>
          <a:stretch/>
        </p:blipFill>
        <p:spPr bwMode="auto">
          <a:xfrm>
            <a:off x="15491448" y="8636887"/>
            <a:ext cx="2405906" cy="16412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elcome - City of Duncan">
            <a:extLst>
              <a:ext uri="{FF2B5EF4-FFF2-40B4-BE49-F238E27FC236}">
                <a16:creationId xmlns:a16="http://schemas.microsoft.com/office/drawing/2014/main" id="{A4EA3E0B-C4AA-4AA5-962A-BF38CD0BBB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1489" y="8770075"/>
            <a:ext cx="2503359" cy="1386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CFCDFA-B139-4852-9292-F9640B01AA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945" t="20612" r="20805" b="16025"/>
          <a:stretch/>
        </p:blipFill>
        <p:spPr>
          <a:xfrm>
            <a:off x="18653607" y="8636887"/>
            <a:ext cx="2138106" cy="2045968"/>
          </a:xfrm>
          <a:prstGeom prst="rect">
            <a:avLst/>
          </a:prstGeom>
        </p:spPr>
      </p:pic>
      <p:sp>
        <p:nvSpPr>
          <p:cNvPr id="16" name="Text Placeholder 3">
            <a:extLst>
              <a:ext uri="{FF2B5EF4-FFF2-40B4-BE49-F238E27FC236}">
                <a16:creationId xmlns:a16="http://schemas.microsoft.com/office/drawing/2014/main" id="{06BD49F9-1444-432B-8CDE-D794BDA6AE1B}"/>
              </a:ext>
            </a:extLst>
          </p:cNvPr>
          <p:cNvSpPr txBox="1">
            <a:spLocks/>
          </p:cNvSpPr>
          <p:nvPr/>
        </p:nvSpPr>
        <p:spPr>
          <a:xfrm>
            <a:off x="1011507" y="308980"/>
            <a:ext cx="22911173"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a:solidFill>
                  <a:schemeClr val="tx1">
                    <a:lumMod val="50000"/>
                    <a:lumOff val="50000"/>
                  </a:schemeClr>
                </a:solidFill>
                <a:effectLst/>
              </a:rPr>
              <a:t>ASSUMPTIONS &amp; PRINICIPLES</a:t>
            </a:r>
            <a:endParaRPr lang="en-CA" sz="6000" b="1" kern="0" dirty="0">
              <a:solidFill>
                <a:schemeClr val="tx1">
                  <a:lumMod val="50000"/>
                  <a:lumOff val="50000"/>
                </a:schemeClr>
              </a:solidFill>
              <a:effectLst/>
            </a:endParaRPr>
          </a:p>
        </p:txBody>
      </p:sp>
    </p:spTree>
    <p:extLst>
      <p:ext uri="{BB962C8B-B14F-4D97-AF65-F5344CB8AC3E}">
        <p14:creationId xmlns:p14="http://schemas.microsoft.com/office/powerpoint/2010/main" val="2889856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63157" y="3469367"/>
            <a:ext cx="17992772"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Current Capital</a:t>
            </a:r>
            <a:endParaRPr lang="en-CA" sz="6600" b="1" u="sng" dirty="0">
              <a:solidFill>
                <a:schemeClr val="tx1">
                  <a:lumMod val="50000"/>
                  <a:lumOff val="50000"/>
                </a:schemeClr>
              </a:solidFill>
              <a:effectLst/>
            </a:endParaRPr>
          </a:p>
        </p:txBody>
      </p:sp>
      <p:sp>
        <p:nvSpPr>
          <p:cNvPr id="7" name="TextBox 6"/>
          <p:cNvSpPr txBox="1"/>
          <p:nvPr/>
        </p:nvSpPr>
        <p:spPr>
          <a:xfrm>
            <a:off x="4763157" y="5440704"/>
            <a:ext cx="17726729" cy="5078313"/>
          </a:xfrm>
          <a:prstGeom prst="rect">
            <a:avLst/>
          </a:prstGeom>
          <a:noFill/>
        </p:spPr>
        <p:txBody>
          <a:bodyPr wrap="square" rtlCol="0">
            <a:spAutoFit/>
          </a:bodyPr>
          <a:lstStyle/>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Operating budgets and short-term capital budgets are both required to maintain a current level of service</a:t>
            </a:r>
          </a:p>
          <a:p>
            <a:pPr algn="l"/>
            <a:endParaRPr lang="en-CA" sz="5400" dirty="0">
              <a:solidFill>
                <a:schemeClr val="tx1">
                  <a:lumMod val="50000"/>
                  <a:lumOff val="50000"/>
                </a:schemeClr>
              </a:solidFill>
              <a:effectLst/>
              <a:latin typeface="+mn-lt"/>
            </a:endParaRPr>
          </a:p>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Significant additions to a facility and/or incurring long term debt to develop a new facility need to be treated separately </a:t>
            </a:r>
          </a:p>
        </p:txBody>
      </p:sp>
      <p:sp>
        <p:nvSpPr>
          <p:cNvPr id="8" name="Text Placeholder 3">
            <a:extLst>
              <a:ext uri="{FF2B5EF4-FFF2-40B4-BE49-F238E27FC236}">
                <a16:creationId xmlns:a16="http://schemas.microsoft.com/office/drawing/2014/main" id="{759D04C1-E994-45B7-9F76-2E6385A88711}"/>
              </a:ext>
            </a:extLst>
          </p:cNvPr>
          <p:cNvSpPr txBox="1">
            <a:spLocks/>
          </p:cNvSpPr>
          <p:nvPr/>
        </p:nvSpPr>
        <p:spPr>
          <a:xfrm>
            <a:off x="1011507" y="308980"/>
            <a:ext cx="22911173"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a:solidFill>
                  <a:schemeClr val="tx1">
                    <a:lumMod val="50000"/>
                    <a:lumOff val="50000"/>
                  </a:schemeClr>
                </a:solidFill>
                <a:effectLst/>
              </a:rPr>
              <a:t>ASSUMPTIONS &amp; PRINICIPLES</a:t>
            </a:r>
            <a:endParaRPr lang="en-CA" sz="6000" b="1" kern="0" dirty="0">
              <a:solidFill>
                <a:schemeClr val="tx1">
                  <a:lumMod val="50000"/>
                  <a:lumOff val="50000"/>
                </a:schemeClr>
              </a:solidFill>
              <a:effectLst/>
            </a:endParaRPr>
          </a:p>
        </p:txBody>
      </p:sp>
    </p:spTree>
    <p:extLst>
      <p:ext uri="{BB962C8B-B14F-4D97-AF65-F5344CB8AC3E}">
        <p14:creationId xmlns:p14="http://schemas.microsoft.com/office/powerpoint/2010/main" val="58394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84928" y="4209597"/>
            <a:ext cx="17992772"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Changes to Ownership or Operating Entity</a:t>
            </a:r>
            <a:endParaRPr lang="en-CA" sz="6600" b="1" u="sng" dirty="0">
              <a:solidFill>
                <a:schemeClr val="tx1">
                  <a:lumMod val="50000"/>
                  <a:lumOff val="50000"/>
                </a:schemeClr>
              </a:solidFill>
              <a:effectLst/>
            </a:endParaRPr>
          </a:p>
        </p:txBody>
      </p:sp>
      <p:sp>
        <p:nvSpPr>
          <p:cNvPr id="7" name="TextBox 6"/>
          <p:cNvSpPr txBox="1"/>
          <p:nvPr/>
        </p:nvSpPr>
        <p:spPr>
          <a:xfrm>
            <a:off x="4784928" y="6183110"/>
            <a:ext cx="16855872" cy="4247317"/>
          </a:xfrm>
          <a:prstGeom prst="rect">
            <a:avLst/>
          </a:prstGeom>
          <a:noFill/>
        </p:spPr>
        <p:txBody>
          <a:bodyPr wrap="square" rtlCol="0">
            <a:spAutoFit/>
          </a:bodyPr>
          <a:lstStyle/>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No changes to the ownership or operating entity of facilities are required</a:t>
            </a:r>
          </a:p>
          <a:p>
            <a:pPr algn="l"/>
            <a:endParaRPr lang="en-CA" sz="5400" dirty="0">
              <a:solidFill>
                <a:schemeClr val="tx1">
                  <a:lumMod val="50000"/>
                  <a:lumOff val="50000"/>
                </a:schemeClr>
              </a:solidFill>
              <a:effectLst/>
              <a:latin typeface="+mn-lt"/>
            </a:endParaRPr>
          </a:p>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Current collaboration / cooperation is sufficient</a:t>
            </a:r>
          </a:p>
          <a:p>
            <a:pPr algn="l"/>
            <a:endParaRPr lang="en-CA" sz="5400" dirty="0">
              <a:solidFill>
                <a:schemeClr val="tx1">
                  <a:lumMod val="50000"/>
                  <a:lumOff val="50000"/>
                </a:schemeClr>
              </a:solidFill>
              <a:effectLst/>
            </a:endParaRPr>
          </a:p>
        </p:txBody>
      </p:sp>
      <p:sp>
        <p:nvSpPr>
          <p:cNvPr id="8" name="Text Placeholder 3">
            <a:extLst>
              <a:ext uri="{FF2B5EF4-FFF2-40B4-BE49-F238E27FC236}">
                <a16:creationId xmlns:a16="http://schemas.microsoft.com/office/drawing/2014/main" id="{240490A1-DDF8-4923-9B06-56DE58A1EC53}"/>
              </a:ext>
            </a:extLst>
          </p:cNvPr>
          <p:cNvSpPr txBox="1">
            <a:spLocks/>
          </p:cNvSpPr>
          <p:nvPr/>
        </p:nvSpPr>
        <p:spPr>
          <a:xfrm>
            <a:off x="1011507" y="308980"/>
            <a:ext cx="22911173"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a:solidFill>
                  <a:schemeClr val="tx1">
                    <a:lumMod val="50000"/>
                    <a:lumOff val="50000"/>
                  </a:schemeClr>
                </a:solidFill>
                <a:effectLst/>
              </a:rPr>
              <a:t>ASSUMPTIONS &amp; PRINICIPLES</a:t>
            </a:r>
            <a:endParaRPr lang="en-CA" sz="6000" b="1" kern="0" dirty="0">
              <a:solidFill>
                <a:schemeClr val="tx1">
                  <a:lumMod val="50000"/>
                  <a:lumOff val="50000"/>
                </a:schemeClr>
              </a:solidFill>
              <a:effectLst/>
            </a:endParaRPr>
          </a:p>
        </p:txBody>
      </p:sp>
    </p:spTree>
    <p:extLst>
      <p:ext uri="{BB962C8B-B14F-4D97-AF65-F5344CB8AC3E}">
        <p14:creationId xmlns:p14="http://schemas.microsoft.com/office/powerpoint/2010/main" val="1560759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1011508" y="308980"/>
            <a:ext cx="18221372" cy="1354074"/>
          </a:xfrm>
        </p:spPr>
        <p:txBody>
          <a:bodyPr/>
          <a:lstStyle/>
          <a:p>
            <a:pPr algn="l"/>
            <a:r>
              <a:rPr lang="en-CA" sz="6000" b="1" dirty="0">
                <a:solidFill>
                  <a:schemeClr val="tx1">
                    <a:lumMod val="50000"/>
                    <a:lumOff val="50000"/>
                  </a:schemeClr>
                </a:solidFill>
                <a:effectLst/>
              </a:rPr>
              <a:t>REFERENDUM</a:t>
            </a:r>
          </a:p>
        </p:txBody>
      </p:sp>
      <p:sp>
        <p:nvSpPr>
          <p:cNvPr id="7" name="TextBox 6"/>
          <p:cNvSpPr txBox="1"/>
          <p:nvPr/>
        </p:nvSpPr>
        <p:spPr>
          <a:xfrm>
            <a:off x="3081314" y="4734341"/>
            <a:ext cx="18221372" cy="4247317"/>
          </a:xfrm>
          <a:prstGeom prst="rect">
            <a:avLst/>
          </a:prstGeom>
          <a:noFill/>
        </p:spPr>
        <p:txBody>
          <a:bodyPr wrap="square" rtlCol="0">
            <a:spAutoFit/>
          </a:bodyPr>
          <a:lstStyle/>
          <a:p>
            <a:pPr algn="just"/>
            <a:r>
              <a:rPr lang="en-CA" sz="5400" b="1" dirty="0">
                <a:solidFill>
                  <a:schemeClr val="tx1">
                    <a:lumMod val="50000"/>
                    <a:lumOff val="50000"/>
                  </a:schemeClr>
                </a:solidFill>
                <a:effectLst/>
                <a:latin typeface="+mn-lt"/>
              </a:rPr>
              <a:t>On October 28, 2020, the CVRD Board approved a referendum to seek elector approval to implement usage-based funding of the nine regionally significant recreation facilities be held in conjunction with local government elections in October 2022.</a:t>
            </a:r>
          </a:p>
        </p:txBody>
      </p:sp>
    </p:spTree>
    <p:extLst>
      <p:ext uri="{BB962C8B-B14F-4D97-AF65-F5344CB8AC3E}">
        <p14:creationId xmlns:p14="http://schemas.microsoft.com/office/powerpoint/2010/main" val="3447570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1011508" y="308980"/>
            <a:ext cx="23372492" cy="1354074"/>
          </a:xfrm>
        </p:spPr>
        <p:txBody>
          <a:bodyPr/>
          <a:lstStyle/>
          <a:p>
            <a:pPr algn="l"/>
            <a:r>
              <a:rPr lang="en-CA" sz="6000" b="1" dirty="0">
                <a:solidFill>
                  <a:schemeClr val="tx1">
                    <a:lumMod val="50000"/>
                    <a:lumOff val="50000"/>
                  </a:schemeClr>
                </a:solidFill>
                <a:effectLst/>
              </a:rPr>
              <a:t>ADOPTING NEW FUNDING FORMULA</a:t>
            </a:r>
          </a:p>
        </p:txBody>
      </p:sp>
      <p:sp>
        <p:nvSpPr>
          <p:cNvPr id="7" name="TextBox 6"/>
          <p:cNvSpPr txBox="1"/>
          <p:nvPr/>
        </p:nvSpPr>
        <p:spPr>
          <a:xfrm>
            <a:off x="2035628" y="3024800"/>
            <a:ext cx="19126200" cy="7617470"/>
          </a:xfrm>
          <a:prstGeom prst="rect">
            <a:avLst/>
          </a:prstGeom>
          <a:noFill/>
        </p:spPr>
        <p:txBody>
          <a:bodyPr wrap="square" rtlCol="0">
            <a:spAutoFit/>
          </a:bodyPr>
          <a:lstStyle/>
          <a:p>
            <a:pPr marL="914400" indent="-914400" algn="l">
              <a:spcAft>
                <a:spcPts val="1800"/>
              </a:spcAft>
              <a:buFont typeface="+mj-lt"/>
              <a:buAutoNum type="arabicParenR"/>
            </a:pPr>
            <a:r>
              <a:rPr lang="en-CA" sz="4800" dirty="0">
                <a:solidFill>
                  <a:schemeClr val="tx1">
                    <a:lumMod val="50000"/>
                    <a:lumOff val="50000"/>
                  </a:schemeClr>
                </a:solidFill>
                <a:effectLst/>
                <a:latin typeface="+mn-lt"/>
              </a:rPr>
              <a:t>2021 / 2022 Facility Use Analysis</a:t>
            </a:r>
          </a:p>
          <a:p>
            <a:pPr marL="914400" indent="-914400" algn="l">
              <a:spcAft>
                <a:spcPts val="1800"/>
              </a:spcAft>
              <a:buFont typeface="+mj-lt"/>
              <a:buAutoNum type="arabicParenR"/>
            </a:pPr>
            <a:r>
              <a:rPr lang="en-CA" sz="4800" dirty="0">
                <a:solidFill>
                  <a:schemeClr val="tx1">
                    <a:lumMod val="50000"/>
                    <a:lumOff val="50000"/>
                  </a:schemeClr>
                </a:solidFill>
                <a:effectLst/>
                <a:latin typeface="+mn-lt"/>
              </a:rPr>
              <a:t>Presentation to Board of Financial Implications to Jurisdictions</a:t>
            </a:r>
          </a:p>
          <a:p>
            <a:pPr marL="914400" indent="-914400" algn="l">
              <a:spcAft>
                <a:spcPts val="1800"/>
              </a:spcAft>
              <a:buFont typeface="+mj-lt"/>
              <a:buAutoNum type="arabicParenR"/>
            </a:pPr>
            <a:r>
              <a:rPr lang="en-CA" sz="4800" dirty="0">
                <a:solidFill>
                  <a:schemeClr val="tx1">
                    <a:lumMod val="50000"/>
                    <a:lumOff val="50000"/>
                  </a:schemeClr>
                </a:solidFill>
                <a:effectLst/>
                <a:latin typeface="+mn-lt"/>
              </a:rPr>
              <a:t>Provincial approval of a proposed service bylaw</a:t>
            </a:r>
          </a:p>
          <a:p>
            <a:pPr marL="914400" indent="-914400" algn="l">
              <a:spcAft>
                <a:spcPts val="1800"/>
              </a:spcAft>
              <a:buFont typeface="+mj-lt"/>
              <a:buAutoNum type="arabicParenR"/>
            </a:pPr>
            <a:r>
              <a:rPr lang="en-CA" sz="4800" dirty="0">
                <a:solidFill>
                  <a:schemeClr val="tx1">
                    <a:lumMod val="50000"/>
                    <a:lumOff val="50000"/>
                  </a:schemeClr>
                </a:solidFill>
                <a:effectLst/>
                <a:latin typeface="+mn-lt"/>
              </a:rPr>
              <a:t>Voter Consideration</a:t>
            </a:r>
          </a:p>
          <a:p>
            <a:pPr marL="914400" indent="-914400" algn="l">
              <a:spcAft>
                <a:spcPts val="1800"/>
              </a:spcAft>
              <a:buFont typeface="+mj-lt"/>
              <a:buAutoNum type="arabicParenR"/>
            </a:pPr>
            <a:r>
              <a:rPr lang="en-CA" sz="4800" dirty="0">
                <a:solidFill>
                  <a:schemeClr val="tx1">
                    <a:lumMod val="50000"/>
                    <a:lumOff val="50000"/>
                  </a:schemeClr>
                </a:solidFill>
                <a:effectLst/>
                <a:latin typeface="+mn-lt"/>
              </a:rPr>
              <a:t>Creation of New Region-Wide Recreation Function</a:t>
            </a:r>
          </a:p>
          <a:p>
            <a:pPr marL="914400" indent="-914400" algn="l">
              <a:spcAft>
                <a:spcPts val="1800"/>
              </a:spcAft>
              <a:buFont typeface="+mj-lt"/>
              <a:buAutoNum type="arabicParenR"/>
            </a:pPr>
            <a:r>
              <a:rPr lang="en-CA" sz="4800" dirty="0">
                <a:solidFill>
                  <a:schemeClr val="tx1">
                    <a:lumMod val="50000"/>
                    <a:lumOff val="50000"/>
                  </a:schemeClr>
                </a:solidFill>
                <a:effectLst/>
                <a:latin typeface="+mn-lt"/>
              </a:rPr>
              <a:t>Phasing-In the New Funding Formula</a:t>
            </a:r>
          </a:p>
          <a:p>
            <a:pPr marL="914400" indent="-914400" algn="l">
              <a:spcAft>
                <a:spcPts val="1800"/>
              </a:spcAft>
              <a:buFont typeface="+mj-lt"/>
              <a:buAutoNum type="arabicParenR"/>
            </a:pPr>
            <a:r>
              <a:rPr lang="en-CA" sz="4800" dirty="0">
                <a:solidFill>
                  <a:schemeClr val="tx1">
                    <a:lumMod val="50000"/>
                    <a:lumOff val="50000"/>
                  </a:schemeClr>
                </a:solidFill>
                <a:effectLst/>
                <a:latin typeface="+mn-lt"/>
              </a:rPr>
              <a:t>Updating the Usage Data</a:t>
            </a:r>
          </a:p>
          <a:p>
            <a:pPr marL="914400" indent="-914400" algn="l">
              <a:spcAft>
                <a:spcPts val="1800"/>
              </a:spcAft>
              <a:buFont typeface="+mj-lt"/>
              <a:buAutoNum type="arabicParenR"/>
            </a:pPr>
            <a:r>
              <a:rPr lang="en-CA" sz="4800" dirty="0">
                <a:solidFill>
                  <a:schemeClr val="tx1">
                    <a:lumMod val="50000"/>
                    <a:lumOff val="50000"/>
                  </a:schemeClr>
                </a:solidFill>
                <a:effectLst/>
                <a:latin typeface="+mn-lt"/>
              </a:rPr>
              <a:t>Mandated Review</a:t>
            </a:r>
          </a:p>
        </p:txBody>
      </p:sp>
      <p:pic>
        <p:nvPicPr>
          <p:cNvPr id="6" name="Picture 6" descr="Related image">
            <a:extLst>
              <a:ext uri="{FF2B5EF4-FFF2-40B4-BE49-F238E27FC236}">
                <a16:creationId xmlns:a16="http://schemas.microsoft.com/office/drawing/2014/main" id="{4125D077-2C0E-437B-BEB9-2847D1FD5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2678" y="8356881"/>
            <a:ext cx="6079671" cy="399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4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22647" y="4250961"/>
            <a:ext cx="20807386"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Creation of New Region-Wide Recreation Function</a:t>
            </a:r>
            <a:endParaRPr lang="en-CA" sz="6600" b="1" u="sng" dirty="0">
              <a:solidFill>
                <a:schemeClr val="tx1">
                  <a:lumMod val="50000"/>
                  <a:lumOff val="50000"/>
                </a:schemeClr>
              </a:solidFill>
              <a:effectLst/>
            </a:endParaRPr>
          </a:p>
        </p:txBody>
      </p:sp>
      <p:sp>
        <p:nvSpPr>
          <p:cNvPr id="7" name="TextBox 6"/>
          <p:cNvSpPr txBox="1"/>
          <p:nvPr/>
        </p:nvSpPr>
        <p:spPr>
          <a:xfrm>
            <a:off x="2222647" y="6000229"/>
            <a:ext cx="19938706" cy="4247317"/>
          </a:xfrm>
          <a:prstGeom prst="rect">
            <a:avLst/>
          </a:prstGeom>
          <a:noFill/>
        </p:spPr>
        <p:txBody>
          <a:bodyPr wrap="square" rtlCol="0">
            <a:spAutoFit/>
          </a:bodyPr>
          <a:lstStyle/>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Would set a limit of total funding which allows some variance and emergency capital funding</a:t>
            </a:r>
          </a:p>
          <a:p>
            <a:pPr algn="l"/>
            <a:endParaRPr lang="en-CA" sz="5400" dirty="0">
              <a:solidFill>
                <a:schemeClr val="tx1">
                  <a:lumMod val="50000"/>
                  <a:lumOff val="50000"/>
                </a:schemeClr>
              </a:solidFill>
              <a:effectLst/>
              <a:latin typeface="+mn-lt"/>
            </a:endParaRPr>
          </a:p>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Intended to replace current funding through existing functions</a:t>
            </a:r>
          </a:p>
          <a:p>
            <a:pPr marL="857250" indent="-857250" algn="l">
              <a:buFont typeface="Wingdings" panose="05000000000000000000" pitchFamily="2" charset="2"/>
              <a:buChar char="Ø"/>
            </a:pPr>
            <a:endParaRPr lang="en-CA" sz="5400" dirty="0">
              <a:solidFill>
                <a:schemeClr val="tx1">
                  <a:lumMod val="50000"/>
                  <a:lumOff val="50000"/>
                </a:schemeClr>
              </a:solidFill>
              <a:effectLst/>
            </a:endParaRPr>
          </a:p>
        </p:txBody>
      </p:sp>
      <p:sp>
        <p:nvSpPr>
          <p:cNvPr id="8" name="Text Placeholder 3">
            <a:extLst>
              <a:ext uri="{FF2B5EF4-FFF2-40B4-BE49-F238E27FC236}">
                <a16:creationId xmlns:a16="http://schemas.microsoft.com/office/drawing/2014/main" id="{27B70811-5A6D-4E57-B2B4-A56B19D48886}"/>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ADOPTING NEW FUNDING FORMULA</a:t>
            </a:r>
          </a:p>
        </p:txBody>
      </p:sp>
    </p:spTree>
    <p:extLst>
      <p:ext uri="{BB962C8B-B14F-4D97-AF65-F5344CB8AC3E}">
        <p14:creationId xmlns:p14="http://schemas.microsoft.com/office/powerpoint/2010/main" val="1036307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8150" y="4163876"/>
            <a:ext cx="17992772"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Implementing the Funding Process</a:t>
            </a:r>
            <a:endParaRPr lang="en-CA" sz="6600" b="1" u="sng" dirty="0">
              <a:solidFill>
                <a:schemeClr val="tx1">
                  <a:lumMod val="50000"/>
                  <a:lumOff val="50000"/>
                </a:schemeClr>
              </a:solidFill>
              <a:effectLst/>
            </a:endParaRPr>
          </a:p>
        </p:txBody>
      </p:sp>
      <p:sp>
        <p:nvSpPr>
          <p:cNvPr id="7" name="TextBox 6"/>
          <p:cNvSpPr txBox="1"/>
          <p:nvPr/>
        </p:nvSpPr>
        <p:spPr>
          <a:xfrm>
            <a:off x="2268150" y="5886625"/>
            <a:ext cx="19067850" cy="4247317"/>
          </a:xfrm>
          <a:prstGeom prst="rect">
            <a:avLst/>
          </a:prstGeom>
          <a:noFill/>
        </p:spPr>
        <p:txBody>
          <a:bodyPr wrap="square" rtlCol="0">
            <a:spAutoFit/>
          </a:bodyPr>
          <a:lstStyle/>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Each facility operator would prepare their budget, clearly identifying the requisition amount</a:t>
            </a:r>
          </a:p>
          <a:p>
            <a:pPr algn="l"/>
            <a:endParaRPr lang="en-CA" sz="5400" dirty="0">
              <a:solidFill>
                <a:schemeClr val="tx1">
                  <a:lumMod val="50000"/>
                  <a:lumOff val="50000"/>
                </a:schemeClr>
              </a:solidFill>
              <a:effectLst/>
              <a:latin typeface="+mn-lt"/>
            </a:endParaRPr>
          </a:p>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Budgets would then be considered by the CVRD Board</a:t>
            </a:r>
          </a:p>
          <a:p>
            <a:pPr algn="l"/>
            <a:endParaRPr lang="en-CA" sz="5400" dirty="0">
              <a:solidFill>
                <a:schemeClr val="tx1">
                  <a:lumMod val="50000"/>
                  <a:lumOff val="50000"/>
                </a:schemeClr>
              </a:solidFill>
              <a:effectLst/>
            </a:endParaRPr>
          </a:p>
        </p:txBody>
      </p:sp>
      <p:sp>
        <p:nvSpPr>
          <p:cNvPr id="8" name="Text Placeholder 3">
            <a:extLst>
              <a:ext uri="{FF2B5EF4-FFF2-40B4-BE49-F238E27FC236}">
                <a16:creationId xmlns:a16="http://schemas.microsoft.com/office/drawing/2014/main" id="{AF90F287-98E0-4C4C-95BA-12BA8F80BA23}"/>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ADOPTING NEW FUNDING FORMULA</a:t>
            </a:r>
          </a:p>
        </p:txBody>
      </p:sp>
    </p:spTree>
    <p:extLst>
      <p:ext uri="{BB962C8B-B14F-4D97-AF65-F5344CB8AC3E}">
        <p14:creationId xmlns:p14="http://schemas.microsoft.com/office/powerpoint/2010/main" val="2109515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37671" y="3012173"/>
            <a:ext cx="17992772"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Phasing-In the New Funding Formula</a:t>
            </a:r>
            <a:endParaRPr lang="en-CA" sz="6600" b="1" u="sng" dirty="0">
              <a:solidFill>
                <a:schemeClr val="tx1">
                  <a:lumMod val="50000"/>
                  <a:lumOff val="50000"/>
                </a:schemeClr>
              </a:solidFill>
              <a:effectLst/>
            </a:endParaRPr>
          </a:p>
        </p:txBody>
      </p:sp>
      <p:sp>
        <p:nvSpPr>
          <p:cNvPr id="7" name="TextBox 6"/>
          <p:cNvSpPr txBox="1"/>
          <p:nvPr/>
        </p:nvSpPr>
        <p:spPr>
          <a:xfrm>
            <a:off x="2237671" y="4724430"/>
            <a:ext cx="19120100" cy="6463308"/>
          </a:xfrm>
          <a:prstGeom prst="rect">
            <a:avLst/>
          </a:prstGeom>
          <a:noFill/>
        </p:spPr>
        <p:txBody>
          <a:bodyPr wrap="square" rtlCol="0">
            <a:spAutoFit/>
          </a:bodyPr>
          <a:lstStyle/>
          <a:p>
            <a:pPr marL="857250" indent="-857250" algn="l">
              <a:spcAft>
                <a:spcPts val="3600"/>
              </a:spcAft>
              <a:buFont typeface="Wingdings" panose="05000000000000000000" pitchFamily="2" charset="2"/>
              <a:buChar char="Ø"/>
            </a:pPr>
            <a:r>
              <a:rPr lang="en-CA" sz="5400" dirty="0">
                <a:solidFill>
                  <a:schemeClr val="tx1">
                    <a:lumMod val="50000"/>
                    <a:lumOff val="50000"/>
                  </a:schemeClr>
                </a:solidFill>
                <a:effectLst/>
                <a:latin typeface="+mn-lt"/>
              </a:rPr>
              <a:t>New funding model would be phased-in over three years</a:t>
            </a:r>
          </a:p>
          <a:p>
            <a:pPr marL="1771650" lvl="4" indent="-857250" algn="l">
              <a:spcAft>
                <a:spcPts val="3600"/>
              </a:spcAft>
              <a:buFont typeface="Courier New" panose="02070309020205020404" pitchFamily="49" charset="0"/>
              <a:buChar char="o"/>
            </a:pPr>
            <a:r>
              <a:rPr lang="en-CA" sz="5400" b="1" dirty="0">
                <a:solidFill>
                  <a:schemeClr val="tx1">
                    <a:lumMod val="50000"/>
                    <a:lumOff val="50000"/>
                  </a:schemeClr>
                </a:solidFill>
                <a:effectLst/>
                <a:latin typeface="+mn-lt"/>
              </a:rPr>
              <a:t>1</a:t>
            </a:r>
            <a:r>
              <a:rPr lang="en-CA" sz="5400" b="1" baseline="30000" dirty="0">
                <a:solidFill>
                  <a:schemeClr val="tx1">
                    <a:lumMod val="50000"/>
                    <a:lumOff val="50000"/>
                  </a:schemeClr>
                </a:solidFill>
                <a:effectLst/>
                <a:latin typeface="+mn-lt"/>
              </a:rPr>
              <a:t>st</a:t>
            </a:r>
            <a:r>
              <a:rPr lang="en-CA" sz="5400" b="1" dirty="0">
                <a:solidFill>
                  <a:schemeClr val="tx1">
                    <a:lumMod val="50000"/>
                    <a:lumOff val="50000"/>
                  </a:schemeClr>
                </a:solidFill>
                <a:effectLst/>
                <a:latin typeface="+mn-lt"/>
              </a:rPr>
              <a:t> year: </a:t>
            </a:r>
            <a:r>
              <a:rPr lang="en-CA" sz="5400" dirty="0">
                <a:solidFill>
                  <a:schemeClr val="tx1">
                    <a:lumMod val="50000"/>
                    <a:lumOff val="50000"/>
                  </a:schemeClr>
                </a:solidFill>
                <a:effectLst/>
                <a:latin typeface="+mn-lt"/>
              </a:rPr>
              <a:t>1/3 of funding allocated on the basis of usage (new model) and 2/3 based on existing</a:t>
            </a:r>
          </a:p>
          <a:p>
            <a:pPr marL="1771650" lvl="4" indent="-857250" algn="l">
              <a:spcAft>
                <a:spcPts val="3600"/>
              </a:spcAft>
              <a:buFont typeface="Courier New" panose="02070309020205020404" pitchFamily="49" charset="0"/>
              <a:buChar char="o"/>
            </a:pPr>
            <a:r>
              <a:rPr lang="en-CA" sz="5400" b="1" dirty="0">
                <a:solidFill>
                  <a:schemeClr val="tx1">
                    <a:lumMod val="50000"/>
                    <a:lumOff val="50000"/>
                  </a:schemeClr>
                </a:solidFill>
                <a:effectLst/>
                <a:latin typeface="+mn-lt"/>
              </a:rPr>
              <a:t>2</a:t>
            </a:r>
            <a:r>
              <a:rPr lang="en-CA" sz="5400" b="1" baseline="30000" dirty="0">
                <a:solidFill>
                  <a:schemeClr val="tx1">
                    <a:lumMod val="50000"/>
                    <a:lumOff val="50000"/>
                  </a:schemeClr>
                </a:solidFill>
                <a:effectLst/>
                <a:latin typeface="+mn-lt"/>
              </a:rPr>
              <a:t>nd</a:t>
            </a:r>
            <a:r>
              <a:rPr lang="en-CA" sz="5400" b="1" dirty="0">
                <a:solidFill>
                  <a:schemeClr val="tx1">
                    <a:lumMod val="50000"/>
                    <a:lumOff val="50000"/>
                  </a:schemeClr>
                </a:solidFill>
                <a:effectLst/>
                <a:latin typeface="+mn-lt"/>
              </a:rPr>
              <a:t> year: </a:t>
            </a:r>
            <a:r>
              <a:rPr lang="en-CA" sz="5400" dirty="0">
                <a:solidFill>
                  <a:schemeClr val="tx1">
                    <a:lumMod val="50000"/>
                    <a:lumOff val="50000"/>
                  </a:schemeClr>
                </a:solidFill>
                <a:effectLst/>
                <a:latin typeface="+mn-lt"/>
              </a:rPr>
              <a:t>2/3 of funding allocated on the basis of usage (new model) and 1/3 based on existing</a:t>
            </a:r>
          </a:p>
          <a:p>
            <a:pPr marL="1771650" lvl="4" indent="-857250" algn="l">
              <a:buFont typeface="Courier New" panose="02070309020205020404" pitchFamily="49" charset="0"/>
              <a:buChar char="o"/>
            </a:pPr>
            <a:r>
              <a:rPr lang="en-CA" sz="5400" b="1" dirty="0">
                <a:solidFill>
                  <a:schemeClr val="tx1">
                    <a:lumMod val="50000"/>
                    <a:lumOff val="50000"/>
                  </a:schemeClr>
                </a:solidFill>
                <a:effectLst/>
                <a:latin typeface="+mn-lt"/>
              </a:rPr>
              <a:t>3</a:t>
            </a:r>
            <a:r>
              <a:rPr lang="en-CA" sz="5400" b="1" baseline="30000" dirty="0">
                <a:solidFill>
                  <a:schemeClr val="tx1">
                    <a:lumMod val="50000"/>
                    <a:lumOff val="50000"/>
                  </a:schemeClr>
                </a:solidFill>
                <a:effectLst/>
                <a:latin typeface="+mn-lt"/>
              </a:rPr>
              <a:t>rd</a:t>
            </a:r>
            <a:r>
              <a:rPr lang="en-CA" sz="5400" b="1" dirty="0">
                <a:solidFill>
                  <a:schemeClr val="tx1">
                    <a:lumMod val="50000"/>
                    <a:lumOff val="50000"/>
                  </a:schemeClr>
                </a:solidFill>
                <a:effectLst/>
                <a:latin typeface="+mn-lt"/>
              </a:rPr>
              <a:t> year: </a:t>
            </a:r>
            <a:r>
              <a:rPr lang="en-CA" sz="5400" dirty="0">
                <a:solidFill>
                  <a:schemeClr val="tx1">
                    <a:lumMod val="50000"/>
                    <a:lumOff val="50000"/>
                  </a:schemeClr>
                </a:solidFill>
                <a:effectLst/>
                <a:latin typeface="+mn-lt"/>
              </a:rPr>
              <a:t>All net costs apportioned on basis of usage</a:t>
            </a:r>
          </a:p>
        </p:txBody>
      </p:sp>
      <p:sp>
        <p:nvSpPr>
          <p:cNvPr id="8" name="Text Placeholder 3">
            <a:extLst>
              <a:ext uri="{FF2B5EF4-FFF2-40B4-BE49-F238E27FC236}">
                <a16:creationId xmlns:a16="http://schemas.microsoft.com/office/drawing/2014/main" id="{EF33F8DC-798A-4065-BA19-3348A637935B}"/>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ADOPTING NEW FUNDING FORMULA</a:t>
            </a:r>
          </a:p>
        </p:txBody>
      </p:sp>
    </p:spTree>
    <p:extLst>
      <p:ext uri="{BB962C8B-B14F-4D97-AF65-F5344CB8AC3E}">
        <p14:creationId xmlns:p14="http://schemas.microsoft.com/office/powerpoint/2010/main" val="3349445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a:spLocks noGrp="1"/>
          </p:cNvSpPr>
          <p:nvPr>
            <p:ph type="body" sz="quarter" idx="13"/>
          </p:nvPr>
        </p:nvSpPr>
        <p:spPr>
          <a:xfrm>
            <a:off x="1011508" y="308980"/>
            <a:ext cx="7812451" cy="1354074"/>
          </a:xfrm>
        </p:spPr>
        <p:txBody>
          <a:bodyPr/>
          <a:lstStyle/>
          <a:p>
            <a:pPr algn="l"/>
            <a:r>
              <a:rPr lang="en-CA" sz="6000" b="1" dirty="0">
                <a:solidFill>
                  <a:schemeClr val="tx1">
                    <a:lumMod val="50000"/>
                    <a:lumOff val="50000"/>
                  </a:schemeClr>
                </a:solidFill>
                <a:effectLst/>
              </a:rPr>
              <a:t>BACKGROUND</a:t>
            </a:r>
          </a:p>
        </p:txBody>
      </p:sp>
      <p:graphicFrame>
        <p:nvGraphicFramePr>
          <p:cNvPr id="6" name="Diagram 5"/>
          <p:cNvGraphicFramePr/>
          <p:nvPr/>
        </p:nvGraphicFramePr>
        <p:xfrm>
          <a:off x="2829560" y="2003213"/>
          <a:ext cx="19405600" cy="1083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7053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37671" y="3336414"/>
            <a:ext cx="17992772"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Updating the Usage Data</a:t>
            </a:r>
            <a:endParaRPr lang="en-CA" sz="6600" b="1" u="sng" dirty="0">
              <a:solidFill>
                <a:schemeClr val="tx1">
                  <a:lumMod val="50000"/>
                  <a:lumOff val="50000"/>
                </a:schemeClr>
              </a:solidFill>
              <a:effectLst/>
            </a:endParaRPr>
          </a:p>
        </p:txBody>
      </p:sp>
      <p:sp>
        <p:nvSpPr>
          <p:cNvPr id="7" name="TextBox 6"/>
          <p:cNvSpPr txBox="1"/>
          <p:nvPr/>
        </p:nvSpPr>
        <p:spPr>
          <a:xfrm>
            <a:off x="2237671" y="5138057"/>
            <a:ext cx="20213026" cy="2585323"/>
          </a:xfrm>
          <a:prstGeom prst="rect">
            <a:avLst/>
          </a:prstGeom>
          <a:noFill/>
        </p:spPr>
        <p:txBody>
          <a:bodyPr wrap="square" rtlCol="0">
            <a:spAutoFit/>
          </a:bodyPr>
          <a:lstStyle/>
          <a:p>
            <a:pPr marL="857250" indent="-857250" algn="l">
              <a:spcAft>
                <a:spcPts val="0"/>
              </a:spcAft>
              <a:buFont typeface="Wingdings" panose="05000000000000000000" pitchFamily="2" charset="2"/>
              <a:buChar char="Ø"/>
            </a:pPr>
            <a:r>
              <a:rPr lang="en-CA" sz="5400" dirty="0">
                <a:solidFill>
                  <a:schemeClr val="tx1">
                    <a:lumMod val="50000"/>
                    <a:lumOff val="50000"/>
                  </a:schemeClr>
                </a:solidFill>
                <a:effectLst/>
                <a:latin typeface="+mn-lt"/>
              </a:rPr>
              <a:t>5 year data collection cycle would be adopted</a:t>
            </a:r>
          </a:p>
          <a:p>
            <a:pPr algn="l">
              <a:spcAft>
                <a:spcPts val="0"/>
              </a:spcAft>
            </a:pPr>
            <a:endParaRPr lang="en-CA" sz="5400" dirty="0">
              <a:solidFill>
                <a:schemeClr val="tx1">
                  <a:lumMod val="50000"/>
                  <a:lumOff val="50000"/>
                </a:schemeClr>
              </a:solidFill>
              <a:effectLst/>
              <a:latin typeface="+mn-lt"/>
            </a:endParaRPr>
          </a:p>
          <a:p>
            <a:pPr marL="857250" indent="-857250" algn="l">
              <a:spcAft>
                <a:spcPts val="2400"/>
              </a:spcAft>
              <a:buFont typeface="Wingdings" panose="05000000000000000000" pitchFamily="2" charset="2"/>
              <a:buChar char="Ø"/>
            </a:pPr>
            <a:r>
              <a:rPr lang="en-CA" sz="5400" dirty="0">
                <a:solidFill>
                  <a:schemeClr val="tx1">
                    <a:lumMod val="50000"/>
                    <a:lumOff val="50000"/>
                  </a:schemeClr>
                </a:solidFill>
                <a:effectLst/>
                <a:latin typeface="+mn-lt"/>
              </a:rPr>
              <a:t>Rolling average of past 3 data collection cycles moving forward</a:t>
            </a:r>
          </a:p>
        </p:txBody>
      </p:sp>
      <p:sp>
        <p:nvSpPr>
          <p:cNvPr id="8" name="Text Placeholder 3">
            <a:extLst>
              <a:ext uri="{FF2B5EF4-FFF2-40B4-BE49-F238E27FC236}">
                <a16:creationId xmlns:a16="http://schemas.microsoft.com/office/drawing/2014/main" id="{CE905938-BF57-4A92-830B-AAC9969A4E44}"/>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ADOPTING NEW FUNDING FORMULA</a:t>
            </a:r>
          </a:p>
        </p:txBody>
      </p:sp>
      <p:pic>
        <p:nvPicPr>
          <p:cNvPr id="5122" name="Picture 2" descr="478 Community Centre Illustrations &amp; Clip Art - iStock">
            <a:extLst>
              <a:ext uri="{FF2B5EF4-FFF2-40B4-BE49-F238E27FC236}">
                <a16:creationId xmlns:a16="http://schemas.microsoft.com/office/drawing/2014/main" id="{18D6AD37-70AA-4314-A2A1-52885D0F5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7753" y="9013372"/>
            <a:ext cx="6573287" cy="303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1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33101" y="4089611"/>
            <a:ext cx="20929306"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Review of Governance &amp; Funding for New Function</a:t>
            </a:r>
            <a:endParaRPr lang="en-CA" sz="6600" b="1" u="sng" dirty="0">
              <a:solidFill>
                <a:schemeClr val="tx1">
                  <a:lumMod val="50000"/>
                  <a:lumOff val="50000"/>
                </a:schemeClr>
              </a:solidFill>
              <a:effectLst/>
            </a:endParaRPr>
          </a:p>
        </p:txBody>
      </p:sp>
      <p:sp>
        <p:nvSpPr>
          <p:cNvPr id="7" name="TextBox 6"/>
          <p:cNvSpPr txBox="1"/>
          <p:nvPr/>
        </p:nvSpPr>
        <p:spPr>
          <a:xfrm>
            <a:off x="2233101" y="6394735"/>
            <a:ext cx="20929306" cy="4247317"/>
          </a:xfrm>
          <a:prstGeom prst="rect">
            <a:avLst/>
          </a:prstGeom>
          <a:noFill/>
        </p:spPr>
        <p:txBody>
          <a:bodyPr wrap="square" rtlCol="0">
            <a:spAutoFit/>
          </a:bodyPr>
          <a:lstStyle/>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New funding model would have built-in review period</a:t>
            </a:r>
          </a:p>
          <a:p>
            <a:pPr algn="l"/>
            <a:endParaRPr lang="en-CA" sz="5400" dirty="0">
              <a:solidFill>
                <a:schemeClr val="tx1">
                  <a:lumMod val="50000"/>
                  <a:lumOff val="50000"/>
                </a:schemeClr>
              </a:solidFill>
              <a:effectLst/>
              <a:latin typeface="+mn-lt"/>
            </a:endParaRPr>
          </a:p>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This will potentially improve the funding model and governance system</a:t>
            </a:r>
          </a:p>
          <a:p>
            <a:pPr algn="l"/>
            <a:endParaRPr lang="en-CA" sz="5400" dirty="0">
              <a:solidFill>
                <a:schemeClr val="tx1">
                  <a:lumMod val="50000"/>
                  <a:lumOff val="50000"/>
                </a:schemeClr>
              </a:solidFill>
              <a:effectLst/>
              <a:latin typeface="+mn-lt"/>
            </a:endParaRPr>
          </a:p>
        </p:txBody>
      </p:sp>
      <p:sp>
        <p:nvSpPr>
          <p:cNvPr id="8" name="Text Placeholder 3">
            <a:extLst>
              <a:ext uri="{FF2B5EF4-FFF2-40B4-BE49-F238E27FC236}">
                <a16:creationId xmlns:a16="http://schemas.microsoft.com/office/drawing/2014/main" id="{78C9AFB0-51A5-45EE-900E-334154536DCA}"/>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ADOPTING NEW FUNDING FORMULA</a:t>
            </a:r>
          </a:p>
        </p:txBody>
      </p:sp>
    </p:spTree>
    <p:extLst>
      <p:ext uri="{BB962C8B-B14F-4D97-AF65-F5344CB8AC3E}">
        <p14:creationId xmlns:p14="http://schemas.microsoft.com/office/powerpoint/2010/main" val="2239794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7CAE8C9-2079-4DDD-A5EE-33BDCE0277B9}"/>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FINANCIAL IMPLICATIONS</a:t>
            </a:r>
          </a:p>
        </p:txBody>
      </p:sp>
      <p:sp>
        <p:nvSpPr>
          <p:cNvPr id="2" name="TextBox 1">
            <a:extLst>
              <a:ext uri="{FF2B5EF4-FFF2-40B4-BE49-F238E27FC236}">
                <a16:creationId xmlns:a16="http://schemas.microsoft.com/office/drawing/2014/main" id="{56AF9B34-FF1A-4E22-86D2-B6C2D1D1AEE3}"/>
              </a:ext>
            </a:extLst>
          </p:cNvPr>
          <p:cNvSpPr txBox="1"/>
          <p:nvPr/>
        </p:nvSpPr>
        <p:spPr>
          <a:xfrm>
            <a:off x="734354" y="2861445"/>
            <a:ext cx="22915292" cy="8863965"/>
          </a:xfrm>
          <a:prstGeom prst="rect">
            <a:avLst/>
          </a:prstGeom>
          <a:noFill/>
        </p:spPr>
        <p:txBody>
          <a:bodyPr wrap="square" rtlCol="0">
            <a:spAutoFit/>
          </a:bodyPr>
          <a:lstStyle/>
          <a:p>
            <a:pPr algn="l"/>
            <a:r>
              <a:rPr lang="en-US" sz="6600" b="1" u="sng" dirty="0">
                <a:solidFill>
                  <a:schemeClr val="tx1">
                    <a:lumMod val="50000"/>
                    <a:lumOff val="50000"/>
                  </a:schemeClr>
                </a:solidFill>
                <a:effectLst/>
                <a:latin typeface="+mn-lt"/>
              </a:rPr>
              <a:t>3 Examples for Town of Lake Cowichan (TLC)</a:t>
            </a:r>
          </a:p>
          <a:p>
            <a:pPr algn="l"/>
            <a:endParaRPr lang="en-US" dirty="0">
              <a:solidFill>
                <a:schemeClr val="tx1">
                  <a:lumMod val="50000"/>
                  <a:lumOff val="50000"/>
                </a:schemeClr>
              </a:solidFill>
              <a:effectLst/>
              <a:latin typeface="+mn-lt"/>
            </a:endParaRPr>
          </a:p>
          <a:p>
            <a:pPr algn="l">
              <a:spcAft>
                <a:spcPts val="0"/>
              </a:spcAft>
            </a:pPr>
            <a:r>
              <a:rPr lang="en-US" b="1" dirty="0">
                <a:solidFill>
                  <a:schemeClr val="tx1">
                    <a:lumMod val="50000"/>
                    <a:lumOff val="50000"/>
                  </a:schemeClr>
                </a:solidFill>
                <a:effectLst/>
                <a:latin typeface="+mn-lt"/>
              </a:rPr>
              <a:t>EXAMPLE #1: Cowichan Aquatic Centre</a:t>
            </a:r>
          </a:p>
          <a:p>
            <a:pPr algn="l">
              <a:spcAft>
                <a:spcPts val="0"/>
              </a:spcAft>
            </a:pPr>
            <a:endParaRPr lang="en-US" sz="4400" b="1" dirty="0">
              <a:solidFill>
                <a:schemeClr val="tx1">
                  <a:lumMod val="50000"/>
                  <a:lumOff val="50000"/>
                </a:schemeClr>
              </a:solidFill>
              <a:effectLst/>
              <a:latin typeface="+mn-lt"/>
            </a:endParaRPr>
          </a:p>
          <a:p>
            <a:pPr marL="1543050" lvl="3"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In 2019, total tax requisition from all jurisdictions: </a:t>
            </a:r>
            <a:r>
              <a:rPr lang="en-US" sz="5400" b="1" dirty="0">
                <a:solidFill>
                  <a:schemeClr val="tx1">
                    <a:lumMod val="50000"/>
                    <a:lumOff val="50000"/>
                  </a:schemeClr>
                </a:solidFill>
                <a:effectLst/>
                <a:latin typeface="+mn-lt"/>
              </a:rPr>
              <a:t>$2,881,707</a:t>
            </a:r>
          </a:p>
          <a:p>
            <a:pPr marL="1543050" lvl="3"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In 2019, total tax requisition from TLC: </a:t>
            </a:r>
            <a:r>
              <a:rPr lang="en-US" sz="5400" b="1" dirty="0">
                <a:solidFill>
                  <a:schemeClr val="tx1">
                    <a:lumMod val="50000"/>
                    <a:lumOff val="50000"/>
                  </a:schemeClr>
                </a:solidFill>
                <a:effectLst/>
                <a:latin typeface="+mn-lt"/>
              </a:rPr>
              <a:t>$12,200</a:t>
            </a:r>
          </a:p>
          <a:p>
            <a:pPr marL="1543050" lvl="3"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TLC usage of Cowichan Aquatic Centre: </a:t>
            </a:r>
            <a:r>
              <a:rPr lang="en-US" sz="5400" b="1" dirty="0">
                <a:solidFill>
                  <a:schemeClr val="tx1">
                    <a:lumMod val="50000"/>
                    <a:lumOff val="50000"/>
                  </a:schemeClr>
                </a:solidFill>
                <a:effectLst/>
                <a:latin typeface="+mn-lt"/>
              </a:rPr>
              <a:t>2.25%</a:t>
            </a:r>
          </a:p>
          <a:p>
            <a:pPr marL="1543050" lvl="3"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What TLC would pay under usage-based model (2019): </a:t>
            </a:r>
            <a:r>
              <a:rPr lang="en-US" sz="5400" b="1" dirty="0">
                <a:solidFill>
                  <a:schemeClr val="tx1">
                    <a:lumMod val="50000"/>
                    <a:lumOff val="50000"/>
                  </a:schemeClr>
                </a:solidFill>
                <a:effectLst/>
                <a:latin typeface="+mn-lt"/>
              </a:rPr>
              <a:t>$64,838</a:t>
            </a:r>
          </a:p>
          <a:p>
            <a:pPr marL="1543050" lvl="3"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An </a:t>
            </a:r>
            <a:r>
              <a:rPr lang="en-US" sz="5400" b="1" dirty="0">
                <a:solidFill>
                  <a:srgbClr val="C80000"/>
                </a:solidFill>
                <a:effectLst/>
                <a:latin typeface="+mn-lt"/>
              </a:rPr>
              <a:t>increase</a:t>
            </a:r>
            <a:r>
              <a:rPr lang="en-US" sz="5400" dirty="0">
                <a:solidFill>
                  <a:schemeClr val="tx1">
                    <a:lumMod val="50000"/>
                    <a:lumOff val="50000"/>
                  </a:schemeClr>
                </a:solidFill>
                <a:effectLst/>
                <a:latin typeface="+mn-lt"/>
              </a:rPr>
              <a:t> of: </a:t>
            </a:r>
            <a:r>
              <a:rPr lang="en-US" sz="5400" b="1" dirty="0">
                <a:solidFill>
                  <a:schemeClr val="tx1">
                    <a:lumMod val="50000"/>
                    <a:lumOff val="50000"/>
                  </a:schemeClr>
                </a:solidFill>
                <a:effectLst/>
                <a:latin typeface="+mn-lt"/>
              </a:rPr>
              <a:t>$52,638</a:t>
            </a:r>
            <a:endParaRPr lang="en-CA" sz="5400" b="1" dirty="0">
              <a:solidFill>
                <a:schemeClr val="tx1">
                  <a:lumMod val="50000"/>
                  <a:lumOff val="50000"/>
                </a:schemeClr>
              </a:solidFill>
              <a:effectLst/>
              <a:latin typeface="+mn-lt"/>
            </a:endParaRPr>
          </a:p>
        </p:txBody>
      </p:sp>
    </p:spTree>
    <p:extLst>
      <p:ext uri="{BB962C8B-B14F-4D97-AF65-F5344CB8AC3E}">
        <p14:creationId xmlns:p14="http://schemas.microsoft.com/office/powerpoint/2010/main" val="1160039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7CAE8C9-2079-4DDD-A5EE-33BDCE0277B9}"/>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FINANCIAL IMPLICATIONS</a:t>
            </a:r>
          </a:p>
        </p:txBody>
      </p:sp>
      <p:sp>
        <p:nvSpPr>
          <p:cNvPr id="2" name="TextBox 1">
            <a:extLst>
              <a:ext uri="{FF2B5EF4-FFF2-40B4-BE49-F238E27FC236}">
                <a16:creationId xmlns:a16="http://schemas.microsoft.com/office/drawing/2014/main" id="{56AF9B34-FF1A-4E22-86D2-B6C2D1D1AEE3}"/>
              </a:ext>
            </a:extLst>
          </p:cNvPr>
          <p:cNvSpPr txBox="1"/>
          <p:nvPr/>
        </p:nvSpPr>
        <p:spPr>
          <a:xfrm>
            <a:off x="1920897" y="3380125"/>
            <a:ext cx="21553714" cy="6955750"/>
          </a:xfrm>
          <a:prstGeom prst="rect">
            <a:avLst/>
          </a:prstGeom>
          <a:noFill/>
        </p:spPr>
        <p:txBody>
          <a:bodyPr wrap="square" rtlCol="0">
            <a:spAutoFit/>
          </a:bodyPr>
          <a:lstStyle/>
          <a:p>
            <a:pPr algn="l"/>
            <a:r>
              <a:rPr lang="en-US" b="1" dirty="0">
                <a:solidFill>
                  <a:schemeClr val="tx1">
                    <a:lumMod val="50000"/>
                    <a:lumOff val="50000"/>
                  </a:schemeClr>
                </a:solidFill>
                <a:effectLst/>
                <a:latin typeface="+mn-lt"/>
              </a:rPr>
              <a:t>EXAMPLE #2: Cowichan Lake Sports Arena</a:t>
            </a:r>
          </a:p>
          <a:p>
            <a:pPr algn="l"/>
            <a:endParaRPr lang="en-US" b="1" u="sng" dirty="0">
              <a:solidFill>
                <a:schemeClr val="tx1">
                  <a:lumMod val="50000"/>
                  <a:lumOff val="50000"/>
                </a:schemeClr>
              </a:solidFill>
              <a:effectLst/>
              <a:latin typeface="+mn-lt"/>
            </a:endParaRP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In 2019, total tax requisition from all jurisdictions: </a:t>
            </a:r>
            <a:r>
              <a:rPr lang="en-US" sz="5400" b="1" dirty="0">
                <a:solidFill>
                  <a:schemeClr val="tx1">
                    <a:lumMod val="50000"/>
                    <a:lumOff val="50000"/>
                  </a:schemeClr>
                </a:solidFill>
                <a:effectLst/>
                <a:latin typeface="+mn-lt"/>
              </a:rPr>
              <a:t>$1,727,771</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In 2019, total tax requisition from TLC: </a:t>
            </a:r>
            <a:r>
              <a:rPr lang="en-US" sz="5400" b="1" dirty="0">
                <a:solidFill>
                  <a:schemeClr val="tx1">
                    <a:lumMod val="50000"/>
                    <a:lumOff val="50000"/>
                  </a:schemeClr>
                </a:solidFill>
                <a:effectLst/>
                <a:latin typeface="+mn-lt"/>
              </a:rPr>
              <a:t>$404,796</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TLC usage Cowichan Lake Sports Arena: </a:t>
            </a:r>
            <a:r>
              <a:rPr lang="en-US" sz="5400" b="1" dirty="0">
                <a:solidFill>
                  <a:schemeClr val="tx1">
                    <a:lumMod val="50000"/>
                    <a:lumOff val="50000"/>
                  </a:schemeClr>
                </a:solidFill>
                <a:effectLst/>
                <a:latin typeface="+mn-lt"/>
              </a:rPr>
              <a:t>30.55%</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What TLC would pay under usage-based model (2019): </a:t>
            </a:r>
            <a:r>
              <a:rPr lang="en-US" sz="5400" b="1" dirty="0">
                <a:solidFill>
                  <a:schemeClr val="tx1">
                    <a:lumMod val="50000"/>
                    <a:lumOff val="50000"/>
                  </a:schemeClr>
                </a:solidFill>
                <a:effectLst/>
                <a:latin typeface="+mn-lt"/>
              </a:rPr>
              <a:t>$527,834</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An </a:t>
            </a:r>
            <a:r>
              <a:rPr lang="en-US" sz="5400" b="1" dirty="0">
                <a:solidFill>
                  <a:srgbClr val="C80000"/>
                </a:solidFill>
                <a:effectLst/>
                <a:latin typeface="+mn-lt"/>
              </a:rPr>
              <a:t>increase</a:t>
            </a:r>
            <a:r>
              <a:rPr lang="en-US" sz="5400" dirty="0">
                <a:solidFill>
                  <a:schemeClr val="tx1">
                    <a:lumMod val="50000"/>
                    <a:lumOff val="50000"/>
                  </a:schemeClr>
                </a:solidFill>
                <a:effectLst/>
                <a:latin typeface="+mn-lt"/>
              </a:rPr>
              <a:t> of: </a:t>
            </a:r>
            <a:r>
              <a:rPr lang="en-US" sz="5400" b="1" dirty="0">
                <a:solidFill>
                  <a:schemeClr val="tx1">
                    <a:lumMod val="50000"/>
                    <a:lumOff val="50000"/>
                  </a:schemeClr>
                </a:solidFill>
                <a:effectLst/>
                <a:latin typeface="+mn-lt"/>
              </a:rPr>
              <a:t>$123,038</a:t>
            </a:r>
            <a:endParaRPr lang="en-CA" sz="5400" b="1" dirty="0">
              <a:solidFill>
                <a:schemeClr val="tx1">
                  <a:lumMod val="50000"/>
                  <a:lumOff val="50000"/>
                </a:schemeClr>
              </a:solidFill>
              <a:effectLst/>
              <a:latin typeface="+mn-lt"/>
            </a:endParaRPr>
          </a:p>
        </p:txBody>
      </p:sp>
    </p:spTree>
    <p:extLst>
      <p:ext uri="{BB962C8B-B14F-4D97-AF65-F5344CB8AC3E}">
        <p14:creationId xmlns:p14="http://schemas.microsoft.com/office/powerpoint/2010/main" val="2240184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7CAE8C9-2079-4DDD-A5EE-33BDCE0277B9}"/>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FINANCIAL IMPLICATIONS</a:t>
            </a:r>
          </a:p>
        </p:txBody>
      </p:sp>
      <p:sp>
        <p:nvSpPr>
          <p:cNvPr id="2" name="TextBox 1">
            <a:extLst>
              <a:ext uri="{FF2B5EF4-FFF2-40B4-BE49-F238E27FC236}">
                <a16:creationId xmlns:a16="http://schemas.microsoft.com/office/drawing/2014/main" id="{56AF9B34-FF1A-4E22-86D2-B6C2D1D1AEE3}"/>
              </a:ext>
            </a:extLst>
          </p:cNvPr>
          <p:cNvSpPr txBox="1"/>
          <p:nvPr/>
        </p:nvSpPr>
        <p:spPr>
          <a:xfrm>
            <a:off x="1920893" y="3380125"/>
            <a:ext cx="21553721" cy="6955750"/>
          </a:xfrm>
          <a:prstGeom prst="rect">
            <a:avLst/>
          </a:prstGeom>
          <a:noFill/>
        </p:spPr>
        <p:txBody>
          <a:bodyPr wrap="square" rtlCol="0">
            <a:spAutoFit/>
          </a:bodyPr>
          <a:lstStyle/>
          <a:p>
            <a:pPr algn="l"/>
            <a:r>
              <a:rPr lang="en-US" b="1" dirty="0">
                <a:solidFill>
                  <a:schemeClr val="tx1">
                    <a:lumMod val="50000"/>
                    <a:lumOff val="50000"/>
                  </a:schemeClr>
                </a:solidFill>
                <a:effectLst/>
                <a:latin typeface="+mn-lt"/>
              </a:rPr>
              <a:t>EXAMPLE #3: Fuller Lake Arena</a:t>
            </a:r>
          </a:p>
          <a:p>
            <a:pPr algn="l"/>
            <a:endParaRPr lang="en-US" b="1" u="sng" dirty="0">
              <a:solidFill>
                <a:schemeClr val="tx1">
                  <a:lumMod val="50000"/>
                  <a:lumOff val="50000"/>
                </a:schemeClr>
              </a:solidFill>
              <a:effectLst/>
              <a:latin typeface="+mn-lt"/>
            </a:endParaRP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In 2019, total tax requisition from all jurisdictions: </a:t>
            </a:r>
            <a:r>
              <a:rPr lang="en-US" sz="5400" b="1" dirty="0">
                <a:solidFill>
                  <a:schemeClr val="tx1">
                    <a:lumMod val="50000"/>
                    <a:lumOff val="50000"/>
                  </a:schemeClr>
                </a:solidFill>
                <a:effectLst/>
                <a:latin typeface="+mn-lt"/>
              </a:rPr>
              <a:t>$694,280</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In 2019, total tax requisition from TLC: </a:t>
            </a:r>
            <a:r>
              <a:rPr lang="en-US" sz="5400" b="1" dirty="0">
                <a:solidFill>
                  <a:schemeClr val="tx1">
                    <a:lumMod val="50000"/>
                    <a:lumOff val="50000"/>
                  </a:schemeClr>
                </a:solidFill>
                <a:effectLst/>
                <a:latin typeface="+mn-lt"/>
              </a:rPr>
              <a:t>$0</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TLC usage of Fuller Lake Arena: </a:t>
            </a:r>
            <a:r>
              <a:rPr lang="en-US" sz="5400" b="1" dirty="0">
                <a:solidFill>
                  <a:schemeClr val="tx1">
                    <a:lumMod val="50000"/>
                    <a:lumOff val="50000"/>
                  </a:schemeClr>
                </a:solidFill>
                <a:effectLst/>
                <a:latin typeface="+mn-lt"/>
              </a:rPr>
              <a:t>1.65%</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What TLC would pay under usage-based model (2019): </a:t>
            </a:r>
            <a:r>
              <a:rPr lang="en-US" sz="5400" b="1" dirty="0">
                <a:solidFill>
                  <a:schemeClr val="tx1">
                    <a:lumMod val="50000"/>
                    <a:lumOff val="50000"/>
                  </a:schemeClr>
                </a:solidFill>
                <a:effectLst/>
                <a:latin typeface="+mn-lt"/>
              </a:rPr>
              <a:t>$11,456</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An </a:t>
            </a:r>
            <a:r>
              <a:rPr lang="en-US" sz="5400" b="1" dirty="0">
                <a:solidFill>
                  <a:srgbClr val="C80000"/>
                </a:solidFill>
                <a:effectLst/>
                <a:latin typeface="+mn-lt"/>
              </a:rPr>
              <a:t>increase</a:t>
            </a:r>
            <a:r>
              <a:rPr lang="en-US" sz="5400" dirty="0">
                <a:solidFill>
                  <a:schemeClr val="tx1">
                    <a:lumMod val="50000"/>
                    <a:lumOff val="50000"/>
                  </a:schemeClr>
                </a:solidFill>
                <a:effectLst/>
                <a:latin typeface="+mn-lt"/>
              </a:rPr>
              <a:t> of: </a:t>
            </a:r>
            <a:r>
              <a:rPr lang="en-US" sz="5400" b="1" dirty="0">
                <a:solidFill>
                  <a:schemeClr val="tx1">
                    <a:lumMod val="50000"/>
                    <a:lumOff val="50000"/>
                  </a:schemeClr>
                </a:solidFill>
                <a:effectLst/>
                <a:latin typeface="+mn-lt"/>
              </a:rPr>
              <a:t>$11,456</a:t>
            </a:r>
            <a:endParaRPr lang="en-CA" sz="5400" b="1" dirty="0">
              <a:solidFill>
                <a:schemeClr val="tx1">
                  <a:lumMod val="50000"/>
                  <a:lumOff val="50000"/>
                </a:schemeClr>
              </a:solidFill>
              <a:effectLst/>
              <a:latin typeface="+mn-lt"/>
            </a:endParaRPr>
          </a:p>
        </p:txBody>
      </p:sp>
    </p:spTree>
    <p:extLst>
      <p:ext uri="{BB962C8B-B14F-4D97-AF65-F5344CB8AC3E}">
        <p14:creationId xmlns:p14="http://schemas.microsoft.com/office/powerpoint/2010/main" val="4167950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7CAE8C9-2079-4DDD-A5EE-33BDCE0277B9}"/>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FINANCIAL IMPLICATIONS</a:t>
            </a:r>
          </a:p>
        </p:txBody>
      </p:sp>
      <p:sp>
        <p:nvSpPr>
          <p:cNvPr id="6" name="TextBox 5">
            <a:extLst>
              <a:ext uri="{FF2B5EF4-FFF2-40B4-BE49-F238E27FC236}">
                <a16:creationId xmlns:a16="http://schemas.microsoft.com/office/drawing/2014/main" id="{4DE17C26-0645-4EF6-90DC-5B9D1FC0860F}"/>
              </a:ext>
            </a:extLst>
          </p:cNvPr>
          <p:cNvSpPr txBox="1"/>
          <p:nvPr/>
        </p:nvSpPr>
        <p:spPr>
          <a:xfrm>
            <a:off x="1216478" y="3849484"/>
            <a:ext cx="21951043" cy="6017032"/>
          </a:xfrm>
          <a:prstGeom prst="rect">
            <a:avLst/>
          </a:prstGeom>
          <a:noFill/>
        </p:spPr>
        <p:txBody>
          <a:bodyPr wrap="square" rtlCol="0">
            <a:spAutoFit/>
          </a:bodyPr>
          <a:lstStyle/>
          <a:p>
            <a:pPr algn="l"/>
            <a:r>
              <a:rPr lang="en-US" sz="6600" b="1" u="sng" dirty="0">
                <a:solidFill>
                  <a:schemeClr val="tx1">
                    <a:lumMod val="50000"/>
                    <a:lumOff val="50000"/>
                  </a:schemeClr>
                </a:solidFill>
                <a:effectLst/>
                <a:latin typeface="+mn-lt"/>
              </a:rPr>
              <a:t>TOTALS FOR TOWN OF LAKE COWICHAN</a:t>
            </a:r>
          </a:p>
          <a:p>
            <a:pPr algn="l"/>
            <a:endParaRPr lang="en-US" dirty="0">
              <a:solidFill>
                <a:schemeClr val="tx1">
                  <a:lumMod val="50000"/>
                  <a:lumOff val="50000"/>
                </a:schemeClr>
              </a:solidFill>
              <a:effectLst/>
              <a:latin typeface="+mn-lt"/>
            </a:endParaRP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In 2019, total tax requisition from all jurisdictions: </a:t>
            </a:r>
            <a:r>
              <a:rPr lang="en-US" sz="5400" b="1" dirty="0">
                <a:solidFill>
                  <a:schemeClr val="tx1">
                    <a:lumMod val="50000"/>
                    <a:lumOff val="50000"/>
                  </a:schemeClr>
                </a:solidFill>
                <a:effectLst/>
                <a:latin typeface="+mn-lt"/>
              </a:rPr>
              <a:t>$15,790,267</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In 2019, total tax requisition from TLC: </a:t>
            </a:r>
            <a:r>
              <a:rPr lang="en-US" sz="5400" b="1" dirty="0">
                <a:solidFill>
                  <a:schemeClr val="tx1">
                    <a:lumMod val="50000"/>
                    <a:lumOff val="50000"/>
                  </a:schemeClr>
                </a:solidFill>
                <a:effectLst/>
                <a:latin typeface="+mn-lt"/>
              </a:rPr>
              <a:t>$416,996</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What TLC would pay under usage-based model (2019): </a:t>
            </a:r>
            <a:r>
              <a:rPr lang="en-US" sz="5400" b="1" dirty="0">
                <a:solidFill>
                  <a:schemeClr val="tx1">
                    <a:lumMod val="50000"/>
                    <a:lumOff val="50000"/>
                  </a:schemeClr>
                </a:solidFill>
                <a:effectLst/>
                <a:latin typeface="+mn-lt"/>
              </a:rPr>
              <a:t>$681,270</a:t>
            </a:r>
          </a:p>
          <a:p>
            <a:pPr marL="857250" indent="-857250" algn="l">
              <a:spcAft>
                <a:spcPts val="1800"/>
              </a:spcAft>
              <a:buFont typeface="Wingdings" panose="05000000000000000000" pitchFamily="2" charset="2"/>
              <a:buChar char="Ø"/>
            </a:pPr>
            <a:r>
              <a:rPr lang="en-US" sz="5400" dirty="0">
                <a:solidFill>
                  <a:schemeClr val="tx1">
                    <a:lumMod val="50000"/>
                    <a:lumOff val="50000"/>
                  </a:schemeClr>
                </a:solidFill>
                <a:effectLst/>
                <a:latin typeface="+mn-lt"/>
              </a:rPr>
              <a:t>An </a:t>
            </a:r>
            <a:r>
              <a:rPr lang="en-US" sz="5400" b="1" dirty="0">
                <a:solidFill>
                  <a:srgbClr val="C80000"/>
                </a:solidFill>
                <a:effectLst/>
                <a:latin typeface="+mn-lt"/>
              </a:rPr>
              <a:t>increase</a:t>
            </a:r>
            <a:r>
              <a:rPr lang="en-US" sz="5400" dirty="0">
                <a:solidFill>
                  <a:schemeClr val="tx1">
                    <a:lumMod val="50000"/>
                    <a:lumOff val="50000"/>
                  </a:schemeClr>
                </a:solidFill>
                <a:effectLst/>
                <a:latin typeface="+mn-lt"/>
              </a:rPr>
              <a:t> of: </a:t>
            </a:r>
            <a:r>
              <a:rPr lang="en-US" sz="5400" b="1" dirty="0">
                <a:solidFill>
                  <a:schemeClr val="tx1">
                    <a:lumMod val="50000"/>
                    <a:lumOff val="50000"/>
                  </a:schemeClr>
                </a:solidFill>
                <a:effectLst/>
                <a:latin typeface="+mn-lt"/>
              </a:rPr>
              <a:t>$264,274</a:t>
            </a:r>
            <a:endParaRPr lang="en-CA" sz="5400" b="1" dirty="0">
              <a:solidFill>
                <a:schemeClr val="tx1">
                  <a:lumMod val="50000"/>
                  <a:lumOff val="50000"/>
                </a:schemeClr>
              </a:solidFill>
              <a:effectLst/>
              <a:latin typeface="+mn-lt"/>
            </a:endParaRPr>
          </a:p>
        </p:txBody>
      </p:sp>
    </p:spTree>
    <p:extLst>
      <p:ext uri="{BB962C8B-B14F-4D97-AF65-F5344CB8AC3E}">
        <p14:creationId xmlns:p14="http://schemas.microsoft.com/office/powerpoint/2010/main" val="1293143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8D235-15A3-4238-8454-7D503063CDE1}"/>
              </a:ext>
            </a:extLst>
          </p:cNvPr>
          <p:cNvPicPr>
            <a:picLocks noChangeAspect="1"/>
          </p:cNvPicPr>
          <p:nvPr/>
        </p:nvPicPr>
        <p:blipFill>
          <a:blip r:embed="rId3"/>
          <a:stretch>
            <a:fillRect/>
          </a:stretch>
        </p:blipFill>
        <p:spPr>
          <a:xfrm>
            <a:off x="2697287" y="5133232"/>
            <a:ext cx="17221585" cy="6213973"/>
          </a:xfrm>
          <a:prstGeom prst="rect">
            <a:avLst/>
          </a:prstGeom>
        </p:spPr>
      </p:pic>
      <p:sp>
        <p:nvSpPr>
          <p:cNvPr id="5" name="Text Placeholder 3">
            <a:extLst>
              <a:ext uri="{FF2B5EF4-FFF2-40B4-BE49-F238E27FC236}">
                <a16:creationId xmlns:a16="http://schemas.microsoft.com/office/drawing/2014/main" id="{41D7397D-4EF5-4BBA-80A4-730AC8BBA0D4}"/>
              </a:ext>
            </a:extLst>
          </p:cNvPr>
          <p:cNvSpPr txBox="1">
            <a:spLocks/>
          </p:cNvSpPr>
          <p:nvPr/>
        </p:nvSpPr>
        <p:spPr>
          <a:xfrm>
            <a:off x="1011508" y="308980"/>
            <a:ext cx="23372492"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dirty="0">
                <a:solidFill>
                  <a:schemeClr val="tx1">
                    <a:lumMod val="50000"/>
                    <a:lumOff val="50000"/>
                  </a:schemeClr>
                </a:solidFill>
                <a:effectLst/>
              </a:rPr>
              <a:t>FINANCIAL IMPLICATIONS</a:t>
            </a:r>
          </a:p>
        </p:txBody>
      </p:sp>
      <p:sp>
        <p:nvSpPr>
          <p:cNvPr id="6" name="Rectangle 5">
            <a:extLst>
              <a:ext uri="{FF2B5EF4-FFF2-40B4-BE49-F238E27FC236}">
                <a16:creationId xmlns:a16="http://schemas.microsoft.com/office/drawing/2014/main" id="{F774D4C1-A642-42AD-942D-2C50F5631653}"/>
              </a:ext>
            </a:extLst>
          </p:cNvPr>
          <p:cNvSpPr/>
          <p:nvPr/>
        </p:nvSpPr>
        <p:spPr>
          <a:xfrm>
            <a:off x="4584379" y="3029106"/>
            <a:ext cx="13447399" cy="1015663"/>
          </a:xfrm>
          <a:prstGeom prst="rect">
            <a:avLst/>
          </a:prstGeom>
        </p:spPr>
        <p:txBody>
          <a:bodyPr wrap="none">
            <a:spAutoFit/>
          </a:bodyPr>
          <a:lstStyle/>
          <a:p>
            <a:pPr algn="l"/>
            <a:r>
              <a:rPr lang="en-US" sz="6000" b="1" dirty="0">
                <a:solidFill>
                  <a:schemeClr val="tx1">
                    <a:lumMod val="50000"/>
                    <a:lumOff val="50000"/>
                  </a:schemeClr>
                </a:solidFill>
                <a:effectLst/>
                <a:latin typeface="+mn-lt"/>
              </a:rPr>
              <a:t>WHAT DOES THIS MEAN FOR YOU?</a:t>
            </a:r>
          </a:p>
        </p:txBody>
      </p:sp>
      <p:pic>
        <p:nvPicPr>
          <p:cNvPr id="9" name="Picture 8">
            <a:extLst>
              <a:ext uri="{FF2B5EF4-FFF2-40B4-BE49-F238E27FC236}">
                <a16:creationId xmlns:a16="http://schemas.microsoft.com/office/drawing/2014/main" id="{2302C945-E955-4D44-905C-C139E2F9EEEC}"/>
              </a:ext>
            </a:extLst>
          </p:cNvPr>
          <p:cNvPicPr>
            <a:picLocks noChangeAspect="1"/>
          </p:cNvPicPr>
          <p:nvPr/>
        </p:nvPicPr>
        <p:blipFill>
          <a:blip r:embed="rId4"/>
          <a:stretch>
            <a:fillRect/>
          </a:stretch>
        </p:blipFill>
        <p:spPr>
          <a:xfrm>
            <a:off x="20909239" y="3389073"/>
            <a:ext cx="2014487" cy="8846959"/>
          </a:xfrm>
          <a:prstGeom prst="rect">
            <a:avLst/>
          </a:prstGeom>
        </p:spPr>
      </p:pic>
    </p:spTree>
    <p:extLst>
      <p:ext uri="{BB962C8B-B14F-4D97-AF65-F5344CB8AC3E}">
        <p14:creationId xmlns:p14="http://schemas.microsoft.com/office/powerpoint/2010/main" val="67422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489960" y="2575560"/>
            <a:ext cx="16398240" cy="9646920"/>
          </a:xfrm>
          <a:prstGeom prst="rect">
            <a:avLst/>
          </a:prstGeom>
          <a:blipFill dpi="0" rotWithShape="0">
            <a:blip r:embed="rId3">
              <a:alphaModFix amt="20000"/>
            </a:blip>
            <a:srcRect/>
            <a:stretch>
              <a:fillRect/>
            </a:stretch>
          </a:blipFill>
          <a:ln w="12700" cap="flat" cmpd="sng" algn="ctr">
            <a:solidFill>
              <a:srgbClr val="FFFFF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CA"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6" name="TextBox 5"/>
          <p:cNvSpPr txBox="1"/>
          <p:nvPr/>
        </p:nvSpPr>
        <p:spPr>
          <a:xfrm>
            <a:off x="5692140" y="5852160"/>
            <a:ext cx="11993880" cy="1862048"/>
          </a:xfrm>
          <a:prstGeom prst="rect">
            <a:avLst/>
          </a:prstGeom>
          <a:noFill/>
        </p:spPr>
        <p:txBody>
          <a:bodyPr wrap="square" rtlCol="0">
            <a:spAutoFit/>
          </a:bodyPr>
          <a:lstStyle/>
          <a:p>
            <a:r>
              <a:rPr lang="en-CA" sz="11500" b="1" dirty="0">
                <a:solidFill>
                  <a:schemeClr val="accent5">
                    <a:lumMod val="75000"/>
                  </a:schemeClr>
                </a:solidFill>
                <a:effectLst/>
              </a:rPr>
              <a:t>Questions?</a:t>
            </a:r>
          </a:p>
        </p:txBody>
      </p:sp>
    </p:spTree>
    <p:extLst>
      <p:ext uri="{BB962C8B-B14F-4D97-AF65-F5344CB8AC3E}">
        <p14:creationId xmlns:p14="http://schemas.microsoft.com/office/powerpoint/2010/main" val="3116890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a:spLocks noGrp="1"/>
          </p:cNvSpPr>
          <p:nvPr>
            <p:ph type="body" sz="quarter" idx="13"/>
          </p:nvPr>
        </p:nvSpPr>
        <p:spPr>
          <a:xfrm>
            <a:off x="1011508" y="308980"/>
            <a:ext cx="7812451" cy="1354074"/>
          </a:xfrm>
        </p:spPr>
        <p:txBody>
          <a:bodyPr/>
          <a:lstStyle/>
          <a:p>
            <a:pPr algn="l"/>
            <a:r>
              <a:rPr lang="en-CA" sz="6000" b="1" dirty="0">
                <a:solidFill>
                  <a:schemeClr val="tx1">
                    <a:lumMod val="50000"/>
                    <a:lumOff val="50000"/>
                  </a:schemeClr>
                </a:solidFill>
                <a:effectLst/>
              </a:rPr>
              <a:t>BACKGROUND</a:t>
            </a:r>
          </a:p>
        </p:txBody>
      </p:sp>
      <p:pic>
        <p:nvPicPr>
          <p:cNvPr id="28" name="Picture 27">
            <a:extLst>
              <a:ext uri="{FF2B5EF4-FFF2-40B4-BE49-F238E27FC236}">
                <a16:creationId xmlns:a16="http://schemas.microsoft.com/office/drawing/2014/main" id="{18B09EF9-97E8-458A-9462-8D6FF36D1652}"/>
              </a:ext>
            </a:extLst>
          </p:cNvPr>
          <p:cNvPicPr>
            <a:picLocks noChangeAspect="1"/>
          </p:cNvPicPr>
          <p:nvPr/>
        </p:nvPicPr>
        <p:blipFill rotWithShape="1">
          <a:blip r:embed="rId3"/>
          <a:srcRect r="30727"/>
          <a:stretch/>
        </p:blipFill>
        <p:spPr>
          <a:xfrm>
            <a:off x="1296882" y="4092390"/>
            <a:ext cx="10895118" cy="7484711"/>
          </a:xfrm>
          <a:prstGeom prst="rect">
            <a:avLst/>
          </a:prstGeom>
          <a:ln w="12700">
            <a:solidFill>
              <a:schemeClr val="tx1"/>
            </a:solidFill>
          </a:ln>
          <a:effectLst>
            <a:outerShdw blurRad="50800" dist="38100" dir="2700000" algn="tl" rotWithShape="0">
              <a:prstClr val="black">
                <a:alpha val="40000"/>
              </a:prstClr>
            </a:outerShdw>
          </a:effectLst>
        </p:spPr>
      </p:pic>
      <p:pic>
        <p:nvPicPr>
          <p:cNvPr id="1026" name="Picture 2" descr="Cowichan Aquatic Facility | Unitech">
            <a:extLst>
              <a:ext uri="{FF2B5EF4-FFF2-40B4-BE49-F238E27FC236}">
                <a16:creationId xmlns:a16="http://schemas.microsoft.com/office/drawing/2014/main" id="{416B5BF6-F951-42D7-8121-DEBDB26E2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8522" y="4092389"/>
            <a:ext cx="10478596" cy="748471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903734D-F7A6-4E6C-ABC9-DDC18866F340}"/>
              </a:ext>
            </a:extLst>
          </p:cNvPr>
          <p:cNvSpPr/>
          <p:nvPr/>
        </p:nvSpPr>
        <p:spPr>
          <a:xfrm>
            <a:off x="7815266" y="2369890"/>
            <a:ext cx="8753467" cy="1015663"/>
          </a:xfrm>
          <a:prstGeom prst="rect">
            <a:avLst/>
          </a:prstGeom>
        </p:spPr>
        <p:txBody>
          <a:bodyPr wrap="square">
            <a:spAutoFit/>
          </a:bodyPr>
          <a:lstStyle/>
          <a:p>
            <a:pPr algn="just">
              <a:spcBef>
                <a:spcPts val="0"/>
              </a:spcBef>
              <a:spcAft>
                <a:spcPts val="0"/>
              </a:spcAft>
            </a:pPr>
            <a:r>
              <a:rPr lang="en-US" sz="6000" b="1" dirty="0">
                <a:solidFill>
                  <a:schemeClr val="tx1">
                    <a:lumMod val="50000"/>
                    <a:lumOff val="50000"/>
                  </a:schemeClr>
                </a:solidFill>
                <a:effectLst/>
              </a:rPr>
              <a:t>Cowichan Aquatic Centre</a:t>
            </a:r>
          </a:p>
        </p:txBody>
      </p:sp>
    </p:spTree>
    <p:extLst>
      <p:ext uri="{BB962C8B-B14F-4D97-AF65-F5344CB8AC3E}">
        <p14:creationId xmlns:p14="http://schemas.microsoft.com/office/powerpoint/2010/main" val="3426861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a:spLocks noGrp="1"/>
          </p:cNvSpPr>
          <p:nvPr>
            <p:ph type="body" sz="quarter" idx="13"/>
          </p:nvPr>
        </p:nvSpPr>
        <p:spPr>
          <a:xfrm>
            <a:off x="1011508" y="308980"/>
            <a:ext cx="16008801" cy="1354074"/>
          </a:xfrm>
        </p:spPr>
        <p:txBody>
          <a:bodyPr/>
          <a:lstStyle/>
          <a:p>
            <a:pPr algn="l"/>
            <a:r>
              <a:rPr lang="en-CA" sz="6000" b="1" dirty="0">
                <a:solidFill>
                  <a:schemeClr val="tx1">
                    <a:lumMod val="50000"/>
                    <a:lumOff val="50000"/>
                  </a:schemeClr>
                </a:solidFill>
                <a:effectLst/>
              </a:rPr>
              <a:t>BACKGROUND</a:t>
            </a:r>
          </a:p>
        </p:txBody>
      </p:sp>
      <p:sp>
        <p:nvSpPr>
          <p:cNvPr id="4" name="TextBox 3">
            <a:extLst>
              <a:ext uri="{FF2B5EF4-FFF2-40B4-BE49-F238E27FC236}">
                <a16:creationId xmlns:a16="http://schemas.microsoft.com/office/drawing/2014/main" id="{4B3D8E57-BBB4-46C4-BB6F-B196C714EFA1}"/>
              </a:ext>
            </a:extLst>
          </p:cNvPr>
          <p:cNvSpPr txBox="1"/>
          <p:nvPr/>
        </p:nvSpPr>
        <p:spPr>
          <a:xfrm>
            <a:off x="5201445" y="1663054"/>
            <a:ext cx="12900454" cy="276998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b="1" dirty="0">
                <a:solidFill>
                  <a:schemeClr val="tx1">
                    <a:lumMod val="50000"/>
                    <a:lumOff val="50000"/>
                  </a:schemeClr>
                </a:solidFill>
                <a:effectLst/>
              </a:rPr>
              <a:t>Electoral Area E</a:t>
            </a:r>
            <a:endParaRPr lang="en-CA" dirty="0">
              <a:solidFill>
                <a:schemeClr val="tx1">
                  <a:lumMod val="50000"/>
                  <a:lumOff val="50000"/>
                </a:schemeClr>
              </a:solidFill>
              <a:effectLst/>
            </a:endParaRPr>
          </a:p>
          <a:p>
            <a:r>
              <a:rPr lang="en-CA" dirty="0">
                <a:solidFill>
                  <a:schemeClr val="tx1">
                    <a:lumMod val="50000"/>
                    <a:lumOff val="50000"/>
                  </a:schemeClr>
                </a:solidFill>
                <a:effectLst/>
              </a:rPr>
              <a:t>Cowichan Station / </a:t>
            </a:r>
            <a:r>
              <a:rPr lang="en-CA" dirty="0" err="1">
                <a:solidFill>
                  <a:schemeClr val="tx1">
                    <a:lumMod val="50000"/>
                    <a:lumOff val="50000"/>
                  </a:schemeClr>
                </a:solidFill>
                <a:effectLst/>
              </a:rPr>
              <a:t>Sahtlam</a:t>
            </a:r>
            <a:r>
              <a:rPr lang="en-CA" dirty="0">
                <a:solidFill>
                  <a:schemeClr val="tx1">
                    <a:lumMod val="50000"/>
                    <a:lumOff val="50000"/>
                  </a:schemeClr>
                </a:solidFill>
                <a:effectLst/>
              </a:rPr>
              <a:t> / </a:t>
            </a:r>
            <a:r>
              <a:rPr lang="en-CA" dirty="0" err="1">
                <a:solidFill>
                  <a:schemeClr val="tx1">
                    <a:lumMod val="50000"/>
                    <a:lumOff val="50000"/>
                  </a:schemeClr>
                </a:solidFill>
                <a:effectLst/>
              </a:rPr>
              <a:t>Glenora</a:t>
            </a:r>
            <a:endParaRPr lang="en-CA" dirty="0">
              <a:solidFill>
                <a:schemeClr val="tx1">
                  <a:lumMod val="50000"/>
                  <a:lumOff val="50000"/>
                </a:schemeClr>
              </a:solidFill>
              <a:effectLst/>
            </a:endParaRPr>
          </a:p>
          <a:p>
            <a:endParaRPr lang="en-CA" dirty="0"/>
          </a:p>
        </p:txBody>
      </p:sp>
      <p:pic>
        <p:nvPicPr>
          <p:cNvPr id="5" name="Picture 4">
            <a:extLst>
              <a:ext uri="{FF2B5EF4-FFF2-40B4-BE49-F238E27FC236}">
                <a16:creationId xmlns:a16="http://schemas.microsoft.com/office/drawing/2014/main" id="{67B7EC31-42ED-4D1E-A437-C6C9AEEE9149}"/>
              </a:ext>
            </a:extLst>
          </p:cNvPr>
          <p:cNvPicPr>
            <a:picLocks noChangeAspect="1"/>
          </p:cNvPicPr>
          <p:nvPr/>
        </p:nvPicPr>
        <p:blipFill rotWithShape="1">
          <a:blip r:embed="rId3">
            <a:extLst>
              <a:ext uri="{28A0092B-C50C-407E-A947-70E740481C1C}">
                <a14:useLocalDpi xmlns:a14="http://schemas.microsoft.com/office/drawing/2010/main" val="0"/>
              </a:ext>
            </a:extLst>
          </a:blip>
          <a:srcRect l="18336" t="6151" r="4890" b="18923"/>
          <a:stretch/>
        </p:blipFill>
        <p:spPr>
          <a:xfrm>
            <a:off x="5571258" y="3983408"/>
            <a:ext cx="12160828" cy="917097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8907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a:spLocks noGrp="1"/>
          </p:cNvSpPr>
          <p:nvPr>
            <p:ph type="body" sz="quarter" idx="13"/>
          </p:nvPr>
        </p:nvSpPr>
        <p:spPr>
          <a:xfrm>
            <a:off x="1011508" y="308980"/>
            <a:ext cx="7812451" cy="1354074"/>
          </a:xfrm>
        </p:spPr>
        <p:txBody>
          <a:bodyPr/>
          <a:lstStyle/>
          <a:p>
            <a:pPr algn="l"/>
            <a:r>
              <a:rPr lang="en-CA" sz="6000" b="1" dirty="0">
                <a:solidFill>
                  <a:schemeClr val="tx1">
                    <a:lumMod val="50000"/>
                    <a:lumOff val="50000"/>
                  </a:schemeClr>
                </a:solidFill>
                <a:effectLst/>
              </a:rPr>
              <a:t>BACKGROUND</a:t>
            </a:r>
          </a:p>
        </p:txBody>
      </p:sp>
      <p:sp>
        <p:nvSpPr>
          <p:cNvPr id="4" name="Text Placeholder 2"/>
          <p:cNvSpPr>
            <a:spLocks noGrp="1"/>
          </p:cNvSpPr>
          <p:nvPr>
            <p:ph type="body" sz="quarter" idx="12"/>
          </p:nvPr>
        </p:nvSpPr>
        <p:spPr>
          <a:xfrm>
            <a:off x="2238957" y="3983519"/>
            <a:ext cx="19906085" cy="5748962"/>
          </a:xfrm>
        </p:spPr>
        <p:txBody>
          <a:bodyPr/>
          <a:lstStyle/>
          <a:p>
            <a:pPr marL="685800" indent="-685800" algn="just">
              <a:spcBef>
                <a:spcPts val="0"/>
              </a:spcBef>
              <a:spcAft>
                <a:spcPts val="0"/>
              </a:spcAft>
              <a:buFont typeface="Wingdings" panose="05000000000000000000" pitchFamily="2" charset="2"/>
              <a:buChar char="Ø"/>
            </a:pPr>
            <a:r>
              <a:rPr lang="en-US" sz="4800" dirty="0">
                <a:solidFill>
                  <a:schemeClr val="tx1">
                    <a:lumMod val="50000"/>
                    <a:lumOff val="50000"/>
                  </a:schemeClr>
                </a:solidFill>
                <a:effectLst/>
              </a:rPr>
              <a:t>The CVRD Board directed that a review of funding for Recreation across the region be conducted.</a:t>
            </a:r>
          </a:p>
          <a:p>
            <a:pPr algn="just">
              <a:spcBef>
                <a:spcPts val="0"/>
              </a:spcBef>
              <a:spcAft>
                <a:spcPts val="0"/>
              </a:spcAft>
            </a:pPr>
            <a:endParaRPr lang="en-US" sz="4800" dirty="0">
              <a:solidFill>
                <a:schemeClr val="tx1">
                  <a:lumMod val="50000"/>
                  <a:lumOff val="50000"/>
                </a:schemeClr>
              </a:solidFill>
            </a:endParaRPr>
          </a:p>
          <a:p>
            <a:pPr marL="685800" indent="-685800" algn="just">
              <a:spcBef>
                <a:spcPts val="0"/>
              </a:spcBef>
              <a:spcAft>
                <a:spcPts val="0"/>
              </a:spcAft>
              <a:buFont typeface="Wingdings" panose="05000000000000000000" pitchFamily="2" charset="2"/>
              <a:buChar char="Ø"/>
            </a:pPr>
            <a:r>
              <a:rPr lang="en-US" sz="4800" dirty="0">
                <a:solidFill>
                  <a:schemeClr val="tx1">
                    <a:lumMod val="50000"/>
                    <a:lumOff val="50000"/>
                  </a:schemeClr>
                </a:solidFill>
                <a:effectLst/>
              </a:rPr>
              <a:t>North Cowichan and Duncan chose not to re-impose two-tiered fees until that review had been concluded.</a:t>
            </a:r>
          </a:p>
          <a:p>
            <a:pPr algn="just">
              <a:spcBef>
                <a:spcPts val="0"/>
              </a:spcBef>
              <a:spcAft>
                <a:spcPts val="0"/>
              </a:spcAft>
            </a:pPr>
            <a:endParaRPr lang="en-US" sz="4800" dirty="0">
              <a:solidFill>
                <a:schemeClr val="tx1">
                  <a:lumMod val="50000"/>
                  <a:lumOff val="50000"/>
                </a:schemeClr>
              </a:solidFill>
              <a:effectLst/>
            </a:endParaRPr>
          </a:p>
          <a:p>
            <a:pPr marL="685800" indent="-685800" algn="just">
              <a:spcBef>
                <a:spcPts val="0"/>
              </a:spcBef>
              <a:spcAft>
                <a:spcPts val="0"/>
              </a:spcAft>
              <a:buFont typeface="Wingdings" panose="05000000000000000000" pitchFamily="2" charset="2"/>
              <a:buChar char="Ø"/>
            </a:pPr>
            <a:r>
              <a:rPr lang="en-US" sz="4800" dirty="0">
                <a:solidFill>
                  <a:schemeClr val="tx1">
                    <a:lumMod val="50000"/>
                    <a:lumOff val="50000"/>
                  </a:schemeClr>
                </a:solidFill>
                <a:effectLst/>
              </a:rPr>
              <a:t>Since October 2015, the CVRD has undertaken a Regional Recreation planning initiative.</a:t>
            </a:r>
          </a:p>
          <a:p>
            <a:pPr algn="just">
              <a:spcBef>
                <a:spcPts val="0"/>
              </a:spcBef>
              <a:spcAft>
                <a:spcPts val="1800"/>
              </a:spcAft>
            </a:pPr>
            <a:r>
              <a:rPr lang="en-US" sz="4800" dirty="0">
                <a:solidFill>
                  <a:schemeClr val="tx1">
                    <a:lumMod val="50000"/>
                    <a:lumOff val="50000"/>
                  </a:schemeClr>
                </a:solidFill>
                <a:effectLst/>
              </a:rPr>
              <a:t>  </a:t>
            </a:r>
          </a:p>
        </p:txBody>
      </p:sp>
    </p:spTree>
    <p:extLst>
      <p:ext uri="{BB962C8B-B14F-4D97-AF65-F5344CB8AC3E}">
        <p14:creationId xmlns:p14="http://schemas.microsoft.com/office/powerpoint/2010/main" val="3517462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7172" y="2456033"/>
            <a:ext cx="21446836" cy="4247317"/>
          </a:xfrm>
          <a:prstGeom prst="rect">
            <a:avLst/>
          </a:prstGeom>
        </p:spPr>
        <p:txBody>
          <a:bodyPr wrap="square">
            <a:spAutoFit/>
          </a:bodyPr>
          <a:lstStyle/>
          <a:p>
            <a:pPr algn="l">
              <a:spcBef>
                <a:spcPts val="0"/>
              </a:spcBef>
              <a:spcAft>
                <a:spcPts val="1200"/>
              </a:spcAft>
            </a:pPr>
            <a:r>
              <a:rPr lang="en-CA" sz="5400" dirty="0">
                <a:solidFill>
                  <a:schemeClr val="tx1">
                    <a:lumMod val="50000"/>
                    <a:lumOff val="50000"/>
                  </a:schemeClr>
                </a:solidFill>
                <a:effectLst/>
                <a:latin typeface="+mn-lt"/>
              </a:rPr>
              <a:t>This Regional Recreation initiative included the following four phases:</a:t>
            </a:r>
          </a:p>
          <a:p>
            <a:pPr marL="1428750" lvl="3" indent="-742950" algn="l">
              <a:spcBef>
                <a:spcPts val="0"/>
              </a:spcBef>
              <a:spcAft>
                <a:spcPts val="1200"/>
              </a:spcAft>
              <a:buFont typeface="Wingdings" panose="05000000000000000000" pitchFamily="2" charset="2"/>
              <a:buChar char="Ø"/>
            </a:pPr>
            <a:r>
              <a:rPr lang="en-CA" sz="4400" b="1" dirty="0">
                <a:solidFill>
                  <a:schemeClr val="tx1">
                    <a:lumMod val="50000"/>
                    <a:lumOff val="50000"/>
                  </a:schemeClr>
                </a:solidFill>
                <a:effectLst/>
                <a:latin typeface="+mn-lt"/>
              </a:rPr>
              <a:t>Phase 1:</a:t>
            </a:r>
            <a:r>
              <a:rPr lang="en-CA" sz="4400" dirty="0">
                <a:solidFill>
                  <a:schemeClr val="tx1">
                    <a:lumMod val="50000"/>
                    <a:lumOff val="50000"/>
                  </a:schemeClr>
                </a:solidFill>
                <a:effectLst/>
                <a:latin typeface="+mn-lt"/>
              </a:rPr>
              <a:t> Initial Public Engagement to Identify Gaps</a:t>
            </a:r>
          </a:p>
          <a:p>
            <a:pPr marL="1428750" lvl="3" indent="-742950" algn="l">
              <a:spcBef>
                <a:spcPts val="0"/>
              </a:spcBef>
              <a:spcAft>
                <a:spcPts val="1200"/>
              </a:spcAft>
              <a:buFont typeface="Wingdings" panose="05000000000000000000" pitchFamily="2" charset="2"/>
              <a:buChar char="Ø"/>
            </a:pPr>
            <a:r>
              <a:rPr lang="en-CA" sz="4400" b="1" dirty="0">
                <a:solidFill>
                  <a:schemeClr val="tx1">
                    <a:lumMod val="50000"/>
                    <a:lumOff val="50000"/>
                  </a:schemeClr>
                </a:solidFill>
                <a:effectLst/>
                <a:latin typeface="+mn-lt"/>
              </a:rPr>
              <a:t>Phase 2:</a:t>
            </a:r>
            <a:r>
              <a:rPr lang="en-CA" sz="4400" dirty="0">
                <a:solidFill>
                  <a:schemeClr val="tx1">
                    <a:lumMod val="50000"/>
                    <a:lumOff val="50000"/>
                  </a:schemeClr>
                </a:solidFill>
                <a:effectLst/>
                <a:latin typeface="+mn-lt"/>
              </a:rPr>
              <a:t> Determine Geographic Residency of Major Facility Users</a:t>
            </a:r>
          </a:p>
          <a:p>
            <a:pPr marL="1428750" lvl="3" indent="-742950" algn="l">
              <a:spcBef>
                <a:spcPts val="0"/>
              </a:spcBef>
              <a:spcAft>
                <a:spcPts val="1200"/>
              </a:spcAft>
              <a:buFont typeface="Wingdings" panose="05000000000000000000" pitchFamily="2" charset="2"/>
              <a:buChar char="Ø"/>
            </a:pPr>
            <a:r>
              <a:rPr lang="en-CA" sz="4400" b="1" dirty="0">
                <a:solidFill>
                  <a:schemeClr val="tx1">
                    <a:lumMod val="50000"/>
                    <a:lumOff val="50000"/>
                  </a:schemeClr>
                </a:solidFill>
                <a:effectLst/>
                <a:latin typeface="+mn-lt"/>
              </a:rPr>
              <a:t>Phase 3:</a:t>
            </a:r>
            <a:r>
              <a:rPr lang="en-CA" sz="4400" dirty="0">
                <a:solidFill>
                  <a:schemeClr val="tx1">
                    <a:lumMod val="50000"/>
                    <a:lumOff val="50000"/>
                  </a:schemeClr>
                </a:solidFill>
                <a:effectLst/>
                <a:latin typeface="+mn-lt"/>
              </a:rPr>
              <a:t> Identify Potential Regional Funding Models</a:t>
            </a:r>
          </a:p>
          <a:p>
            <a:pPr marL="1428750" lvl="3" indent="-742950" algn="l">
              <a:spcBef>
                <a:spcPts val="0"/>
              </a:spcBef>
              <a:buFont typeface="Wingdings" panose="05000000000000000000" pitchFamily="2" charset="2"/>
              <a:buChar char="Ø"/>
            </a:pPr>
            <a:r>
              <a:rPr lang="en-CA" sz="4400" b="1" dirty="0">
                <a:solidFill>
                  <a:schemeClr val="tx1">
                    <a:lumMod val="50000"/>
                    <a:lumOff val="50000"/>
                  </a:schemeClr>
                </a:solidFill>
                <a:effectLst/>
                <a:latin typeface="+mn-lt"/>
              </a:rPr>
              <a:t>Phase 4:</a:t>
            </a:r>
            <a:r>
              <a:rPr lang="en-CA" sz="4400" dirty="0">
                <a:solidFill>
                  <a:schemeClr val="tx1">
                    <a:lumMod val="50000"/>
                    <a:lumOff val="50000"/>
                  </a:schemeClr>
                </a:solidFill>
                <a:effectLst/>
                <a:latin typeface="+mn-lt"/>
              </a:rPr>
              <a:t> Regional Recreation Strategic Plan</a:t>
            </a:r>
          </a:p>
        </p:txBody>
      </p:sp>
      <p:sp>
        <p:nvSpPr>
          <p:cNvPr id="8" name="Text Placeholder 3"/>
          <p:cNvSpPr>
            <a:spLocks noGrp="1"/>
          </p:cNvSpPr>
          <p:nvPr>
            <p:ph type="body" sz="quarter" idx="13"/>
          </p:nvPr>
        </p:nvSpPr>
        <p:spPr>
          <a:xfrm>
            <a:off x="1011509" y="308980"/>
            <a:ext cx="5968200" cy="1354074"/>
          </a:xfrm>
        </p:spPr>
        <p:txBody>
          <a:bodyPr/>
          <a:lstStyle/>
          <a:p>
            <a:pPr algn="l"/>
            <a:r>
              <a:rPr lang="en-CA" sz="6000" b="1" dirty="0">
                <a:solidFill>
                  <a:schemeClr val="tx1">
                    <a:lumMod val="50000"/>
                    <a:lumOff val="50000"/>
                  </a:schemeClr>
                </a:solidFill>
                <a:effectLst/>
              </a:rPr>
              <a:t>BACKGROUND</a:t>
            </a:r>
          </a:p>
        </p:txBody>
      </p:sp>
      <p:pic>
        <p:nvPicPr>
          <p:cNvPr id="9" name="Picture 8"/>
          <p:cNvPicPr>
            <a:picLocks noChangeAspect="1"/>
          </p:cNvPicPr>
          <p:nvPr/>
        </p:nvPicPr>
        <p:blipFill>
          <a:blip r:embed="rId3"/>
          <a:stretch>
            <a:fillRect/>
          </a:stretch>
        </p:blipFill>
        <p:spPr>
          <a:xfrm>
            <a:off x="2156930" y="7342444"/>
            <a:ext cx="3651531" cy="471345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stretch>
            <a:fillRect/>
          </a:stretch>
        </p:blipFill>
        <p:spPr>
          <a:xfrm>
            <a:off x="7245123" y="7342444"/>
            <a:ext cx="3640021" cy="471345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12320590" y="7825480"/>
            <a:ext cx="4713457" cy="363323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a:stretch>
            <a:fillRect/>
          </a:stretch>
        </p:blipFill>
        <p:spPr>
          <a:xfrm>
            <a:off x="18582927" y="7342442"/>
            <a:ext cx="3642892" cy="471345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2290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557210" y="3804528"/>
            <a:ext cx="21269579" cy="3133828"/>
          </a:xfrm>
        </p:spPr>
        <p:txBody>
          <a:bodyPr/>
          <a:lstStyle/>
          <a:p>
            <a:pPr algn="ctr">
              <a:spcBef>
                <a:spcPts val="0"/>
              </a:spcBef>
              <a:spcAft>
                <a:spcPts val="1800"/>
              </a:spcAft>
            </a:pPr>
            <a:r>
              <a:rPr lang="en-US" sz="6000" b="1" dirty="0">
                <a:solidFill>
                  <a:schemeClr val="tx1">
                    <a:lumMod val="50000"/>
                    <a:lumOff val="50000"/>
                  </a:schemeClr>
                </a:solidFill>
                <a:effectLst/>
              </a:rPr>
              <a:t>In August of 2019, the Board passed a resolution to approve, in principle, funding nine regionally significant recreation facilities on the basis of the residency of uses. </a:t>
            </a:r>
          </a:p>
          <a:p>
            <a:pPr algn="ctr">
              <a:spcBef>
                <a:spcPts val="0"/>
              </a:spcBef>
              <a:spcAft>
                <a:spcPts val="1800"/>
              </a:spcAft>
            </a:pPr>
            <a:endParaRPr lang="en-US" sz="4000" dirty="0">
              <a:solidFill>
                <a:schemeClr val="tx1">
                  <a:lumMod val="50000"/>
                  <a:lumOff val="50000"/>
                </a:schemeClr>
              </a:solidFill>
              <a:effectLst/>
            </a:endParaRPr>
          </a:p>
        </p:txBody>
      </p:sp>
      <p:sp>
        <p:nvSpPr>
          <p:cNvPr id="4" name="Text Placeholder 3"/>
          <p:cNvSpPr>
            <a:spLocks noGrp="1"/>
          </p:cNvSpPr>
          <p:nvPr>
            <p:ph type="body" sz="quarter" idx="13"/>
          </p:nvPr>
        </p:nvSpPr>
        <p:spPr>
          <a:xfrm>
            <a:off x="1011508" y="308980"/>
            <a:ext cx="7491404" cy="1354074"/>
          </a:xfrm>
        </p:spPr>
        <p:txBody>
          <a:bodyPr/>
          <a:lstStyle/>
          <a:p>
            <a:pPr algn="l"/>
            <a:r>
              <a:rPr lang="en-CA" sz="6000" b="1" dirty="0">
                <a:solidFill>
                  <a:schemeClr val="tx1">
                    <a:lumMod val="50000"/>
                    <a:lumOff val="50000"/>
                  </a:schemeClr>
                </a:solidFill>
                <a:effectLst/>
              </a:rPr>
              <a:t>MOVING FORWARD</a:t>
            </a:r>
          </a:p>
        </p:txBody>
      </p:sp>
      <p:pic>
        <p:nvPicPr>
          <p:cNvPr id="16" name="Picture 3" descr="IMG_1115">
            <a:extLst>
              <a:ext uri="{FF2B5EF4-FFF2-40B4-BE49-F238E27FC236}">
                <a16:creationId xmlns:a16="http://schemas.microsoft.com/office/drawing/2014/main" id="{39303D71-1EF5-4634-9637-3E72FFBC4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55"/>
          <a:stretch>
            <a:fillRect/>
          </a:stretch>
        </p:blipFill>
        <p:spPr bwMode="auto">
          <a:xfrm>
            <a:off x="1011508" y="8165359"/>
            <a:ext cx="2180589" cy="2066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COWICHAN AQUATIC CENTRE - EXTERIOR  - Ron Sombilon Photography-4-HD">
            <a:extLst>
              <a:ext uri="{FF2B5EF4-FFF2-40B4-BE49-F238E27FC236}">
                <a16:creationId xmlns:a16="http://schemas.microsoft.com/office/drawing/2014/main" id="{199857BF-9ECD-4FFB-852E-9C23BFCFC609}"/>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20026" r="13072"/>
          <a:stretch>
            <a:fillRect/>
          </a:stretch>
        </p:blipFill>
        <p:spPr bwMode="auto">
          <a:xfrm>
            <a:off x="6059604" y="8165359"/>
            <a:ext cx="2185416" cy="20665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82900C18-FDA0-477F-BA5F-D949FDAFC76F}"/>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l="12987" r="27290"/>
          <a:stretch>
            <a:fillRect/>
          </a:stretch>
        </p:blipFill>
        <p:spPr bwMode="auto">
          <a:xfrm>
            <a:off x="8585619" y="8165359"/>
            <a:ext cx="2185416" cy="2066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148BED06-4BFC-42D4-B2AA-3D68E6B04214}"/>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l="20914" r="20123"/>
          <a:stretch>
            <a:fillRect/>
          </a:stretch>
        </p:blipFill>
        <p:spPr bwMode="auto">
          <a:xfrm>
            <a:off x="11111634" y="8165359"/>
            <a:ext cx="2185416" cy="2066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7">
            <a:extLst>
              <a:ext uri="{FF2B5EF4-FFF2-40B4-BE49-F238E27FC236}">
                <a16:creationId xmlns:a16="http://schemas.microsoft.com/office/drawing/2014/main" id="{30269EE4-65FD-4598-A9EB-74B5C9F69F00}"/>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l="44427"/>
          <a:stretch>
            <a:fillRect/>
          </a:stretch>
        </p:blipFill>
        <p:spPr bwMode="auto">
          <a:xfrm>
            <a:off x="13637649" y="8165359"/>
            <a:ext cx="2185416" cy="2066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042DC928-3BF4-46C7-8DAC-2711DACA132B}"/>
              </a:ext>
            </a:extLst>
          </p:cNvPr>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28837"/>
          <a:stretch/>
        </p:blipFill>
        <p:spPr bwMode="auto">
          <a:xfrm>
            <a:off x="21215694" y="8165359"/>
            <a:ext cx="2185416" cy="2066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9">
            <a:extLst>
              <a:ext uri="{FF2B5EF4-FFF2-40B4-BE49-F238E27FC236}">
                <a16:creationId xmlns:a16="http://schemas.microsoft.com/office/drawing/2014/main" id="{F3AD6702-9D13-423D-8783-45CAA64937DC}"/>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r="14313"/>
          <a:stretch>
            <a:fillRect/>
          </a:stretch>
        </p:blipFill>
        <p:spPr bwMode="auto">
          <a:xfrm>
            <a:off x="18689679" y="8165359"/>
            <a:ext cx="2185416" cy="20676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8E174854-DD53-4787-9C94-822671079EB7}"/>
              </a:ext>
            </a:extLst>
          </p:cNvPr>
          <p:cNvPicPr preferRelativeResize="0">
            <a:picLocks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6163664" y="8165359"/>
            <a:ext cx="2185416" cy="2066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1">
            <a:extLst>
              <a:ext uri="{FF2B5EF4-FFF2-40B4-BE49-F238E27FC236}">
                <a16:creationId xmlns:a16="http://schemas.microsoft.com/office/drawing/2014/main" id="{B89C8284-70F9-4BC0-B229-D9F5400D05D7}"/>
              </a:ext>
            </a:extLst>
          </p:cNvPr>
          <p:cNvPicPr preferRelativeResize="0">
            <a:picLocks noChangeArrowheads="1"/>
          </p:cNvPicPr>
          <p:nvPr/>
        </p:nvPicPr>
        <p:blipFill>
          <a:blip r:embed="rId11">
            <a:extLst>
              <a:ext uri="{28A0092B-C50C-407E-A947-70E740481C1C}">
                <a14:useLocalDpi xmlns:a14="http://schemas.microsoft.com/office/drawing/2010/main" val="0"/>
              </a:ext>
            </a:extLst>
          </a:blip>
          <a:srcRect t="10762" r="35641"/>
          <a:stretch>
            <a:fillRect/>
          </a:stretch>
        </p:blipFill>
        <p:spPr bwMode="auto">
          <a:xfrm>
            <a:off x="3533589" y="8165359"/>
            <a:ext cx="2185416" cy="20665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770ABA-4C1D-4986-BE21-731B8ED05371}"/>
              </a:ext>
            </a:extLst>
          </p:cNvPr>
          <p:cNvSpPr/>
          <p:nvPr/>
        </p:nvSpPr>
        <p:spPr bwMode="auto">
          <a:xfrm>
            <a:off x="1011508" y="8168407"/>
            <a:ext cx="2157984"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30" name="Rectangle 29">
            <a:extLst>
              <a:ext uri="{FF2B5EF4-FFF2-40B4-BE49-F238E27FC236}">
                <a16:creationId xmlns:a16="http://schemas.microsoft.com/office/drawing/2014/main" id="{EF37906F-5114-4C00-B73A-C7CBD27AA295}"/>
              </a:ext>
            </a:extLst>
          </p:cNvPr>
          <p:cNvSpPr/>
          <p:nvPr/>
        </p:nvSpPr>
        <p:spPr bwMode="auto">
          <a:xfrm>
            <a:off x="3532065" y="8165359"/>
            <a:ext cx="2167128"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31" name="Rectangle 30">
            <a:extLst>
              <a:ext uri="{FF2B5EF4-FFF2-40B4-BE49-F238E27FC236}">
                <a16:creationId xmlns:a16="http://schemas.microsoft.com/office/drawing/2014/main" id="{5BD39DB2-2116-4095-BB42-99C84DF3932E}"/>
              </a:ext>
            </a:extLst>
          </p:cNvPr>
          <p:cNvSpPr/>
          <p:nvPr/>
        </p:nvSpPr>
        <p:spPr bwMode="auto">
          <a:xfrm>
            <a:off x="6058711" y="8165359"/>
            <a:ext cx="2167128"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32" name="Rectangle 31">
            <a:extLst>
              <a:ext uri="{FF2B5EF4-FFF2-40B4-BE49-F238E27FC236}">
                <a16:creationId xmlns:a16="http://schemas.microsoft.com/office/drawing/2014/main" id="{BC567083-2143-4DC0-9FD6-A4F657FA0C19}"/>
              </a:ext>
            </a:extLst>
          </p:cNvPr>
          <p:cNvSpPr/>
          <p:nvPr/>
        </p:nvSpPr>
        <p:spPr bwMode="auto">
          <a:xfrm>
            <a:off x="8584726" y="8165359"/>
            <a:ext cx="2167128"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33" name="Rectangle 32">
            <a:extLst>
              <a:ext uri="{FF2B5EF4-FFF2-40B4-BE49-F238E27FC236}">
                <a16:creationId xmlns:a16="http://schemas.microsoft.com/office/drawing/2014/main" id="{238CE079-1B07-4E9F-95A8-2D66B00B68BB}"/>
              </a:ext>
            </a:extLst>
          </p:cNvPr>
          <p:cNvSpPr/>
          <p:nvPr/>
        </p:nvSpPr>
        <p:spPr bwMode="auto">
          <a:xfrm>
            <a:off x="11108435" y="8165359"/>
            <a:ext cx="2176272"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34" name="Rectangle 33">
            <a:extLst>
              <a:ext uri="{FF2B5EF4-FFF2-40B4-BE49-F238E27FC236}">
                <a16:creationId xmlns:a16="http://schemas.microsoft.com/office/drawing/2014/main" id="{9CEDD65F-DCE9-41EA-87EA-349ACF35782D}"/>
              </a:ext>
            </a:extLst>
          </p:cNvPr>
          <p:cNvSpPr/>
          <p:nvPr/>
        </p:nvSpPr>
        <p:spPr bwMode="auto">
          <a:xfrm>
            <a:off x="13636756" y="8165359"/>
            <a:ext cx="2167128"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35" name="Rectangle 34">
            <a:extLst>
              <a:ext uri="{FF2B5EF4-FFF2-40B4-BE49-F238E27FC236}">
                <a16:creationId xmlns:a16="http://schemas.microsoft.com/office/drawing/2014/main" id="{7A445D77-9569-4D29-92DB-3C25D6C12EB8}"/>
              </a:ext>
            </a:extLst>
          </p:cNvPr>
          <p:cNvSpPr/>
          <p:nvPr/>
        </p:nvSpPr>
        <p:spPr bwMode="auto">
          <a:xfrm>
            <a:off x="16172808" y="8165359"/>
            <a:ext cx="2167128"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36" name="Rectangle 35">
            <a:extLst>
              <a:ext uri="{FF2B5EF4-FFF2-40B4-BE49-F238E27FC236}">
                <a16:creationId xmlns:a16="http://schemas.microsoft.com/office/drawing/2014/main" id="{06F15AAB-D7DD-4DE6-9881-7F509E72416F}"/>
              </a:ext>
            </a:extLst>
          </p:cNvPr>
          <p:cNvSpPr/>
          <p:nvPr/>
        </p:nvSpPr>
        <p:spPr bwMode="auto">
          <a:xfrm>
            <a:off x="18698823" y="8165359"/>
            <a:ext cx="2167128"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
        <p:nvSpPr>
          <p:cNvPr id="37" name="Rectangle 36">
            <a:extLst>
              <a:ext uri="{FF2B5EF4-FFF2-40B4-BE49-F238E27FC236}">
                <a16:creationId xmlns:a16="http://schemas.microsoft.com/office/drawing/2014/main" id="{D45CECFD-AAA2-4F90-9663-0B92A11F3350}"/>
              </a:ext>
            </a:extLst>
          </p:cNvPr>
          <p:cNvSpPr/>
          <p:nvPr/>
        </p:nvSpPr>
        <p:spPr bwMode="auto">
          <a:xfrm>
            <a:off x="21218742" y="8165359"/>
            <a:ext cx="2167128" cy="2048256"/>
          </a:xfrm>
          <a:prstGeom prst="rect">
            <a:avLst/>
          </a:prstGeom>
          <a:solidFill>
            <a:schemeClr val="bg1">
              <a:lumMod val="90000"/>
              <a:alpha val="56000"/>
            </a:schemeClr>
          </a:solidFill>
          <a:ln w="12700" cap="flat" cmpd="sng" algn="ctr">
            <a:solidFill>
              <a:schemeClr val="bg1">
                <a:lumMod val="90000"/>
              </a:schemeClr>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8255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endParaRPr>
          </a:p>
        </p:txBody>
      </p:sp>
    </p:spTree>
    <p:extLst>
      <p:ext uri="{BB962C8B-B14F-4D97-AF65-F5344CB8AC3E}">
        <p14:creationId xmlns:p14="http://schemas.microsoft.com/office/powerpoint/2010/main" val="269946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1011507" y="308980"/>
            <a:ext cx="22911173" cy="1354074"/>
          </a:xfrm>
        </p:spPr>
        <p:txBody>
          <a:bodyPr/>
          <a:lstStyle/>
          <a:p>
            <a:pPr algn="l"/>
            <a:r>
              <a:rPr lang="en-CA" sz="6000" b="1" dirty="0">
                <a:solidFill>
                  <a:schemeClr val="tx1">
                    <a:lumMod val="50000"/>
                    <a:lumOff val="50000"/>
                  </a:schemeClr>
                </a:solidFill>
                <a:effectLst/>
              </a:rPr>
              <a:t>ASSUMPTIONS &amp; PRINICIPLES</a:t>
            </a:r>
          </a:p>
        </p:txBody>
      </p:sp>
      <p:sp>
        <p:nvSpPr>
          <p:cNvPr id="7" name="TextBox 6"/>
          <p:cNvSpPr txBox="1"/>
          <p:nvPr/>
        </p:nvSpPr>
        <p:spPr>
          <a:xfrm>
            <a:off x="1863054" y="3439886"/>
            <a:ext cx="15460419" cy="6786473"/>
          </a:xfrm>
          <a:prstGeom prst="rect">
            <a:avLst/>
          </a:prstGeom>
          <a:noFill/>
        </p:spPr>
        <p:txBody>
          <a:bodyPr wrap="square" rtlCol="0">
            <a:spAutoFit/>
          </a:bodyPr>
          <a:lstStyle/>
          <a:p>
            <a:pPr marL="857250" indent="-857250" algn="l">
              <a:spcAft>
                <a:spcPts val="1800"/>
              </a:spcAft>
              <a:buFont typeface="Wingdings" panose="05000000000000000000" pitchFamily="2" charset="2"/>
              <a:buChar char="Ø"/>
            </a:pPr>
            <a:r>
              <a:rPr lang="en-CA" sz="6000" dirty="0">
                <a:solidFill>
                  <a:schemeClr val="tx1">
                    <a:lumMod val="50000"/>
                    <a:lumOff val="50000"/>
                  </a:schemeClr>
                </a:solidFill>
                <a:effectLst/>
                <a:latin typeface="+mn-lt"/>
              </a:rPr>
              <a:t>Zero Sum Result</a:t>
            </a:r>
          </a:p>
          <a:p>
            <a:pPr marL="857250" indent="-857250" algn="l">
              <a:spcAft>
                <a:spcPts val="1800"/>
              </a:spcAft>
              <a:buFont typeface="Wingdings" panose="05000000000000000000" pitchFamily="2" charset="2"/>
              <a:buChar char="Ø"/>
            </a:pPr>
            <a:r>
              <a:rPr lang="en-CA" sz="6000" dirty="0">
                <a:solidFill>
                  <a:schemeClr val="tx1">
                    <a:lumMod val="50000"/>
                    <a:lumOff val="50000"/>
                  </a:schemeClr>
                </a:solidFill>
                <a:effectLst/>
                <a:latin typeface="+mn-lt"/>
              </a:rPr>
              <a:t>Debt</a:t>
            </a:r>
          </a:p>
          <a:p>
            <a:pPr marL="857250" indent="-857250" algn="l">
              <a:spcAft>
                <a:spcPts val="1800"/>
              </a:spcAft>
              <a:buFont typeface="Wingdings" panose="05000000000000000000" pitchFamily="2" charset="2"/>
              <a:buChar char="Ø"/>
            </a:pPr>
            <a:r>
              <a:rPr lang="en-CA" sz="6000" dirty="0">
                <a:solidFill>
                  <a:schemeClr val="tx1">
                    <a:lumMod val="50000"/>
                    <a:lumOff val="50000"/>
                  </a:schemeClr>
                </a:solidFill>
                <a:effectLst/>
                <a:latin typeface="+mn-lt"/>
              </a:rPr>
              <a:t>Funding Now vs. Funding in Future</a:t>
            </a:r>
          </a:p>
          <a:p>
            <a:pPr marL="857250" indent="-857250" algn="l">
              <a:spcAft>
                <a:spcPts val="1800"/>
              </a:spcAft>
              <a:buFont typeface="Wingdings" panose="05000000000000000000" pitchFamily="2" charset="2"/>
              <a:buChar char="Ø"/>
            </a:pPr>
            <a:r>
              <a:rPr lang="en-CA" sz="6000" dirty="0">
                <a:solidFill>
                  <a:schemeClr val="tx1">
                    <a:lumMod val="50000"/>
                    <a:lumOff val="50000"/>
                  </a:schemeClr>
                </a:solidFill>
                <a:effectLst/>
                <a:latin typeface="+mn-lt"/>
              </a:rPr>
              <a:t>Participation</a:t>
            </a:r>
          </a:p>
          <a:p>
            <a:pPr marL="857250" indent="-857250" algn="l">
              <a:spcAft>
                <a:spcPts val="1800"/>
              </a:spcAft>
              <a:buFont typeface="Wingdings" panose="05000000000000000000" pitchFamily="2" charset="2"/>
              <a:buChar char="Ø"/>
            </a:pPr>
            <a:r>
              <a:rPr lang="en-CA" sz="6000" dirty="0">
                <a:solidFill>
                  <a:schemeClr val="tx1">
                    <a:lumMod val="50000"/>
                    <a:lumOff val="50000"/>
                  </a:schemeClr>
                </a:solidFill>
                <a:effectLst/>
                <a:latin typeface="+mn-lt"/>
              </a:rPr>
              <a:t>Current Capital</a:t>
            </a:r>
          </a:p>
          <a:p>
            <a:pPr marL="857250" indent="-857250" algn="l">
              <a:buFont typeface="Wingdings" panose="05000000000000000000" pitchFamily="2" charset="2"/>
              <a:buChar char="Ø"/>
            </a:pPr>
            <a:r>
              <a:rPr lang="en-CA" sz="6000" dirty="0">
                <a:solidFill>
                  <a:schemeClr val="tx1">
                    <a:lumMod val="50000"/>
                    <a:lumOff val="50000"/>
                  </a:schemeClr>
                </a:solidFill>
                <a:effectLst/>
                <a:latin typeface="+mn-lt"/>
              </a:rPr>
              <a:t>Changes to Ownership or Operating Entity</a:t>
            </a:r>
          </a:p>
        </p:txBody>
      </p:sp>
      <p:pic>
        <p:nvPicPr>
          <p:cNvPr id="8226" name="Picture 34" descr="Innovation icon with light bulb and gear on white Vector Image">
            <a:extLst>
              <a:ext uri="{FF2B5EF4-FFF2-40B4-BE49-F238E27FC236}">
                <a16:creationId xmlns:a16="http://schemas.microsoft.com/office/drawing/2014/main" id="{3C54BFF9-EA79-477E-BFBF-4F4A6DF9B0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71" t="6401" r="14342" b="37091"/>
          <a:stretch/>
        </p:blipFill>
        <p:spPr bwMode="auto">
          <a:xfrm>
            <a:off x="16698686" y="3439886"/>
            <a:ext cx="6618514" cy="581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2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64357" y="4163306"/>
            <a:ext cx="15228161" cy="1107996"/>
          </a:xfrm>
          <a:prstGeom prst="rect">
            <a:avLst/>
          </a:prstGeom>
        </p:spPr>
        <p:txBody>
          <a:bodyPr wrap="square">
            <a:spAutoFit/>
          </a:bodyPr>
          <a:lstStyle/>
          <a:p>
            <a:pPr algn="l"/>
            <a:r>
              <a:rPr lang="en-US" sz="6600" b="1" u="sng" dirty="0">
                <a:solidFill>
                  <a:schemeClr val="tx1">
                    <a:lumMod val="50000"/>
                    <a:lumOff val="50000"/>
                  </a:schemeClr>
                </a:solidFill>
                <a:effectLst/>
                <a:latin typeface="Arial" panose="020B0604020202020204" pitchFamily="34" charset="0"/>
              </a:rPr>
              <a:t>Zero Sum Result</a:t>
            </a:r>
            <a:endParaRPr lang="en-CA" sz="6600" b="1" u="sng" dirty="0">
              <a:solidFill>
                <a:schemeClr val="tx1">
                  <a:lumMod val="50000"/>
                  <a:lumOff val="50000"/>
                </a:schemeClr>
              </a:solidFill>
              <a:effectLst/>
            </a:endParaRPr>
          </a:p>
        </p:txBody>
      </p:sp>
      <p:sp>
        <p:nvSpPr>
          <p:cNvPr id="7" name="TextBox 6"/>
          <p:cNvSpPr txBox="1"/>
          <p:nvPr/>
        </p:nvSpPr>
        <p:spPr>
          <a:xfrm>
            <a:off x="4764357" y="5999032"/>
            <a:ext cx="18608040" cy="3416320"/>
          </a:xfrm>
          <a:prstGeom prst="rect">
            <a:avLst/>
          </a:prstGeom>
          <a:noFill/>
        </p:spPr>
        <p:txBody>
          <a:bodyPr wrap="square" rtlCol="0">
            <a:spAutoFit/>
          </a:bodyPr>
          <a:lstStyle/>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Shift who pays in the current funding model for regionally significant recreation facilities</a:t>
            </a:r>
          </a:p>
          <a:p>
            <a:pPr algn="l"/>
            <a:endParaRPr lang="en-CA" sz="5400" dirty="0">
              <a:solidFill>
                <a:schemeClr val="tx1">
                  <a:lumMod val="50000"/>
                  <a:lumOff val="50000"/>
                </a:schemeClr>
              </a:solidFill>
              <a:effectLst/>
              <a:latin typeface="+mn-lt"/>
            </a:endParaRPr>
          </a:p>
          <a:p>
            <a:pPr marL="857250" indent="-857250" algn="l">
              <a:buFont typeface="Wingdings" panose="05000000000000000000" pitchFamily="2" charset="2"/>
              <a:buChar char="Ø"/>
            </a:pPr>
            <a:r>
              <a:rPr lang="en-CA" sz="5400" dirty="0">
                <a:solidFill>
                  <a:schemeClr val="tx1">
                    <a:lumMod val="50000"/>
                    <a:lumOff val="50000"/>
                  </a:schemeClr>
                </a:solidFill>
                <a:effectLst/>
                <a:latin typeface="+mn-lt"/>
              </a:rPr>
              <a:t>No intent to change the overall level of funding</a:t>
            </a:r>
          </a:p>
        </p:txBody>
      </p:sp>
      <p:sp>
        <p:nvSpPr>
          <p:cNvPr id="9" name="Text Placeholder 3">
            <a:extLst>
              <a:ext uri="{FF2B5EF4-FFF2-40B4-BE49-F238E27FC236}">
                <a16:creationId xmlns:a16="http://schemas.microsoft.com/office/drawing/2014/main" id="{88C5C056-91D3-4F87-8077-245FB2A5E555}"/>
              </a:ext>
            </a:extLst>
          </p:cNvPr>
          <p:cNvSpPr txBox="1">
            <a:spLocks/>
          </p:cNvSpPr>
          <p:nvPr/>
        </p:nvSpPr>
        <p:spPr>
          <a:xfrm>
            <a:off x="1011507" y="308980"/>
            <a:ext cx="22911173" cy="1354074"/>
          </a:xfrm>
          <a:prstGeom prst="rect">
            <a:avLst/>
          </a:prstGeom>
        </p:spPr>
        <p:txBody>
          <a:bodyPr/>
          <a:lstStyle>
            <a:lvl1pPr algn="ctr" defTabSz="825500" rtl="0" eaLnBrk="1" fontAlgn="base" hangingPunct="1">
              <a:spcBef>
                <a:spcPts val="5100"/>
              </a:spcBef>
              <a:spcAft>
                <a:spcPct val="0"/>
              </a:spcAft>
              <a:defRPr sz="7200" baseline="0">
                <a:solidFill>
                  <a:schemeClr val="tx2">
                    <a:lumMod val="10000"/>
                  </a:schemeClr>
                </a:solidFill>
                <a:effectLst>
                  <a:outerShdw dir="2700000" algn="tl">
                    <a:srgbClr val="000000"/>
                  </a:outerShdw>
                </a:effectLst>
                <a:latin typeface="Arial" panose="020B0604020202020204" pitchFamily="34" charset="0"/>
                <a:ea typeface="+mn-ea"/>
                <a:cs typeface="Arial" panose="020B0604020202020204" pitchFamily="34" charset="0"/>
                <a:sym typeface="Helvetica Neue Light" charset="0"/>
              </a:defRPr>
            </a:lvl1pPr>
            <a:lvl2pPr marL="2286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2pPr>
            <a:lvl3pPr marL="4572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3pPr>
            <a:lvl4pPr marL="6858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4pPr>
            <a:lvl5pPr marL="914400" algn="l" defTabSz="825500" rtl="0" eaLnBrk="1" fontAlgn="base" hangingPunct="1">
              <a:spcBef>
                <a:spcPts val="5100"/>
              </a:spcBef>
              <a:spcAft>
                <a:spcPct val="0"/>
              </a:spcAft>
              <a:defRPr sz="7200" baseline="0">
                <a:solidFill>
                  <a:schemeClr val="tx2">
                    <a:lumMod val="10000"/>
                  </a:schemeClr>
                </a:solidFill>
                <a:effectLst/>
                <a:latin typeface="Arial" panose="020B0604020202020204" pitchFamily="34" charset="0"/>
                <a:ea typeface="Helvetica Neue Light" charset="0"/>
                <a:cs typeface="Arial" panose="020B0604020202020204" pitchFamily="34" charset="0"/>
                <a:sym typeface="Helvetica Neue Light" charset="0"/>
              </a:defRPr>
            </a:lvl5pPr>
            <a:lvl6pPr marL="13716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18288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2860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743200" algn="l" defTabSz="825500" rtl="0" eaLnBrk="1" fontAlgn="base" hangingPunct="1">
              <a:spcBef>
                <a:spcPts val="5100"/>
              </a:spcBef>
              <a:spcAft>
                <a:spcPct val="0"/>
              </a:spcAft>
              <a:defRPr sz="5000">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a:lstStyle>
          <a:p>
            <a:pPr algn="l"/>
            <a:r>
              <a:rPr lang="en-CA" sz="6000" b="1" kern="0">
                <a:solidFill>
                  <a:schemeClr val="tx1">
                    <a:lumMod val="50000"/>
                    <a:lumOff val="50000"/>
                  </a:schemeClr>
                </a:solidFill>
                <a:effectLst/>
              </a:rPr>
              <a:t>ASSUMPTIONS &amp; PRINICIPLES</a:t>
            </a:r>
            <a:endParaRPr lang="en-CA" sz="6000" b="1" kern="0" dirty="0">
              <a:solidFill>
                <a:schemeClr val="tx1">
                  <a:lumMod val="50000"/>
                  <a:lumOff val="50000"/>
                </a:schemeClr>
              </a:solidFill>
              <a:effectLst/>
            </a:endParaRPr>
          </a:p>
        </p:txBody>
      </p:sp>
    </p:spTree>
    <p:extLst>
      <p:ext uri="{BB962C8B-B14F-4D97-AF65-F5344CB8AC3E}">
        <p14:creationId xmlns:p14="http://schemas.microsoft.com/office/powerpoint/2010/main" val="188257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017 Theme">
  <a:themeElements>
    <a:clrScheme name="Custom 6">
      <a:dk1>
        <a:srgbClr val="05A9AD"/>
      </a:dk1>
      <a:lt1>
        <a:srgbClr val="000000"/>
      </a:lt1>
      <a:dk2>
        <a:srgbClr val="F0F1F2"/>
      </a:dk2>
      <a:lt2>
        <a:srgbClr val="B8BBC1"/>
      </a:lt2>
      <a:accent1>
        <a:srgbClr val="05A9AD"/>
      </a:accent1>
      <a:accent2>
        <a:srgbClr val="C9C5C8"/>
      </a:accent2>
      <a:accent3>
        <a:srgbClr val="F2F2F2"/>
      </a:accent3>
      <a:accent4>
        <a:srgbClr val="05A9AD"/>
      </a:accent4>
      <a:accent5>
        <a:srgbClr val="05A9AD"/>
      </a:accent5>
      <a:accent6>
        <a:srgbClr val="AE64C8"/>
      </a:accent6>
      <a:hlink>
        <a:srgbClr val="0000FF"/>
      </a:hlink>
      <a:folHlink>
        <a:srgbClr val="AE64C8"/>
      </a:folHlink>
    </a:clrScheme>
    <a:fontScheme name="Custom 2">
      <a:majorFont>
        <a:latin typeface="Arial"/>
        <a:ea typeface="ＭＳ Ｐゴシック"/>
        <a:cs typeface="Helvetica Neue Light"/>
      </a:majorFont>
      <a:minorFont>
        <a:latin typeface="Arial"/>
        <a:ea typeface="ＭＳ Ｐゴシック"/>
        <a:cs typeface="Helvetica Neue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ctr" defTabSz="825500" rtl="0" eaLnBrk="1" fontAlgn="base" latinLnBrk="0" hangingPunct="0">
          <a:lnSpc>
            <a:spcPct val="100000"/>
          </a:lnSpc>
          <a:spcBef>
            <a:spcPct val="0"/>
          </a:spcBef>
          <a:spcAft>
            <a:spcPct val="0"/>
          </a:spcAft>
          <a:buClrTx/>
          <a:buSzTx/>
          <a:buFontTx/>
          <a:buNone/>
          <a:tabLst/>
          <a:def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ctr" defTabSz="825500" rtl="0" eaLnBrk="1" fontAlgn="base" latinLnBrk="0" hangingPunct="0">
          <a:lnSpc>
            <a:spcPct val="100000"/>
          </a:lnSpc>
          <a:spcBef>
            <a:spcPct val="0"/>
          </a:spcBef>
          <a:spcAft>
            <a:spcPct val="0"/>
          </a:spcAft>
          <a:buClrTx/>
          <a:buSzTx/>
          <a:buFontTx/>
          <a:buNone/>
          <a:tabLst/>
          <a:defRPr kumimoji="0" lang="en-US" sz="58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ＭＳ Ｐゴシック" charset="0"/>
            <a:cs typeface="Helvetica Neue Light" charset="0"/>
            <a:sym typeface="Helvetica Neue Light" charset="0"/>
          </a:defRPr>
        </a:defPPr>
      </a:lstStyle>
    </a:lnDef>
  </a:objectDefaults>
  <a:extraClrSchemeLst/>
  <a:extLst>
    <a:ext uri="{05A4C25C-085E-4340-85A3-A5531E510DB2}">
      <thm15:themeFamily xmlns:thm15="http://schemas.microsoft.com/office/thememl/2012/main" name="2018 PPT Template [Read-Only]" id="{BCD1EC7F-9CA1-4CDD-BFA9-D5BFCA50AE70}" vid="{71EB328F-70FC-47C6-AA79-FFE2B3528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 PPT Template_201811011124439944 (1)</Template>
  <TotalTime>7256</TotalTime>
  <Words>3174</Words>
  <Application>Microsoft Office PowerPoint</Application>
  <PresentationFormat>Custom</PresentationFormat>
  <Paragraphs>285</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Narrow</vt:lpstr>
      <vt:lpstr>Calibri</vt:lpstr>
      <vt:lpstr>Courier New</vt:lpstr>
      <vt:lpstr>Helvetica Neue Light</vt:lpstr>
      <vt:lpstr>Wingdings</vt:lpstr>
      <vt:lpstr>2017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Rachelle Rondeau</dc:creator>
  <cp:lastModifiedBy>Ronnie Gill</cp:lastModifiedBy>
  <cp:revision>410</cp:revision>
  <cp:lastPrinted>2022-06-15T19:39:11Z</cp:lastPrinted>
  <dcterms:created xsi:type="dcterms:W3CDTF">2018-11-24T00:26:03Z</dcterms:created>
  <dcterms:modified xsi:type="dcterms:W3CDTF">2022-09-29T15:35:37Z</dcterms:modified>
</cp:coreProperties>
</file>