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4" r:id="rId2"/>
    <p:sldId id="333" r:id="rId3"/>
    <p:sldId id="335" r:id="rId4"/>
    <p:sldId id="337" r:id="rId5"/>
    <p:sldId id="338" r:id="rId6"/>
    <p:sldId id="339" r:id="rId7"/>
    <p:sldId id="340" r:id="rId8"/>
    <p:sldId id="341" r:id="rId9"/>
    <p:sldId id="34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E283A6-89E0-A3FB-5D33-9A047D81A98F}" name="Steve Slawuta" initials="SS" userId="S::slawuta@rcstrategiesplus.onmicrosoft.com::ed854084-7c81-4b79-a0b3-2a1b0e128305" providerId="AD"/>
  <p188:author id="{C537E6AA-5F4D-9563-9285-08921DD5DAF0}" name="bell@rcstrategies.ca" initials="b" userId="S::bell@rcstrategies.ca::034e71ad-3200-4a0d-9e08-4b20c0888c86" providerId="AD"/>
  <p188:author id="{09F912AD-060A-5BA3-592C-1F465EC7129C}" name="Saunders, Susie" initials="SS" userId="S::sausus@courtenay.ca::b743ea57-54ff-4f68-8b85-99dcc8bbb29c" providerId="AD"/>
  <p188:author id="{F3E305D2-C17F-AD1A-69F7-FC355284F225}" name="Coltura, Ryan" initials="RC" userId="S::colrya@courtenay.ca::5aad9df8-1027-4781-b4cb-43cca2cc14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3"/>
    <a:srgbClr val="F39C1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9225" autoAdjust="0"/>
  </p:normalViewPr>
  <p:slideViewPr>
    <p:cSldViewPr snapToGrid="0" showGuides="1">
      <p:cViewPr varScale="1">
        <p:scale>
          <a:sx n="91" d="100"/>
          <a:sy n="91" d="100"/>
        </p:scale>
        <p:origin x="3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2702-586E-4C77-8E0B-6DC6B7A13F5B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7D312-0103-4368-A2EF-700C7978E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30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C22423-7B79-467B-8E06-7997F4A8019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8" y="313"/>
            <a:ext cx="12190011" cy="6858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9914" y="1"/>
            <a:ext cx="8088086" cy="2002970"/>
          </a:xfrm>
        </p:spPr>
        <p:txBody>
          <a:bodyPr anchor="ctr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9914" y="2002971"/>
            <a:ext cx="8088086" cy="587829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AB32-D53E-4762-BACF-124E3ED428FF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E0A0-7131-424C-995A-5F753F0BD1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14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AB32-D53E-4762-BACF-124E3ED428FF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E0A0-7131-424C-995A-5F753F0BD1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59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AB32-D53E-4762-BACF-124E3ED428FF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E0A0-7131-424C-995A-5F753F0BD1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41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AB32-D53E-4762-BACF-124E3ED428FF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E0A0-7131-424C-995A-5F753F0BD1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46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AB32-D53E-4762-BACF-124E3ED428FF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E0A0-7131-424C-995A-5F753F0BD1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28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AB32-D53E-4762-BACF-124E3ED428FF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E0A0-7131-424C-995A-5F753F0BD1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7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AB32-D53E-4762-BACF-124E3ED428FF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E0A0-7131-424C-995A-5F753F0BD1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82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AB32-D53E-4762-BACF-124E3ED428FF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E0A0-7131-424C-995A-5F753F0BD1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10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AB32-D53E-4762-BACF-124E3ED428FF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E0A0-7131-424C-995A-5F753F0BD1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64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AB32-D53E-4762-BACF-124E3ED428FF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E0A0-7131-424C-995A-5F753F0BD1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90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AB32-D53E-4762-BACF-124E3ED428FF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E0A0-7131-424C-995A-5F753F0BD1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41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3AB32-D53E-4762-BACF-124E3ED428FF}" type="datetimeFigureOut">
              <a:rPr lang="en-CA" smtClean="0"/>
              <a:t>2026-04-22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E0A0-7131-424C-995A-5F753F0BD155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464F3-17C7-4904-9D6D-95BEDAB441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" y="0"/>
            <a:ext cx="12190011" cy="68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9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CCB00B-29E2-9F37-C673-567344F6B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5691-DEEC-0F0D-FC2D-83FFC032C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9914" y="1"/>
            <a:ext cx="9333600" cy="2190612"/>
          </a:xfrm>
        </p:spPr>
        <p:txBody>
          <a:bodyPr>
            <a:normAutofit/>
          </a:bodyPr>
          <a:lstStyle/>
          <a:p>
            <a:r>
              <a:rPr lang="en-CA" dirty="0"/>
              <a:t>Regional Recreation Facility Needs Assessment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35C32-64AC-D5A8-A19D-AC12ED67DC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Summary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55954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69AE-C6F1-5436-CF93-17640DDA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Presentation Overview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3C9B4-0041-3126-8C76-20967AEBF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25625"/>
            <a:ext cx="5630656" cy="4667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Needs Assessment Purpose and Process Overview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Recommended Infrastructure Strategies (Summary of Key Themes)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Questions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73907-DA21-950A-F576-01ADD1EA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654" y="1825625"/>
            <a:ext cx="5465369" cy="41985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794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4EE6-6822-7621-346C-668D2E6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DC5F4-D8C8-EF39-0E11-DA5148550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Assess the current state of regional recreation amenity needs (trends, changes, gaps, etc.). </a:t>
            </a:r>
          </a:p>
          <a:p>
            <a:endParaRPr lang="en-CA" dirty="0"/>
          </a:p>
          <a:p>
            <a:r>
              <a:rPr lang="en-CA" dirty="0"/>
              <a:t>Review and update priorities from the 2019 Regional Recreation Strategic Plan. </a:t>
            </a:r>
          </a:p>
          <a:p>
            <a:endParaRPr lang="en-CA" dirty="0"/>
          </a:p>
          <a:p>
            <a:r>
              <a:rPr lang="en-CA" dirty="0"/>
              <a:t>Provide a resource that will help ensure future decision making is based on sound data and rationale. 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b="1" dirty="0">
                <a:solidFill>
                  <a:schemeClr val="accent1"/>
                </a:solidFill>
              </a:rPr>
              <a:t>*The focus on the Needs Assessment was on regionally supported recreation infrastructure and is not intended to supersede local municipal planning and priorities.  </a:t>
            </a:r>
          </a:p>
        </p:txBody>
      </p:sp>
    </p:spTree>
    <p:extLst>
      <p:ext uri="{BB962C8B-B14F-4D97-AF65-F5344CB8AC3E}">
        <p14:creationId xmlns:p14="http://schemas.microsoft.com/office/powerpoint/2010/main" val="218777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66970-6FCC-F61B-F614-1874A6105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6883-1D91-0C80-E692-E4DD548E2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Process &amp; Inputs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AC5F67-8C2B-29DE-3142-DBB96EA54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517" r="1159" b="8007"/>
          <a:stretch>
            <a:fillRect/>
          </a:stretch>
        </p:blipFill>
        <p:spPr>
          <a:xfrm>
            <a:off x="4621789" y="3429000"/>
            <a:ext cx="7450494" cy="1106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B155D-7031-54B1-235B-263EB89D63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49" b="2559"/>
          <a:stretch>
            <a:fillRect/>
          </a:stretch>
        </p:blipFill>
        <p:spPr>
          <a:xfrm>
            <a:off x="181715" y="1924777"/>
            <a:ext cx="4440074" cy="41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1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78F4-5920-87F2-F24C-8F3529A8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Recommendations and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8670F-BD69-8D93-7321-CB7C08DF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266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study contains </a:t>
            </a:r>
            <a:r>
              <a:rPr lang="en-CA" b="1" dirty="0"/>
              <a:t>strategies for 11 different types of recreation amenities</a:t>
            </a:r>
            <a:r>
              <a:rPr lang="en-CA" dirty="0"/>
              <a:t>, including those that currently exist at regionally significant facilities or may warrant future consideration for regional provision.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A </a:t>
            </a:r>
            <a:r>
              <a:rPr lang="en-CA" b="1" dirty="0"/>
              <a:t>3-Step Prioritization Framework </a:t>
            </a:r>
            <a:r>
              <a:rPr lang="en-CA" dirty="0"/>
              <a:t>was used to inform the strategies.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C63F0-7D60-1239-8588-D084BFA32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58" y="4338734"/>
            <a:ext cx="11026767" cy="17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4511-941E-B9C5-D947-D3225C87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Strategy Themes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A469-60F0-6A76-05EC-ABFACA0C4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88310" cy="4596115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Strategies Aimed at </a:t>
            </a:r>
            <a:r>
              <a:rPr lang="en-CA" b="1" u="sng" dirty="0"/>
              <a:t>Sustaining Aging Infrastructure</a:t>
            </a:r>
          </a:p>
          <a:p>
            <a:r>
              <a:rPr lang="en-CA" dirty="0"/>
              <a:t>Recommended as an </a:t>
            </a:r>
            <a:r>
              <a:rPr lang="en-CA" b="1" dirty="0"/>
              <a:t>overarching priority </a:t>
            </a:r>
            <a:r>
              <a:rPr lang="en-CA" dirty="0"/>
              <a:t>for the CVRD and regional partners. </a:t>
            </a:r>
          </a:p>
          <a:p>
            <a:r>
              <a:rPr lang="en-CA" dirty="0"/>
              <a:t>Reinvestment into </a:t>
            </a:r>
            <a:r>
              <a:rPr lang="en-CA" b="1" dirty="0"/>
              <a:t>existing arenas, aquatics facilities, community programming spaces, the Cowichan Sportsplex (including track replacement), and Cowichan Performing Arts Centre </a:t>
            </a:r>
            <a:r>
              <a:rPr lang="en-CA" dirty="0"/>
              <a:t>to sustain existing service levels and best position these facilities for the future. </a:t>
            </a:r>
          </a:p>
        </p:txBody>
      </p:sp>
    </p:spTree>
    <p:extLst>
      <p:ext uri="{BB962C8B-B14F-4D97-AF65-F5344CB8AC3E}">
        <p14:creationId xmlns:p14="http://schemas.microsoft.com/office/powerpoint/2010/main" val="413421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CF338-2D16-E99C-C62A-123F489C4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26C0-6759-A421-7723-7386E43F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Strategy Themes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4719-1F23-A88D-3D1D-0227A9D6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Planning Required for Potential Major Facility Development (Strategies to Help Plan the </a:t>
            </a:r>
            <a:r>
              <a:rPr lang="en-US" b="1" u="sng" dirty="0"/>
              <a:t>Next Generation of Regional Facilities</a:t>
            </a:r>
            <a:r>
              <a:rPr lang="en-US" b="1" dirty="0"/>
              <a:t>)</a:t>
            </a:r>
          </a:p>
          <a:p>
            <a:r>
              <a:rPr lang="en-US" dirty="0"/>
              <a:t>1-2 new </a:t>
            </a:r>
            <a:r>
              <a:rPr lang="en-US" b="1" dirty="0"/>
              <a:t>ice sheets </a:t>
            </a:r>
            <a:r>
              <a:rPr lang="en-US" dirty="0"/>
              <a:t>by 2040, ideally as part of a multi-sheet facility. </a:t>
            </a:r>
          </a:p>
          <a:p>
            <a:r>
              <a:rPr lang="en-CA" dirty="0"/>
              <a:t>Concept planning and cost validation for a third regional </a:t>
            </a:r>
            <a:r>
              <a:rPr lang="en-CA" b="1" dirty="0"/>
              <a:t>indoor aquatics facility</a:t>
            </a:r>
            <a:r>
              <a:rPr lang="en-CA" dirty="0"/>
              <a:t> to serve the south. </a:t>
            </a:r>
          </a:p>
          <a:p>
            <a:r>
              <a:rPr lang="en-CA" dirty="0"/>
              <a:t>Options for a </a:t>
            </a:r>
            <a:r>
              <a:rPr lang="en-CA" b="1" dirty="0"/>
              <a:t>smaller scale performing arts venue</a:t>
            </a:r>
            <a:r>
              <a:rPr lang="en-CA" dirty="0"/>
              <a:t> to complement the CPAC. </a:t>
            </a:r>
          </a:p>
          <a:p>
            <a:r>
              <a:rPr lang="en-CA" dirty="0"/>
              <a:t>As part of future major future facility development, identify opportunities to </a:t>
            </a:r>
            <a:r>
              <a:rPr lang="en-CA" b="1" dirty="0"/>
              <a:t>efficiently meet other amenity needs (gymnasiums, indoor walking tracks, and fitness spaces). </a:t>
            </a:r>
          </a:p>
        </p:txBody>
      </p:sp>
    </p:spTree>
    <p:extLst>
      <p:ext uri="{BB962C8B-B14F-4D97-AF65-F5344CB8AC3E}">
        <p14:creationId xmlns:p14="http://schemas.microsoft.com/office/powerpoint/2010/main" val="30439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3773E-29DA-DF7F-229E-294371AC0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6CB7-67E8-A049-EEBA-DCB5637E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Strategy Themes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1C998-54FE-2585-9735-B859CCBED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34" y="1825625"/>
            <a:ext cx="109728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Strategies Suggesting that </a:t>
            </a:r>
            <a:r>
              <a:rPr lang="en-US" b="1" u="sng" dirty="0"/>
              <a:t>Trends Monitoring or Further Needs Analysis is Required </a:t>
            </a:r>
          </a:p>
          <a:p>
            <a:r>
              <a:rPr lang="en-US" dirty="0"/>
              <a:t>Feasibility study or regional pickleball strategy to explore a </a:t>
            </a:r>
            <a:r>
              <a:rPr lang="en-US" b="1" dirty="0"/>
              <a:t>major ‘hub’ pickleball site.</a:t>
            </a:r>
            <a:r>
              <a:rPr lang="en-US" dirty="0"/>
              <a:t> </a:t>
            </a:r>
          </a:p>
          <a:p>
            <a:r>
              <a:rPr lang="en-US" dirty="0"/>
              <a:t>Cowichan Sportsplex investments to explore: </a:t>
            </a:r>
            <a:r>
              <a:rPr lang="en-US" b="1" dirty="0"/>
              <a:t>Covering the Weyerhaeuser Thunderbox</a:t>
            </a:r>
            <a:r>
              <a:rPr lang="en-US" dirty="0"/>
              <a:t> and </a:t>
            </a:r>
            <a:r>
              <a:rPr lang="en-US" b="1" dirty="0"/>
              <a:t>improvements to the natural surface infield</a:t>
            </a:r>
            <a:r>
              <a:rPr lang="en-US" dirty="0"/>
              <a:t> to improve functional capacity (surface improvements, drainage upgrades, lighting). 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*Improved data collection practices for casual / spontaneous use amenities are also recommended to help inform future planning. </a:t>
            </a:r>
          </a:p>
        </p:txBody>
      </p:sp>
    </p:spTree>
    <p:extLst>
      <p:ext uri="{BB962C8B-B14F-4D97-AF65-F5344CB8AC3E}">
        <p14:creationId xmlns:p14="http://schemas.microsoft.com/office/powerpoint/2010/main" val="139080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CEF0-0AF5-4B9D-EB00-9F26FE00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81" y="25778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8915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C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B1C20"/>
      </a:accent1>
      <a:accent2>
        <a:srgbClr val="0E123B"/>
      </a:accent2>
      <a:accent3>
        <a:srgbClr val="769679"/>
      </a:accent3>
      <a:accent4>
        <a:srgbClr val="1E391A"/>
      </a:accent4>
      <a:accent5>
        <a:srgbClr val="595959"/>
      </a:accent5>
      <a:accent6>
        <a:srgbClr val="AEABAB"/>
      </a:accent6>
      <a:hlink>
        <a:srgbClr val="9B1C20"/>
      </a:hlink>
      <a:folHlink>
        <a:srgbClr val="0E123B"/>
      </a:folHlink>
    </a:clrScheme>
    <a:fontScheme name="RCS">
      <a:majorFont>
        <a:latin typeface="Trade Gothic Next LT Pro BdCn"/>
        <a:ea typeface=""/>
        <a:cs typeface=""/>
      </a:majorFont>
      <a:minorFont>
        <a:latin typeface="Trade Gothic Next LT Pro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5616</TotalTime>
  <Words>386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Trade Gothic Next LT Pro BdCn</vt:lpstr>
      <vt:lpstr>Trade Gothic Next LT Pro Lt</vt:lpstr>
      <vt:lpstr>Office Theme</vt:lpstr>
      <vt:lpstr>Regional Recreation Facility Needs Assessment </vt:lpstr>
      <vt:lpstr>Presentation Overview  </vt:lpstr>
      <vt:lpstr>Study Purpose</vt:lpstr>
      <vt:lpstr>Study Process &amp; Inputs</vt:lpstr>
      <vt:lpstr>Recommendations and Priorities</vt:lpstr>
      <vt:lpstr>Key Strategy Themes </vt:lpstr>
      <vt:lpstr>Key Strategy Themes </vt:lpstr>
      <vt:lpstr>Key Strategy Themes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dkinley</dc:creator>
  <cp:lastModifiedBy>Steve Slawuta</cp:lastModifiedBy>
  <cp:revision>61</cp:revision>
  <dcterms:created xsi:type="dcterms:W3CDTF">2020-09-08T21:38:08Z</dcterms:created>
  <dcterms:modified xsi:type="dcterms:W3CDTF">2026-04-22T14:27:28Z</dcterms:modified>
</cp:coreProperties>
</file>