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71" r:id="rId13"/>
    <p:sldId id="270" r:id="rId14"/>
    <p:sldId id="267" r:id="rId15"/>
    <p:sldId id="26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9" roundtripDataSignature="AMtx7mgd4CV2QIf/tEnmaTtbPSjRVgcn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7C731-2312-4B57-B6C6-DD090D610263}" v="1" dt="2021-09-22T22:35:19.861"/>
  </p1510:revLst>
</p1510:revInfo>
</file>

<file path=ppt/tableStyles.xml><?xml version="1.0" encoding="utf-8"?>
<a:tblStyleLst xmlns:a="http://schemas.openxmlformats.org/drawingml/2006/main" def="{A25C59D9-DAF7-4590-8CCC-783F60B5D68C}">
  <a:tblStyle styleId="{A25C59D9-DAF7-4590-8CCC-783F60B5D6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FBE8B76-6A01-47A9-97EC-A5AC9B8AD15C}"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136" autoAdjust="0"/>
  </p:normalViewPr>
  <p:slideViewPr>
    <p:cSldViewPr snapToGrid="0">
      <p:cViewPr varScale="1">
        <p:scale>
          <a:sx n="92" d="100"/>
          <a:sy n="92"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Cook" userId="ff72abdd-3fda-462e-b855-20611a3cf2f3" providerId="ADAL" clId="{2BD54F40-53AE-4D9B-A745-350911523F5B}"/>
    <pc:docChg chg="custSel modSld">
      <pc:chgData name="Shelley Cook" userId="ff72abdd-3fda-462e-b855-20611a3cf2f3" providerId="ADAL" clId="{2BD54F40-53AE-4D9B-A745-350911523F5B}" dt="2021-09-23T15:41:38.619" v="310" actId="20577"/>
      <pc:docMkLst>
        <pc:docMk/>
      </pc:docMkLst>
      <pc:sldChg chg="modSp mod">
        <pc:chgData name="Shelley Cook" userId="ff72abdd-3fda-462e-b855-20611a3cf2f3" providerId="ADAL" clId="{2BD54F40-53AE-4D9B-A745-350911523F5B}" dt="2021-09-23T15:41:38.619" v="310" actId="20577"/>
        <pc:sldMkLst>
          <pc:docMk/>
          <pc:sldMk cId="0" sldId="257"/>
        </pc:sldMkLst>
        <pc:spChg chg="mod">
          <ac:chgData name="Shelley Cook" userId="ff72abdd-3fda-462e-b855-20611a3cf2f3" providerId="ADAL" clId="{2BD54F40-53AE-4D9B-A745-350911523F5B}" dt="2021-09-23T15:39:43.773" v="277" actId="255"/>
          <ac:spMkLst>
            <pc:docMk/>
            <pc:sldMk cId="0" sldId="257"/>
            <ac:spMk id="5" creationId="{4AAB9B0B-AF79-4B0D-9EB5-4C0E470182FF}"/>
          </ac:spMkLst>
        </pc:spChg>
        <pc:spChg chg="mod">
          <ac:chgData name="Shelley Cook" userId="ff72abdd-3fda-462e-b855-20611a3cf2f3" providerId="ADAL" clId="{2BD54F40-53AE-4D9B-A745-350911523F5B}" dt="2021-09-23T15:41:38.619" v="310" actId="20577"/>
          <ac:spMkLst>
            <pc:docMk/>
            <pc:sldMk cId="0" sldId="257"/>
            <ac:spMk id="96" creationId="{00000000-0000-0000-0000-000000000000}"/>
          </ac:spMkLst>
        </pc:spChg>
      </pc:sldChg>
      <pc:sldChg chg="modSp mod">
        <pc:chgData name="Shelley Cook" userId="ff72abdd-3fda-462e-b855-20611a3cf2f3" providerId="ADAL" clId="{2BD54F40-53AE-4D9B-A745-350911523F5B}" dt="2021-09-23T15:31:08.833" v="198" actId="1076"/>
        <pc:sldMkLst>
          <pc:docMk/>
          <pc:sldMk cId="0" sldId="260"/>
        </pc:sldMkLst>
        <pc:spChg chg="mod">
          <ac:chgData name="Shelley Cook" userId="ff72abdd-3fda-462e-b855-20611a3cf2f3" providerId="ADAL" clId="{2BD54F40-53AE-4D9B-A745-350911523F5B}" dt="2021-09-23T15:31:08.833" v="198" actId="1076"/>
          <ac:spMkLst>
            <pc:docMk/>
            <pc:sldMk cId="0" sldId="260"/>
            <ac:spMk id="9" creationId="{2F425A0F-0A44-4281-BEB6-9E113B16D11C}"/>
          </ac:spMkLst>
        </pc:spChg>
      </pc:sldChg>
      <pc:sldChg chg="modSp mod">
        <pc:chgData name="Shelley Cook" userId="ff72abdd-3fda-462e-b855-20611a3cf2f3" providerId="ADAL" clId="{2BD54F40-53AE-4D9B-A745-350911523F5B}" dt="2021-09-23T15:37:00.699" v="265" actId="20577"/>
        <pc:sldMkLst>
          <pc:docMk/>
          <pc:sldMk cId="0" sldId="263"/>
        </pc:sldMkLst>
        <pc:spChg chg="mod">
          <ac:chgData name="Shelley Cook" userId="ff72abdd-3fda-462e-b855-20611a3cf2f3" providerId="ADAL" clId="{2BD54F40-53AE-4D9B-A745-350911523F5B}" dt="2021-09-23T15:37:00.699" v="265" actId="20577"/>
          <ac:spMkLst>
            <pc:docMk/>
            <pc:sldMk cId="0" sldId="263"/>
            <ac:spMk id="136" creationId="{00000000-0000-0000-0000-000000000000}"/>
          </ac:spMkLst>
        </pc:spChg>
      </pc:sldChg>
      <pc:sldChg chg="modSp mod">
        <pc:chgData name="Shelley Cook" userId="ff72abdd-3fda-462e-b855-20611a3cf2f3" providerId="ADAL" clId="{2BD54F40-53AE-4D9B-A745-350911523F5B}" dt="2021-09-23T15:38:10.626" v="268" actId="20577"/>
        <pc:sldMkLst>
          <pc:docMk/>
          <pc:sldMk cId="0" sldId="267"/>
        </pc:sldMkLst>
        <pc:spChg chg="mod">
          <ac:chgData name="Shelley Cook" userId="ff72abdd-3fda-462e-b855-20611a3cf2f3" providerId="ADAL" clId="{2BD54F40-53AE-4D9B-A745-350911523F5B}" dt="2021-09-23T15:38:10.626" v="268" actId="20577"/>
          <ac:spMkLst>
            <pc:docMk/>
            <pc:sldMk cId="0" sldId="267"/>
            <ac:spMk id="163" creationId="{00000000-0000-0000-0000-000000000000}"/>
          </ac:spMkLst>
        </pc:spChg>
      </pc:sldChg>
      <pc:sldChg chg="modSp mod">
        <pc:chgData name="Shelley Cook" userId="ff72abdd-3fda-462e-b855-20611a3cf2f3" providerId="ADAL" clId="{2BD54F40-53AE-4D9B-A745-350911523F5B}" dt="2021-09-23T15:26:58.235" v="192" actId="20577"/>
        <pc:sldMkLst>
          <pc:docMk/>
          <pc:sldMk cId="253984621" sldId="271"/>
        </pc:sldMkLst>
        <pc:spChg chg="mod">
          <ac:chgData name="Shelley Cook" userId="ff72abdd-3fda-462e-b855-20611a3cf2f3" providerId="ADAL" clId="{2BD54F40-53AE-4D9B-A745-350911523F5B}" dt="2021-09-23T15:26:58.235" v="192" actId="20577"/>
          <ac:spMkLst>
            <pc:docMk/>
            <pc:sldMk cId="253984621" sldId="271"/>
            <ac:spMk id="163" creationId="{00000000-0000-0000-0000-000000000000}"/>
          </ac:spMkLst>
        </pc:spChg>
      </pc:sldChg>
    </pc:docChg>
  </pc:docChgLst>
  <pc:docChgLst>
    <pc:chgData name="Andrew Wilson" userId="5b050cd8-3c2c-4f16-a4e3-e2b275c51b90" providerId="ADAL" clId="{29B7C731-2312-4B57-B6C6-DD090D610263}"/>
    <pc:docChg chg="custSel delSld modSld">
      <pc:chgData name="Andrew Wilson" userId="5b050cd8-3c2c-4f16-a4e3-e2b275c51b90" providerId="ADAL" clId="{29B7C731-2312-4B57-B6C6-DD090D610263}" dt="2021-09-22T22:38:16.023" v="119" actId="20577"/>
      <pc:docMkLst>
        <pc:docMk/>
      </pc:docMkLst>
      <pc:sldChg chg="modSp mod">
        <pc:chgData name="Andrew Wilson" userId="5b050cd8-3c2c-4f16-a4e3-e2b275c51b90" providerId="ADAL" clId="{29B7C731-2312-4B57-B6C6-DD090D610263}" dt="2021-09-22T22:28:27.397" v="37" actId="1076"/>
        <pc:sldMkLst>
          <pc:docMk/>
          <pc:sldMk cId="0" sldId="256"/>
        </pc:sldMkLst>
        <pc:spChg chg="mod">
          <ac:chgData name="Andrew Wilson" userId="5b050cd8-3c2c-4f16-a4e3-e2b275c51b90" providerId="ADAL" clId="{29B7C731-2312-4B57-B6C6-DD090D610263}" dt="2021-09-22T22:28:27.397" v="37" actId="1076"/>
          <ac:spMkLst>
            <pc:docMk/>
            <pc:sldMk cId="0" sldId="256"/>
            <ac:spMk id="90" creationId="{00000000-0000-0000-0000-000000000000}"/>
          </ac:spMkLst>
        </pc:spChg>
      </pc:sldChg>
      <pc:sldChg chg="addSp delSp modSp mod">
        <pc:chgData name="Andrew Wilson" userId="5b050cd8-3c2c-4f16-a4e3-e2b275c51b90" providerId="ADAL" clId="{29B7C731-2312-4B57-B6C6-DD090D610263}" dt="2021-09-22T22:38:16.023" v="119" actId="20577"/>
        <pc:sldMkLst>
          <pc:docMk/>
          <pc:sldMk cId="0" sldId="263"/>
        </pc:sldMkLst>
        <pc:spChg chg="mod">
          <ac:chgData name="Andrew Wilson" userId="5b050cd8-3c2c-4f16-a4e3-e2b275c51b90" providerId="ADAL" clId="{29B7C731-2312-4B57-B6C6-DD090D610263}" dt="2021-09-22T22:38:16.023" v="119" actId="20577"/>
          <ac:spMkLst>
            <pc:docMk/>
            <pc:sldMk cId="0" sldId="263"/>
            <ac:spMk id="136" creationId="{00000000-0000-0000-0000-000000000000}"/>
          </ac:spMkLst>
        </pc:spChg>
        <pc:picChg chg="add del mod">
          <ac:chgData name="Andrew Wilson" userId="5b050cd8-3c2c-4f16-a4e3-e2b275c51b90" providerId="ADAL" clId="{29B7C731-2312-4B57-B6C6-DD090D610263}" dt="2021-09-22T22:37:23.736" v="113" actId="478"/>
          <ac:picMkLst>
            <pc:docMk/>
            <pc:sldMk cId="0" sldId="263"/>
            <ac:picMk id="5" creationId="{54CE06BC-0CD4-4D60-B7F9-2D64F334D628}"/>
          </ac:picMkLst>
        </pc:picChg>
        <pc:picChg chg="add del mod">
          <ac:chgData name="Andrew Wilson" userId="5b050cd8-3c2c-4f16-a4e3-e2b275c51b90" providerId="ADAL" clId="{29B7C731-2312-4B57-B6C6-DD090D610263}" dt="2021-09-22T22:37:24.491" v="114" actId="478"/>
          <ac:picMkLst>
            <pc:docMk/>
            <pc:sldMk cId="0" sldId="263"/>
            <ac:picMk id="6" creationId="{BBE8717F-B5E1-456B-8BED-ADD84636AD49}"/>
          </ac:picMkLst>
        </pc:picChg>
        <pc:picChg chg="add del mod">
          <ac:chgData name="Andrew Wilson" userId="5b050cd8-3c2c-4f16-a4e3-e2b275c51b90" providerId="ADAL" clId="{29B7C731-2312-4B57-B6C6-DD090D610263}" dt="2021-09-22T22:37:25.177" v="115" actId="478"/>
          <ac:picMkLst>
            <pc:docMk/>
            <pc:sldMk cId="0" sldId="263"/>
            <ac:picMk id="7" creationId="{9681B0C7-52E2-4472-A208-81FAAAC5D112}"/>
          </ac:picMkLst>
        </pc:picChg>
      </pc:sldChg>
      <pc:sldChg chg="del">
        <pc:chgData name="Andrew Wilson" userId="5b050cd8-3c2c-4f16-a4e3-e2b275c51b90" providerId="ADAL" clId="{29B7C731-2312-4B57-B6C6-DD090D610263}" dt="2021-09-22T22:37:57.458" v="116" actId="2696"/>
        <pc:sldMkLst>
          <pc:docMk/>
          <pc:sldMk cId="1929956067"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dbecc18ca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595959"/>
                </a:solidFill>
              </a:rPr>
              <a:t>Land provision and acquisition</a:t>
            </a:r>
          </a:p>
          <a:p>
            <a:pPr marL="171450" lvl="0" indent="-171450" algn="l" rtl="0">
              <a:spcBef>
                <a:spcPts val="0"/>
              </a:spcBef>
              <a:spcAft>
                <a:spcPts val="0"/>
              </a:spcAft>
              <a:buFont typeface="Arial" panose="020B0604020202020204" pitchFamily="34" charset="0"/>
              <a:buChar char="•"/>
            </a:pPr>
            <a:r>
              <a:rPr lang="en-US" dirty="0">
                <a:solidFill>
                  <a:srgbClr val="595959"/>
                </a:solidFill>
              </a:rPr>
              <a:t>Local government land provision and acquisition</a:t>
            </a:r>
          </a:p>
          <a:p>
            <a:pPr marL="171450" lvl="0" indent="-171450" algn="l" rtl="0">
              <a:spcBef>
                <a:spcPts val="0"/>
              </a:spcBef>
              <a:spcAft>
                <a:spcPts val="0"/>
              </a:spcAft>
              <a:buFont typeface="Arial" panose="020B0604020202020204" pitchFamily="34" charset="0"/>
              <a:buChar char="•"/>
            </a:pPr>
            <a:r>
              <a:rPr lang="en-US" dirty="0">
                <a:solidFill>
                  <a:srgbClr val="595959"/>
                </a:solidFill>
              </a:rPr>
              <a:t>Community amenity contributions  to include affordable housing</a:t>
            </a:r>
          </a:p>
          <a:p>
            <a:pPr marL="171450" lvl="0" indent="-171450" algn="l" rtl="0">
              <a:spcBef>
                <a:spcPts val="0"/>
              </a:spcBef>
              <a:spcAft>
                <a:spcPts val="0"/>
              </a:spcAft>
              <a:buFont typeface="Arial" panose="020B0604020202020204" pitchFamily="34" charset="0"/>
              <a:buChar char="•"/>
            </a:pPr>
            <a:r>
              <a:rPr lang="en-US" dirty="0">
                <a:solidFill>
                  <a:srgbClr val="595959"/>
                </a:solidFill>
              </a:rPr>
              <a:t>Pre-zoning land for increased density</a:t>
            </a:r>
          </a:p>
          <a:p>
            <a:pPr marL="171450" lvl="0" indent="-171450" algn="l" rtl="0">
              <a:spcBef>
                <a:spcPts val="0"/>
              </a:spcBef>
              <a:spcAft>
                <a:spcPts val="0"/>
              </a:spcAft>
              <a:buFont typeface="Arial" panose="020B0604020202020204" pitchFamily="34" charset="0"/>
              <a:buChar char="•"/>
            </a:pPr>
            <a:r>
              <a:rPr lang="en-US" dirty="0">
                <a:solidFill>
                  <a:srgbClr val="595959"/>
                </a:solidFill>
              </a:rPr>
              <a:t>Land trust partnerships</a:t>
            </a:r>
          </a:p>
          <a:p>
            <a:pPr marL="171450" lvl="0" indent="-171450" algn="l" rtl="0">
              <a:spcBef>
                <a:spcPts val="0"/>
              </a:spcBef>
              <a:spcAft>
                <a:spcPts val="0"/>
              </a:spcAft>
              <a:buFont typeface="Arial" panose="020B0604020202020204" pitchFamily="34" charset="0"/>
              <a:buChar char="•"/>
            </a:pPr>
            <a:r>
              <a:rPr lang="en-US" dirty="0">
                <a:solidFill>
                  <a:srgbClr val="595959"/>
                </a:solidFill>
              </a:rPr>
              <a:t>Direct affordable housing fund contributions held by various jurisdictions to the creation of affordable housing</a:t>
            </a:r>
          </a:p>
          <a:p>
            <a:pPr marL="0" lvl="0" indent="0" algn="l" rtl="0">
              <a:spcBef>
                <a:spcPts val="0"/>
              </a:spcBef>
              <a:spcAft>
                <a:spcPts val="0"/>
              </a:spcAft>
              <a:buNone/>
            </a:pPr>
            <a:endParaRPr lang="en-US" dirty="0">
              <a:solidFill>
                <a:srgbClr val="595959"/>
              </a:solidFill>
            </a:endParaRPr>
          </a:p>
          <a:p>
            <a:pPr marL="0" lvl="0" indent="0" algn="l" rtl="0">
              <a:spcBef>
                <a:spcPts val="0"/>
              </a:spcBef>
              <a:spcAft>
                <a:spcPts val="0"/>
              </a:spcAft>
              <a:buNone/>
            </a:pPr>
            <a:r>
              <a:rPr lang="en-US" dirty="0">
                <a:solidFill>
                  <a:srgbClr val="595959"/>
                </a:solidFill>
              </a:rPr>
              <a:t>Preservation of rental housing</a:t>
            </a:r>
          </a:p>
          <a:p>
            <a:pPr marL="171450" lvl="0" indent="-171450" algn="l" rtl="0">
              <a:spcBef>
                <a:spcPts val="0"/>
              </a:spcBef>
              <a:spcAft>
                <a:spcPts val="0"/>
              </a:spcAft>
              <a:buFont typeface="Arial" panose="020B0604020202020204" pitchFamily="34" charset="0"/>
              <a:buChar char="•"/>
            </a:pPr>
            <a:r>
              <a:rPr lang="en-US" dirty="0">
                <a:solidFill>
                  <a:srgbClr val="595959"/>
                </a:solidFill>
              </a:rPr>
              <a:t>Use the new rental zoning powers</a:t>
            </a:r>
          </a:p>
          <a:p>
            <a:pPr marL="171450" lvl="0" indent="-171450" algn="l" rtl="0">
              <a:spcBef>
                <a:spcPts val="0"/>
              </a:spcBef>
              <a:spcAft>
                <a:spcPts val="0"/>
              </a:spcAft>
              <a:buFont typeface="Arial" panose="020B0604020202020204" pitchFamily="34" charset="0"/>
              <a:buChar char="•"/>
            </a:pPr>
            <a:r>
              <a:rPr lang="en-US" dirty="0">
                <a:solidFill>
                  <a:srgbClr val="595959"/>
                </a:solidFill>
              </a:rPr>
              <a:t>Prevent “renovictions”</a:t>
            </a:r>
          </a:p>
          <a:p>
            <a:pPr marL="171450" lvl="0" indent="-171450" algn="l" rtl="0">
              <a:spcBef>
                <a:spcPts val="0"/>
              </a:spcBef>
              <a:spcAft>
                <a:spcPts val="0"/>
              </a:spcAft>
              <a:buFont typeface="Arial" panose="020B0604020202020204" pitchFamily="34" charset="0"/>
              <a:buChar char="•"/>
            </a:pPr>
            <a:r>
              <a:rPr lang="en-US" dirty="0">
                <a:solidFill>
                  <a:srgbClr val="595959"/>
                </a:solidFill>
              </a:rPr>
              <a:t>Require replacement of any affordable housing units lost</a:t>
            </a:r>
          </a:p>
          <a:p>
            <a:pPr marL="171450" lvl="0" indent="-171450" algn="l" rtl="0">
              <a:spcBef>
                <a:spcPts val="0"/>
              </a:spcBef>
              <a:spcAft>
                <a:spcPts val="0"/>
              </a:spcAft>
              <a:buFont typeface="Arial" panose="020B0604020202020204" pitchFamily="34" charset="0"/>
              <a:buChar char="•"/>
            </a:pPr>
            <a:r>
              <a:rPr lang="en-US" dirty="0">
                <a:solidFill>
                  <a:srgbClr val="595959"/>
                </a:solidFill>
              </a:rPr>
              <a:t>Regulate vacation rentals</a:t>
            </a:r>
          </a:p>
          <a:p>
            <a:pPr marL="171450" lvl="0" indent="-171450" algn="l" rtl="0">
              <a:spcBef>
                <a:spcPts val="0"/>
              </a:spcBef>
              <a:spcAft>
                <a:spcPts val="0"/>
              </a:spcAft>
              <a:buFont typeface="Arial" panose="020B0604020202020204" pitchFamily="34" charset="0"/>
              <a:buChar char="•"/>
            </a:pPr>
            <a:r>
              <a:rPr lang="en-US" dirty="0">
                <a:solidFill>
                  <a:srgbClr val="595959"/>
                </a:solidFill>
              </a:rPr>
              <a:t>Allocate a portion of the MRDT to the creation of affordable housing</a:t>
            </a:r>
          </a:p>
          <a:p>
            <a:pPr marL="0" lvl="0" indent="0" algn="l" rtl="0">
              <a:spcBef>
                <a:spcPts val="0"/>
              </a:spcBef>
              <a:spcAft>
                <a:spcPts val="0"/>
              </a:spcAft>
              <a:buNone/>
            </a:pPr>
            <a:endParaRPr lang="en-US" dirty="0">
              <a:solidFill>
                <a:srgbClr val="595959"/>
              </a:solidFill>
            </a:endParaRPr>
          </a:p>
          <a:p>
            <a:pPr marL="0" lvl="0" indent="0" algn="l" rtl="0">
              <a:spcBef>
                <a:spcPts val="0"/>
              </a:spcBef>
              <a:spcAft>
                <a:spcPts val="0"/>
              </a:spcAft>
              <a:buNone/>
            </a:pPr>
            <a:r>
              <a:rPr lang="en-US" dirty="0">
                <a:solidFill>
                  <a:srgbClr val="595959"/>
                </a:solidFill>
              </a:rPr>
              <a:t>Housing market barrier controls</a:t>
            </a:r>
          </a:p>
          <a:p>
            <a:pPr marL="171450" lvl="0" indent="-171450" algn="l" rtl="0">
              <a:spcBef>
                <a:spcPts val="0"/>
              </a:spcBef>
              <a:spcAft>
                <a:spcPts val="0"/>
              </a:spcAft>
              <a:buFont typeface="Arial" panose="020B0604020202020204" pitchFamily="34" charset="0"/>
              <a:buChar char="•"/>
            </a:pPr>
            <a:r>
              <a:rPr lang="en-US" dirty="0">
                <a:solidFill>
                  <a:srgbClr val="595959"/>
                </a:solidFill>
              </a:rPr>
              <a:t>Ensure family friendly housing in the affordable range</a:t>
            </a:r>
          </a:p>
          <a:p>
            <a:pPr marL="171450" lvl="0" indent="-171450" algn="l" rtl="0">
              <a:spcBef>
                <a:spcPts val="0"/>
              </a:spcBef>
              <a:spcAft>
                <a:spcPts val="0"/>
              </a:spcAft>
              <a:buFont typeface="Arial" panose="020B0604020202020204" pitchFamily="34" charset="0"/>
              <a:buChar char="•"/>
            </a:pPr>
            <a:r>
              <a:rPr lang="en-US" dirty="0">
                <a:solidFill>
                  <a:srgbClr val="595959"/>
                </a:solidFill>
              </a:rPr>
              <a:t>Encourage pet friendly policies</a:t>
            </a:r>
          </a:p>
          <a:p>
            <a:pPr marL="171450" lvl="0" indent="-171450" algn="l" rtl="0">
              <a:spcBef>
                <a:spcPts val="0"/>
              </a:spcBef>
              <a:spcAft>
                <a:spcPts val="0"/>
              </a:spcAft>
              <a:buFont typeface="Arial" panose="020B0604020202020204" pitchFamily="34" charset="0"/>
              <a:buChar char="•"/>
            </a:pPr>
            <a:r>
              <a:rPr lang="en-US" i="0" dirty="0">
                <a:solidFill>
                  <a:srgbClr val="595959"/>
                </a:solidFill>
              </a:rPr>
              <a:t>Lobby for inclusion of the CVRD within the speculation tax region</a:t>
            </a:r>
          </a:p>
          <a:p>
            <a:pPr marL="171450" lvl="0" indent="-171450" algn="l" rtl="0">
              <a:spcBef>
                <a:spcPts val="0"/>
              </a:spcBef>
              <a:spcAft>
                <a:spcPts val="0"/>
              </a:spcAft>
              <a:buFont typeface="Arial" panose="020B0604020202020204" pitchFamily="34" charset="0"/>
              <a:buChar char="•"/>
            </a:pPr>
            <a:r>
              <a:rPr lang="en-US" i="0" dirty="0">
                <a:solidFill>
                  <a:srgbClr val="595959"/>
                </a:solidFill>
              </a:rPr>
              <a:t>Promote government financing of developments, i.e. BC Housing HUB Development Financing, for example</a:t>
            </a:r>
          </a:p>
          <a:p>
            <a:pPr marL="0" lvl="0" indent="0" algn="l" rtl="0">
              <a:spcBef>
                <a:spcPts val="0"/>
              </a:spcBef>
              <a:spcAft>
                <a:spcPts val="0"/>
              </a:spcAft>
              <a:buNone/>
            </a:pPr>
            <a:endParaRPr lang="en-US" i="0" dirty="0">
              <a:solidFill>
                <a:srgbClr val="595959"/>
              </a:solidFill>
            </a:endParaRPr>
          </a:p>
          <a:p>
            <a:pPr marL="0" lvl="0" indent="0" algn="l" rtl="0">
              <a:spcBef>
                <a:spcPts val="0"/>
              </a:spcBef>
              <a:spcAft>
                <a:spcPts val="0"/>
              </a:spcAft>
              <a:buNone/>
            </a:pPr>
            <a:r>
              <a:rPr lang="en-US" i="0" dirty="0">
                <a:solidFill>
                  <a:srgbClr val="595959"/>
                </a:solidFill>
              </a:rPr>
              <a:t>Increase affordable rental stock</a:t>
            </a:r>
          </a:p>
          <a:p>
            <a:pPr marL="171450" lvl="0" indent="-171450" algn="l" rtl="0">
              <a:spcBef>
                <a:spcPts val="0"/>
              </a:spcBef>
              <a:spcAft>
                <a:spcPts val="0"/>
              </a:spcAft>
              <a:buFont typeface="Arial" panose="020B0604020202020204" pitchFamily="34" charset="0"/>
              <a:buChar char="•"/>
            </a:pPr>
            <a:r>
              <a:rPr lang="en-US" i="0" dirty="0">
                <a:solidFill>
                  <a:srgbClr val="595959"/>
                </a:solidFill>
              </a:rPr>
              <a:t>Fast track affordable housing applications</a:t>
            </a:r>
          </a:p>
          <a:p>
            <a:pPr marL="171450" lvl="0" indent="-171450" algn="l" rtl="0">
              <a:spcBef>
                <a:spcPts val="0"/>
              </a:spcBef>
              <a:spcAft>
                <a:spcPts val="0"/>
              </a:spcAft>
              <a:buFont typeface="Arial" panose="020B0604020202020204" pitchFamily="34" charset="0"/>
              <a:buChar char="•"/>
            </a:pPr>
            <a:r>
              <a:rPr lang="en-US" i="0" dirty="0">
                <a:solidFill>
                  <a:srgbClr val="595959"/>
                </a:solidFill>
              </a:rPr>
              <a:t>Require minimum proportion of affordable units within any development – with a clear definition for affordability, that is not subsidized</a:t>
            </a:r>
          </a:p>
          <a:p>
            <a:pPr marL="171450" lvl="0" indent="-171450" algn="l" rtl="0">
              <a:spcBef>
                <a:spcPts val="0"/>
              </a:spcBef>
              <a:spcAft>
                <a:spcPts val="0"/>
              </a:spcAft>
              <a:buFont typeface="Arial" panose="020B0604020202020204" pitchFamily="34" charset="0"/>
              <a:buChar char="•"/>
            </a:pPr>
            <a:r>
              <a:rPr lang="en-US" i="0" dirty="0">
                <a:solidFill>
                  <a:srgbClr val="595959"/>
                </a:solidFill>
              </a:rPr>
              <a:t>Waive DCC’s for non-market housing projects</a:t>
            </a:r>
          </a:p>
          <a:p>
            <a:pPr marL="171450" lvl="0" indent="-171450" algn="l" rtl="0">
              <a:spcBef>
                <a:spcPts val="0"/>
              </a:spcBef>
              <a:spcAft>
                <a:spcPts val="0"/>
              </a:spcAft>
              <a:buFont typeface="Arial" panose="020B0604020202020204" pitchFamily="34" charset="0"/>
              <a:buChar char="•"/>
            </a:pPr>
            <a:r>
              <a:rPr lang="en-US" i="0" dirty="0">
                <a:solidFill>
                  <a:srgbClr val="595959"/>
                </a:solidFill>
              </a:rPr>
              <a:t>Waive property taxes for a period of time to assist with project stabilization and affordability</a:t>
            </a:r>
          </a:p>
          <a:p>
            <a:pPr marL="171450" lvl="0" indent="-171450" algn="l" rtl="0">
              <a:spcBef>
                <a:spcPts val="0"/>
              </a:spcBef>
              <a:spcAft>
                <a:spcPts val="0"/>
              </a:spcAft>
              <a:buFont typeface="Arial" panose="020B0604020202020204" pitchFamily="34" charset="0"/>
              <a:buChar char="•"/>
            </a:pPr>
            <a:endParaRPr lang="en-US" i="0" dirty="0">
              <a:solidFill>
                <a:srgbClr val="595959"/>
              </a:solidFill>
            </a:endParaRPr>
          </a:p>
          <a:p>
            <a:pPr marL="0" lvl="0" indent="0" algn="l" rtl="0">
              <a:spcBef>
                <a:spcPts val="0"/>
              </a:spcBef>
              <a:spcAft>
                <a:spcPts val="0"/>
              </a:spcAft>
              <a:buFont typeface="Arial" panose="020B0604020202020204" pitchFamily="34" charset="0"/>
              <a:buNone/>
            </a:pPr>
            <a:r>
              <a:rPr lang="en-US" i="0" dirty="0">
                <a:solidFill>
                  <a:srgbClr val="595959"/>
                </a:solidFill>
              </a:rPr>
              <a:t>Stop waging war on the poor</a:t>
            </a:r>
          </a:p>
          <a:p>
            <a:pPr marL="171450" lvl="0" indent="-171450" algn="l" rtl="0">
              <a:spcBef>
                <a:spcPts val="0"/>
              </a:spcBef>
              <a:spcAft>
                <a:spcPts val="0"/>
              </a:spcAft>
              <a:buFont typeface="Arial" panose="020B0604020202020204" pitchFamily="34" charset="0"/>
              <a:buChar char="•"/>
            </a:pPr>
            <a:r>
              <a:rPr lang="en-US" i="0" dirty="0">
                <a:solidFill>
                  <a:srgbClr val="595959"/>
                </a:solidFill>
              </a:rPr>
              <a:t>Decide to ease up on bylaw enforcement for non-standard housing until there is no longer a housing crisis</a:t>
            </a:r>
          </a:p>
          <a:p>
            <a:pPr marL="171450" lvl="0" indent="-171450" algn="l" rtl="0">
              <a:spcBef>
                <a:spcPts val="0"/>
              </a:spcBef>
              <a:spcAft>
                <a:spcPts val="0"/>
              </a:spcAft>
              <a:buFont typeface="Arial" panose="020B0604020202020204" pitchFamily="34" charset="0"/>
              <a:buChar char="•"/>
            </a:pPr>
            <a:r>
              <a:rPr lang="en-US" i="0" dirty="0" err="1">
                <a:solidFill>
                  <a:srgbClr val="595959"/>
                </a:solidFill>
              </a:rPr>
              <a:t>Valemont</a:t>
            </a:r>
            <a:r>
              <a:rPr lang="en-US" i="0" dirty="0">
                <a:solidFill>
                  <a:srgbClr val="595959"/>
                </a:solidFill>
              </a:rPr>
              <a:t> Example</a:t>
            </a:r>
          </a:p>
          <a:p>
            <a:pPr marL="171450" lvl="0" indent="-171450" algn="l" rtl="0">
              <a:spcBef>
                <a:spcPts val="0"/>
              </a:spcBef>
              <a:spcAft>
                <a:spcPts val="0"/>
              </a:spcAft>
              <a:buFont typeface="Arial" panose="020B0604020202020204" pitchFamily="34" charset="0"/>
              <a:buChar char="•"/>
            </a:pPr>
            <a:endParaRPr lang="en-US" i="0" dirty="0">
              <a:solidFill>
                <a:srgbClr val="595959"/>
              </a:solidFill>
            </a:endParaRPr>
          </a:p>
          <a:p>
            <a:pPr marL="171450" lvl="0" indent="-171450" algn="l" rtl="0">
              <a:spcBef>
                <a:spcPts val="0"/>
              </a:spcBef>
              <a:spcAft>
                <a:spcPts val="0"/>
              </a:spcAft>
              <a:buFont typeface="Arial" panose="020B0604020202020204" pitchFamily="34" charset="0"/>
              <a:buChar char="•"/>
            </a:pPr>
            <a:endParaRPr i="0" dirty="0">
              <a:solidFill>
                <a:srgbClr val="595959"/>
              </a:solidFill>
            </a:endParaRPr>
          </a:p>
        </p:txBody>
      </p:sp>
      <p:sp>
        <p:nvSpPr>
          <p:cNvPr id="132" name="Google Shape;132;gddbecc18c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693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0080111f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e0080111f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2657D"/>
              </a:buClr>
              <a:buSzPts val="4000"/>
              <a:buFont typeface="Arial" panose="020B0604020202020204" pitchFamily="34" charset="0"/>
              <a:buNone/>
            </a:pPr>
            <a:r>
              <a:rPr lang="en-CA" sz="1000" b="0" i="0" u="none" strike="noStrike" cap="none" dirty="0">
                <a:solidFill>
                  <a:srgbClr val="32657D"/>
                </a:solidFill>
                <a:latin typeface="Calibri"/>
                <a:ea typeface="Calibri"/>
                <a:cs typeface="Calibri"/>
                <a:sym typeface="Calibri"/>
              </a:rPr>
              <a:t>Year in Review </a:t>
            </a:r>
          </a:p>
          <a:p>
            <a:pPr marL="0" marR="0" lvl="0" indent="0" algn="l" rtl="0">
              <a:lnSpc>
                <a:spcPct val="90000"/>
              </a:lnSpc>
              <a:spcBef>
                <a:spcPts val="0"/>
              </a:spcBef>
              <a:spcAft>
                <a:spcPts val="0"/>
              </a:spcAft>
              <a:buClr>
                <a:srgbClr val="32657D"/>
              </a:buClr>
              <a:buSzPts val="4000"/>
              <a:buFont typeface="Arial" panose="020B0604020202020204" pitchFamily="34" charset="0"/>
              <a:buNone/>
            </a:pPr>
            <a:r>
              <a:rPr lang="en-CA" sz="800" dirty="0">
                <a:solidFill>
                  <a:srgbClr val="32657D"/>
                </a:solidFill>
                <a:latin typeface="Calibri"/>
                <a:ea typeface="Calibri"/>
                <a:cs typeface="Calibri"/>
                <a:sym typeface="Calibri"/>
              </a:rPr>
              <a:t>April 1, </a:t>
            </a:r>
            <a:r>
              <a:rPr lang="en-CA" sz="800" b="0" i="0" u="none" strike="noStrike" cap="none" dirty="0">
                <a:solidFill>
                  <a:srgbClr val="32657D"/>
                </a:solidFill>
                <a:latin typeface="Calibri"/>
                <a:ea typeface="Calibri"/>
                <a:cs typeface="Calibri"/>
                <a:sym typeface="Calibri"/>
              </a:rPr>
              <a:t>2020 – March 31, 2021</a:t>
            </a:r>
            <a:endParaRPr sz="100" dirty="0"/>
          </a:p>
        </p:txBody>
      </p:sp>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dbecc18c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213995" algn="l" rtl="0">
              <a:lnSpc>
                <a:spcPct val="120000"/>
              </a:lnSpc>
              <a:spcBef>
                <a:spcPts val="0"/>
              </a:spcBef>
              <a:spcAft>
                <a:spcPts val="0"/>
              </a:spcAft>
              <a:buClr>
                <a:srgbClr val="595959"/>
              </a:buClr>
              <a:buSzPct val="100000"/>
              <a:buFont typeface="Calibri"/>
              <a:buChar char="•"/>
            </a:pPr>
            <a:r>
              <a:rPr lang="en-US" sz="800" dirty="0">
                <a:solidFill>
                  <a:srgbClr val="595959"/>
                </a:solidFill>
                <a:latin typeface="Calibri"/>
                <a:ea typeface="Calibri"/>
                <a:cs typeface="Calibri"/>
                <a:sym typeface="Calibri"/>
              </a:rPr>
              <a:t>March 11, 2020 World Health Organization declared COVID-19 a pandemic</a:t>
            </a:r>
          </a:p>
          <a:p>
            <a:pPr marL="228600" marR="0" lvl="0" indent="-213995" algn="l" rtl="0">
              <a:lnSpc>
                <a:spcPct val="120000"/>
              </a:lnSpc>
              <a:spcBef>
                <a:spcPts val="0"/>
              </a:spcBef>
              <a:spcAft>
                <a:spcPts val="0"/>
              </a:spcAft>
              <a:buClr>
                <a:srgbClr val="595959"/>
              </a:buClr>
              <a:buSzPct val="100000"/>
              <a:buFont typeface="Calibri"/>
              <a:buChar char="•"/>
            </a:pPr>
            <a:r>
              <a:rPr lang="en-US" sz="800" dirty="0">
                <a:solidFill>
                  <a:srgbClr val="595959"/>
                </a:solidFill>
                <a:latin typeface="Calibri"/>
                <a:ea typeface="Calibri"/>
                <a:cs typeface="Calibri"/>
                <a:sym typeface="Calibri"/>
              </a:rPr>
              <a:t>Concern for homeless population to access services and self-isolate</a:t>
            </a:r>
          </a:p>
          <a:p>
            <a:pPr marL="228600" marR="0" lvl="0" indent="-213995" algn="l" rtl="0">
              <a:lnSpc>
                <a:spcPct val="120000"/>
              </a:lnSpc>
              <a:spcBef>
                <a:spcPts val="0"/>
              </a:spcBef>
              <a:spcAft>
                <a:spcPts val="0"/>
              </a:spcAft>
              <a:buClr>
                <a:srgbClr val="595959"/>
              </a:buClr>
              <a:buSzPct val="100000"/>
              <a:buFont typeface="Calibri"/>
              <a:buChar char="•"/>
            </a:pPr>
            <a:r>
              <a:rPr lang="en-US" sz="800" dirty="0">
                <a:solidFill>
                  <a:srgbClr val="595959"/>
                </a:solidFill>
                <a:latin typeface="Calibri"/>
                <a:ea typeface="Calibri"/>
                <a:cs typeface="Calibri"/>
                <a:sym typeface="Calibri"/>
              </a:rPr>
              <a:t>BC offered funding to assist with the creation of temp. housing for people experiencing homelessness</a:t>
            </a:r>
          </a:p>
          <a:p>
            <a:pPr marL="228600" marR="0" lvl="0" indent="-213995" algn="l" rtl="0">
              <a:lnSpc>
                <a:spcPct val="120000"/>
              </a:lnSpc>
              <a:spcBef>
                <a:spcPts val="0"/>
              </a:spcBef>
              <a:spcAft>
                <a:spcPts val="0"/>
              </a:spcAft>
              <a:buClr>
                <a:srgbClr val="595959"/>
              </a:buClr>
              <a:buSzPct val="100000"/>
              <a:buFont typeface="Calibri"/>
              <a:buChar char="•"/>
            </a:pPr>
            <a:r>
              <a:rPr lang="en-US" sz="800" dirty="0">
                <a:solidFill>
                  <a:srgbClr val="595959"/>
                </a:solidFill>
                <a:latin typeface="Calibri"/>
                <a:ea typeface="Calibri"/>
                <a:cs typeface="Calibri"/>
                <a:sym typeface="Calibri"/>
              </a:rPr>
              <a:t>Covid-19 Task Force for Vulnerable Population was born to create an emergency housing plan</a:t>
            </a:r>
          </a:p>
          <a:p>
            <a:pPr marL="228600" marR="0" lvl="0" indent="-213995" algn="l" rtl="0">
              <a:lnSpc>
                <a:spcPct val="120000"/>
              </a:lnSpc>
              <a:spcBef>
                <a:spcPts val="0"/>
              </a:spcBef>
              <a:spcAft>
                <a:spcPts val="0"/>
              </a:spcAft>
              <a:buClr>
                <a:srgbClr val="595959"/>
              </a:buClr>
              <a:buSzPct val="100000"/>
              <a:buFont typeface="Calibri"/>
              <a:buChar char="•"/>
            </a:pPr>
            <a:r>
              <a:rPr lang="en-US" sz="800" dirty="0">
                <a:solidFill>
                  <a:srgbClr val="595959"/>
                </a:solidFill>
                <a:latin typeface="Calibri"/>
                <a:ea typeface="Calibri"/>
                <a:cs typeface="Calibri"/>
                <a:sym typeface="Calibri"/>
              </a:rPr>
              <a:t>Increase in homelessness: 200+ on waitlist for 99 units of supportive housing on Drinkwater Rd. and White Rd. (129 identified in 2020 PIT count)</a:t>
            </a:r>
          </a:p>
          <a:p>
            <a:pPr marL="228600" marR="0" lvl="0" indent="-213995" algn="l" rtl="0">
              <a:lnSpc>
                <a:spcPct val="120000"/>
              </a:lnSpc>
              <a:spcBef>
                <a:spcPts val="0"/>
              </a:spcBef>
              <a:spcAft>
                <a:spcPts val="0"/>
              </a:spcAft>
              <a:buClr>
                <a:srgbClr val="595959"/>
              </a:buClr>
              <a:buSzPct val="100000"/>
              <a:buFont typeface="Calibri"/>
              <a:buChar char="•"/>
            </a:pPr>
            <a:r>
              <a:rPr lang="en-US" sz="800" dirty="0">
                <a:solidFill>
                  <a:srgbClr val="595959"/>
                </a:solidFill>
                <a:latin typeface="Calibri"/>
                <a:ea typeface="Calibri"/>
                <a:cs typeface="Calibri"/>
                <a:sym typeface="Calibri"/>
              </a:rPr>
              <a:t>Dramatic rise in housing prices – avg. sale price for a single-family home $693,200, an 28% jump in 12 months </a:t>
            </a:r>
            <a:r>
              <a:rPr lang="en-US" sz="800" b="1" dirty="0">
                <a:solidFill>
                  <a:srgbClr val="595959"/>
                </a:solidFill>
                <a:latin typeface="Calibri"/>
                <a:ea typeface="Calibri"/>
                <a:cs typeface="Calibri"/>
                <a:sym typeface="Calibri"/>
              </a:rPr>
              <a:t>(84% jump in 5 years) – condos increased by 50%</a:t>
            </a:r>
            <a:br>
              <a:rPr lang="en-US" sz="800" b="1" dirty="0">
                <a:solidFill>
                  <a:srgbClr val="595959"/>
                </a:solidFill>
                <a:latin typeface="Calibri"/>
                <a:ea typeface="Calibri"/>
                <a:cs typeface="Calibri"/>
                <a:sym typeface="Calibri"/>
              </a:rPr>
            </a:br>
            <a:endParaRPr lang="en-US" sz="800" b="1" dirty="0">
              <a:solidFill>
                <a:srgbClr val="595959"/>
              </a:solidFill>
              <a:latin typeface="Calibri"/>
              <a:ea typeface="Calibri"/>
              <a:cs typeface="Calibri"/>
              <a:sym typeface="Calibri"/>
            </a:endParaRPr>
          </a:p>
          <a:p>
            <a:pPr marL="228600" marR="0" lvl="0" indent="-213995" algn="l" rtl="0">
              <a:lnSpc>
                <a:spcPct val="120000"/>
              </a:lnSpc>
              <a:spcBef>
                <a:spcPts val="0"/>
              </a:spcBef>
              <a:spcAft>
                <a:spcPts val="0"/>
              </a:spcAft>
              <a:buClr>
                <a:srgbClr val="595959"/>
              </a:buClr>
              <a:buSzPct val="100000"/>
              <a:buFont typeface="Calibri"/>
              <a:buChar char="•"/>
            </a:pPr>
            <a:endParaRPr lang="en-US" sz="800" b="1" dirty="0">
              <a:solidFill>
                <a:srgbClr val="595959"/>
              </a:solidFill>
              <a:latin typeface="Calibri"/>
              <a:ea typeface="Calibri"/>
              <a:cs typeface="Calibri"/>
              <a:sym typeface="Calibri"/>
            </a:endParaRPr>
          </a:p>
          <a:p>
            <a:pPr marR="0" algn="l" rtl="0"/>
            <a:r>
              <a:rPr lang="en-US" sz="1800" b="0" i="0" u="none" strike="noStrike" baseline="30000" dirty="0">
                <a:solidFill>
                  <a:srgbClr val="FFFFFF"/>
                </a:solidFill>
                <a:latin typeface="Arial" panose="020B0604020202020204" pitchFamily="34" charset="0"/>
              </a:rPr>
              <a:t>Within the last 12 months, prices have risen by 28%.</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baseline="30000" dirty="0">
                <a:solidFill>
                  <a:srgbClr val="FFFFFF"/>
                </a:solidFill>
                <a:latin typeface="Arial" panose="020B0604020202020204" pitchFamily="34" charset="0"/>
              </a:rPr>
              <a:t>This dramatic increase is changing the face of our communities, and making it much harder for working people, whether in the low wage service industry or mid-career professionals, to find housing that they can afford.</a:t>
            </a:r>
          </a:p>
          <a:p>
            <a:pPr marR="0" algn="l" rtl="0"/>
            <a:br>
              <a:rPr lang="en-US" sz="800" b="1" i="0" u="none" strike="noStrike" baseline="30000" dirty="0">
                <a:solidFill>
                  <a:srgbClr val="595959"/>
                </a:solidFill>
                <a:latin typeface="Calibri"/>
                <a:cs typeface="Calibri"/>
                <a:sym typeface="Calibri"/>
              </a:rPr>
            </a:br>
            <a:br>
              <a:rPr lang="en-US" sz="800" b="1" dirty="0">
                <a:solidFill>
                  <a:srgbClr val="595959"/>
                </a:solidFill>
                <a:latin typeface="Calibri"/>
                <a:ea typeface="Calibri"/>
                <a:cs typeface="Calibri"/>
                <a:sym typeface="Calibri"/>
              </a:rPr>
            </a:br>
            <a:r>
              <a:rPr lang="en-US" sz="800" dirty="0">
                <a:solidFill>
                  <a:srgbClr val="595959"/>
                </a:solidFill>
                <a:latin typeface="Calibri"/>
                <a:ea typeface="Calibri"/>
                <a:cs typeface="Calibri"/>
                <a:sym typeface="Calibri"/>
              </a:rPr>
              <a:t>BC gov’t imposed rent freezes and prohibited evictions</a:t>
            </a:r>
          </a:p>
          <a:p>
            <a:pPr marL="228600" marR="0" lvl="0" indent="-213995" algn="l" rtl="0">
              <a:lnSpc>
                <a:spcPct val="120000"/>
              </a:lnSpc>
              <a:spcBef>
                <a:spcPts val="0"/>
              </a:spcBef>
              <a:spcAft>
                <a:spcPts val="0"/>
              </a:spcAft>
              <a:buClr>
                <a:srgbClr val="595959"/>
              </a:buClr>
              <a:buSzPct val="100000"/>
              <a:buFont typeface="Calibri"/>
              <a:buChar char="•"/>
            </a:pPr>
            <a:r>
              <a:rPr lang="en-US" sz="800" dirty="0">
                <a:solidFill>
                  <a:srgbClr val="595959"/>
                </a:solidFill>
                <a:latin typeface="Calibri"/>
                <a:ea typeface="Calibri"/>
                <a:cs typeface="Calibri"/>
                <a:sym typeface="Calibri"/>
              </a:rPr>
              <a:t>CERB and other financial aid were distributed</a:t>
            </a:r>
          </a:p>
          <a:p>
            <a:pPr marL="152400" lvl="0" indent="0" algn="l" rtl="0">
              <a:lnSpc>
                <a:spcPct val="120000"/>
              </a:lnSpc>
              <a:spcBef>
                <a:spcPts val="0"/>
              </a:spcBef>
              <a:spcAft>
                <a:spcPts val="0"/>
              </a:spcAft>
              <a:buClr>
                <a:srgbClr val="595959"/>
              </a:buClr>
              <a:buSzPts val="1200"/>
              <a:buFont typeface="Calibri"/>
              <a:buNone/>
            </a:pPr>
            <a:endParaRPr sz="800" dirty="0"/>
          </a:p>
        </p:txBody>
      </p:sp>
      <p:sp>
        <p:nvSpPr>
          <p:cNvPr id="100" name="Google Shape;100;gddbecc18c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dbecc18c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15900" lvl="0" indent="0" algn="l" rtl="0">
              <a:spcBef>
                <a:spcPts val="0"/>
              </a:spcBef>
              <a:spcAft>
                <a:spcPts val="0"/>
              </a:spcAft>
              <a:buClr>
                <a:srgbClr val="595959"/>
              </a:buClr>
              <a:buSzPts val="200"/>
              <a:buFont typeface="Calibri"/>
              <a:buNone/>
            </a:pPr>
            <a:endParaRPr sz="100" dirty="0"/>
          </a:p>
        </p:txBody>
      </p:sp>
      <p:sp>
        <p:nvSpPr>
          <p:cNvPr id="106" name="Google Shape;106;gddbecc18c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R="0" algn="l" rtl="0"/>
            <a:r>
              <a:rPr lang="en-US" sz="2000" b="1" i="0" u="none" strike="noStrike" baseline="30000" dirty="0">
                <a:solidFill>
                  <a:srgbClr val="33657F"/>
                </a:solidFill>
                <a:latin typeface="Arial" panose="020B0604020202020204" pitchFamily="34" charset="0"/>
              </a:rPr>
              <a:t>We just wrote a cheque to the LRCA for $371,000.  LRCA are the first ever recipients of the Rental Housing Capital Contribution Fund</a:t>
            </a:r>
            <a:br>
              <a:rPr lang="en-US" sz="2000" b="1" i="0" u="none" strike="noStrike" baseline="30000" dirty="0">
                <a:solidFill>
                  <a:srgbClr val="33657F"/>
                </a:solidFill>
                <a:latin typeface="Arial" panose="020B0604020202020204" pitchFamily="34" charset="0"/>
              </a:rPr>
            </a:br>
            <a:endParaRPr lang="en-US" sz="2000" b="1" i="0" u="none" strike="noStrike" baseline="30000" dirty="0">
              <a:solidFill>
                <a:srgbClr val="33657F"/>
              </a:solidFill>
              <a:latin typeface="Arial" panose="020B0604020202020204" pitchFamily="34" charset="0"/>
            </a:endParaRPr>
          </a:p>
          <a:p>
            <a:pPr marR="0" algn="l" rtl="0"/>
            <a:endParaRPr lang="en-US" sz="2000" b="1" i="0" u="none" strike="noStrike" baseline="30000" dirty="0">
              <a:solidFill>
                <a:srgbClr val="33657F"/>
              </a:solidFill>
              <a:latin typeface="Arial" panose="020B0604020202020204" pitchFamily="34" charset="0"/>
            </a:endParaRPr>
          </a:p>
          <a:p>
            <a:pPr marR="0" algn="l" rtl="0"/>
            <a:r>
              <a:rPr lang="en-US" sz="2000" b="1" i="0" u="none" strike="noStrike" baseline="30000" dirty="0">
                <a:solidFill>
                  <a:srgbClr val="33657F"/>
                </a:solidFill>
                <a:latin typeface="Arial" panose="020B0604020202020204" pitchFamily="34" charset="0"/>
              </a:rPr>
              <a:t>ECF Funds covered expenses such as: </a:t>
            </a:r>
          </a:p>
          <a:p>
            <a:pPr marR="0" algn="l" rtl="0"/>
            <a:endParaRPr lang="en-US" sz="2000" b="1" i="0" u="none" strike="noStrike" baseline="30000" dirty="0">
              <a:solidFill>
                <a:srgbClr val="33657F"/>
              </a:solidFill>
              <a:latin typeface="Arial" panose="020B0604020202020204" pitchFamily="34" charset="0"/>
            </a:endParaRPr>
          </a:p>
          <a:p>
            <a:pPr marR="0" algn="l" rtl="0"/>
            <a:r>
              <a:rPr lang="en-US" sz="2000" b="0" i="0" u="none" strike="noStrike" baseline="30000" dirty="0">
                <a:solidFill>
                  <a:srgbClr val="33657F"/>
                </a:solidFill>
                <a:latin typeface="Arial" panose="020B0604020202020204" pitchFamily="34" charset="0"/>
              </a:rPr>
              <a:t>First month rent 	</a:t>
            </a:r>
          </a:p>
          <a:p>
            <a:pPr marR="0" algn="l" rtl="0"/>
            <a:r>
              <a:rPr lang="en-US" sz="2000" b="0" i="0" u="none" strike="noStrike" baseline="30000" dirty="0">
                <a:solidFill>
                  <a:srgbClr val="33657F"/>
                </a:solidFill>
                <a:latin typeface="Arial" panose="020B0604020202020204" pitchFamily="34" charset="0"/>
              </a:rPr>
              <a:t>Damage deposits</a:t>
            </a:r>
          </a:p>
          <a:p>
            <a:pPr marR="0" algn="l" rtl="0"/>
            <a:r>
              <a:rPr lang="en-US" sz="2000" b="0" i="0" u="none" strike="noStrike" baseline="30000" dirty="0">
                <a:solidFill>
                  <a:srgbClr val="33657F"/>
                </a:solidFill>
                <a:latin typeface="Arial" panose="020B0604020202020204" pitchFamily="34" charset="0"/>
              </a:rPr>
              <a:t>Moving trucks and expenses	</a:t>
            </a:r>
          </a:p>
          <a:p>
            <a:pPr marR="0" algn="l" rtl="0"/>
            <a:r>
              <a:rPr lang="en-US" sz="2000" b="0" i="0" u="none" strike="noStrike" baseline="30000" dirty="0">
                <a:solidFill>
                  <a:srgbClr val="33657F"/>
                </a:solidFill>
                <a:latin typeface="Arial" panose="020B0604020202020204" pitchFamily="34" charset="0"/>
              </a:rPr>
              <a:t>Transportation	</a:t>
            </a:r>
          </a:p>
          <a:p>
            <a:pPr marR="0" algn="l" rtl="0"/>
            <a:r>
              <a:rPr lang="en-US" sz="2000" b="0" i="0" u="none" strike="noStrike" baseline="30000" dirty="0">
                <a:solidFill>
                  <a:srgbClr val="33657F"/>
                </a:solidFill>
                <a:latin typeface="Arial" panose="020B0604020202020204" pitchFamily="34" charset="0"/>
              </a:rPr>
              <a:t>Replacement of necessities lost in the fire</a:t>
            </a:r>
          </a:p>
          <a:p>
            <a:pPr marR="0" algn="l" rtl="0"/>
            <a:r>
              <a:rPr lang="en-US" sz="2000" b="0" i="0" u="none" strike="noStrike" baseline="30000" dirty="0">
                <a:solidFill>
                  <a:srgbClr val="33657F"/>
                </a:solidFill>
                <a:latin typeface="Arial" panose="020B0604020202020204" pitchFamily="34" charset="0"/>
              </a:rPr>
              <a:t>Retrieval of items for non-ministry clients</a:t>
            </a: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910717c9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solidFill>
                  <a:srgbClr val="595959"/>
                </a:solidFill>
              </a:rPr>
              <a:t>Covid-19 Task Force, representing all levels of government, together with the non-profit sector and (to a more limited extent) the business community, has achieved great things this year by working collaboratively towards common goals.</a:t>
            </a:r>
          </a:p>
          <a:p>
            <a:pPr marL="0" lvl="0" indent="0" algn="l" rtl="0">
              <a:spcBef>
                <a:spcPts val="0"/>
              </a:spcBef>
              <a:spcAft>
                <a:spcPts val="0"/>
              </a:spcAft>
              <a:buNone/>
            </a:pPr>
            <a:endParaRPr lang="en-US" sz="1400" dirty="0">
              <a:solidFill>
                <a:srgbClr val="595959"/>
              </a:solidFill>
            </a:endParaRPr>
          </a:p>
          <a:p>
            <a:pPr marL="0" lvl="0" indent="0" algn="l" rtl="0">
              <a:spcBef>
                <a:spcPts val="0"/>
              </a:spcBef>
              <a:spcAft>
                <a:spcPts val="0"/>
              </a:spcAft>
              <a:buNone/>
            </a:pPr>
            <a:endParaRPr sz="300" dirty="0"/>
          </a:p>
        </p:txBody>
      </p:sp>
      <p:sp>
        <p:nvSpPr>
          <p:cNvPr id="120" name="Google Shape;120;gd910717c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dbecc18ca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09600" lvl="1" indent="0" algn="l" rtl="0">
              <a:spcBef>
                <a:spcPts val="0"/>
              </a:spcBef>
              <a:spcAft>
                <a:spcPts val="0"/>
              </a:spcAft>
              <a:buClr>
                <a:srgbClr val="595959"/>
              </a:buClr>
              <a:buSzPts val="1200"/>
              <a:buFont typeface="Calibri"/>
              <a:buNone/>
            </a:pPr>
            <a:r>
              <a:rPr lang="en-US" sz="300" dirty="0"/>
              <a:t>2020-21 Total Budget $1,951,476</a:t>
            </a:r>
            <a:endParaRPr sz="300" dirty="0"/>
          </a:p>
        </p:txBody>
      </p:sp>
      <p:sp>
        <p:nvSpPr>
          <p:cNvPr id="126" name="Google Shape;126;gddbecc18ca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dbecc18ca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595959"/>
                </a:solidFill>
              </a:rPr>
              <a:t>Housing prices sky-rocketing:</a:t>
            </a:r>
          </a:p>
          <a:p>
            <a:pPr marL="171450" lvl="0" indent="-171450" algn="l" rtl="0">
              <a:spcBef>
                <a:spcPts val="0"/>
              </a:spcBef>
              <a:spcAft>
                <a:spcPts val="0"/>
              </a:spcAft>
              <a:buFont typeface="Arial" panose="020B0604020202020204" pitchFamily="34" charset="0"/>
              <a:buChar char="•"/>
            </a:pPr>
            <a:r>
              <a:rPr lang="en-US" dirty="0">
                <a:solidFill>
                  <a:srgbClr val="595959"/>
                </a:solidFill>
              </a:rPr>
              <a:t>Up 28% for SFD over this time last year</a:t>
            </a:r>
          </a:p>
          <a:p>
            <a:pPr marL="171450" lvl="0" indent="-171450" algn="l" rtl="0">
              <a:spcBef>
                <a:spcPts val="0"/>
              </a:spcBef>
              <a:spcAft>
                <a:spcPts val="0"/>
              </a:spcAft>
              <a:buFont typeface="Arial" panose="020B0604020202020204" pitchFamily="34" charset="0"/>
              <a:buChar char="•"/>
            </a:pPr>
            <a:r>
              <a:rPr lang="en-US" dirty="0">
                <a:solidFill>
                  <a:srgbClr val="595959"/>
                </a:solidFill>
              </a:rPr>
              <a:t>Up 84% for SFD over 5 years</a:t>
            </a:r>
          </a:p>
          <a:p>
            <a:pPr marL="171450" lvl="0" indent="-171450" algn="l" rtl="0">
              <a:spcBef>
                <a:spcPts val="0"/>
              </a:spcBef>
              <a:spcAft>
                <a:spcPts val="0"/>
              </a:spcAft>
              <a:buFont typeface="Arial" panose="020B0604020202020204" pitchFamily="34" charset="0"/>
              <a:buChar char="•"/>
            </a:pPr>
            <a:endParaRPr lang="en-US" dirty="0">
              <a:solidFill>
                <a:srgbClr val="595959"/>
              </a:solidFill>
            </a:endParaRPr>
          </a:p>
          <a:p>
            <a:pPr marL="0" lvl="0" indent="0" algn="l" rtl="0">
              <a:spcBef>
                <a:spcPts val="0"/>
              </a:spcBef>
              <a:spcAft>
                <a:spcPts val="0"/>
              </a:spcAft>
              <a:buFont typeface="Arial" panose="020B0604020202020204" pitchFamily="34" charset="0"/>
              <a:buNone/>
            </a:pPr>
            <a:r>
              <a:rPr lang="en-US" dirty="0">
                <a:solidFill>
                  <a:srgbClr val="595959"/>
                </a:solidFill>
              </a:rPr>
              <a:t>Average rents do not appear to be increasing rapidly … but the experiences of individuals who are wanting to enter into new rental arrangements is shocking. Not unusual to be asked $2500-$3000 / month for apartment or townhome rentals.</a:t>
            </a:r>
          </a:p>
          <a:p>
            <a:pPr marL="171450" lvl="0" indent="-171450" algn="l" rtl="0">
              <a:spcBef>
                <a:spcPts val="0"/>
              </a:spcBef>
              <a:spcAft>
                <a:spcPts val="0"/>
              </a:spcAft>
              <a:buFont typeface="Arial" panose="020B0604020202020204" pitchFamily="34" charset="0"/>
              <a:buChar char="•"/>
            </a:pPr>
            <a:r>
              <a:rPr lang="en-US" dirty="0">
                <a:solidFill>
                  <a:srgbClr val="595959"/>
                </a:solidFill>
              </a:rPr>
              <a:t>Protections for people who are in long-term leasing situations</a:t>
            </a:r>
          </a:p>
          <a:p>
            <a:pPr marL="171450" lvl="0" indent="-171450" algn="l" rtl="0">
              <a:spcBef>
                <a:spcPts val="0"/>
              </a:spcBef>
              <a:spcAft>
                <a:spcPts val="0"/>
              </a:spcAft>
              <a:buFont typeface="Arial" panose="020B0604020202020204" pitchFamily="34" charset="0"/>
              <a:buChar char="•"/>
            </a:pPr>
            <a:r>
              <a:rPr lang="en-US" dirty="0">
                <a:solidFill>
                  <a:srgbClr val="595959"/>
                </a:solidFill>
              </a:rPr>
              <a:t>Risks: multiple renovictions in the region in the past year … for apartment buildings as well as for individual housing units. With travel opening up again, more lucrative to do short-term rentals than to have regular local tenants.</a:t>
            </a:r>
          </a:p>
          <a:p>
            <a:pPr marL="171450" lvl="0" indent="-171450" algn="l" rtl="0">
              <a:spcBef>
                <a:spcPts val="0"/>
              </a:spcBef>
              <a:spcAft>
                <a:spcPts val="0"/>
              </a:spcAft>
              <a:buFont typeface="Arial" panose="020B0604020202020204" pitchFamily="34" charset="0"/>
              <a:buChar char="•"/>
            </a:pPr>
            <a:endParaRPr lang="en-US" dirty="0">
              <a:solidFill>
                <a:srgbClr val="595959"/>
              </a:solidFill>
            </a:endParaRPr>
          </a:p>
          <a:p>
            <a:pPr marL="0" lvl="0" indent="0" algn="l" rtl="0">
              <a:spcBef>
                <a:spcPts val="0"/>
              </a:spcBef>
              <a:spcAft>
                <a:spcPts val="0"/>
              </a:spcAft>
              <a:buFont typeface="Arial" panose="020B0604020202020204" pitchFamily="34" charset="0"/>
              <a:buNone/>
            </a:pPr>
            <a:r>
              <a:rPr lang="en-US" sz="1200" dirty="0">
                <a:solidFill>
                  <a:srgbClr val="595959"/>
                </a:solidFill>
                <a:latin typeface="Calibri"/>
                <a:ea typeface="Calibri"/>
                <a:cs typeface="Calibri"/>
                <a:sym typeface="Calibri"/>
              </a:rPr>
              <a:t>Extremely low vacancy rates – stories of landlords receiving 100 calls for a single rental unit; stories of a lot of substandard housing being rented out at high rates</a:t>
            </a:r>
          </a:p>
          <a:p>
            <a:pPr marL="0" lvl="0" indent="0" algn="l" rtl="0">
              <a:spcBef>
                <a:spcPts val="0"/>
              </a:spcBef>
              <a:spcAft>
                <a:spcPts val="0"/>
              </a:spcAft>
              <a:buFont typeface="Arial" panose="020B0604020202020204" pitchFamily="34" charset="0"/>
              <a:buNone/>
            </a:pPr>
            <a:endParaRPr lang="en-US" sz="1200" dirty="0">
              <a:solidFill>
                <a:srgbClr val="595959"/>
              </a:solidFill>
              <a:latin typeface="Calibri"/>
              <a:cs typeface="Calibri"/>
              <a:sym typeface="Calibri"/>
            </a:endParaRPr>
          </a:p>
          <a:p>
            <a:pPr marL="0" lvl="0" indent="0" algn="l" rtl="0">
              <a:spcBef>
                <a:spcPts val="0"/>
              </a:spcBef>
              <a:spcAft>
                <a:spcPts val="0"/>
              </a:spcAft>
              <a:buFont typeface="Arial" panose="020B0604020202020204" pitchFamily="34" charset="0"/>
              <a:buNone/>
            </a:pPr>
            <a:r>
              <a:rPr lang="en-US" sz="1200" dirty="0">
                <a:solidFill>
                  <a:srgbClr val="595959"/>
                </a:solidFill>
                <a:latin typeface="Calibri"/>
                <a:cs typeface="Calibri"/>
                <a:sym typeface="Calibri"/>
              </a:rPr>
              <a:t>Experiences of discrimination in the rental housing market, in two ways:</a:t>
            </a:r>
          </a:p>
          <a:p>
            <a:pPr marL="171450" lvl="0" indent="-171450" algn="l" rtl="0">
              <a:spcBef>
                <a:spcPts val="0"/>
              </a:spcBef>
              <a:spcAft>
                <a:spcPts val="0"/>
              </a:spcAft>
              <a:buFont typeface="Arial" panose="020B0604020202020204" pitchFamily="34" charset="0"/>
              <a:buChar char="•"/>
            </a:pPr>
            <a:r>
              <a:rPr lang="en-US" sz="1200" dirty="0">
                <a:solidFill>
                  <a:srgbClr val="595959"/>
                </a:solidFill>
                <a:latin typeface="Calibri"/>
                <a:cs typeface="Calibri"/>
                <a:sym typeface="Calibri"/>
              </a:rPr>
              <a:t>Prejudice, based on previous rental experience or personal appearance or heritage</a:t>
            </a:r>
          </a:p>
          <a:p>
            <a:pPr marL="171450" lvl="0" indent="-171450" algn="l" rtl="0">
              <a:spcBef>
                <a:spcPts val="0"/>
              </a:spcBef>
              <a:spcAft>
                <a:spcPts val="0"/>
              </a:spcAft>
              <a:buFont typeface="Arial" panose="020B0604020202020204" pitchFamily="34" charset="0"/>
              <a:buChar char="•"/>
            </a:pPr>
            <a:r>
              <a:rPr lang="en-US" dirty="0">
                <a:solidFill>
                  <a:srgbClr val="595959"/>
                </a:solidFill>
              </a:rPr>
              <a:t>Access … people are priced out of the market, or they physically are unable to access the housing that is available – lack of transportation or disability</a:t>
            </a:r>
          </a:p>
          <a:p>
            <a:pPr marL="171450" lvl="0" indent="-171450" algn="l" rtl="0">
              <a:spcBef>
                <a:spcPts val="0"/>
              </a:spcBef>
              <a:spcAft>
                <a:spcPts val="0"/>
              </a:spcAft>
              <a:buFont typeface="Arial" panose="020B0604020202020204" pitchFamily="34" charset="0"/>
              <a:buChar char="•"/>
            </a:pPr>
            <a:endParaRPr lang="en-US" dirty="0">
              <a:solidFill>
                <a:srgbClr val="595959"/>
              </a:solidFill>
            </a:endParaRPr>
          </a:p>
          <a:p>
            <a:pPr marL="0" lvl="0" indent="0" algn="l" rtl="0">
              <a:spcBef>
                <a:spcPts val="0"/>
              </a:spcBef>
              <a:spcAft>
                <a:spcPts val="0"/>
              </a:spcAft>
              <a:buFont typeface="Arial" panose="020B0604020202020204" pitchFamily="34" charset="0"/>
              <a:buNone/>
            </a:pPr>
            <a:r>
              <a:rPr lang="en-US" dirty="0">
                <a:solidFill>
                  <a:srgbClr val="595959"/>
                </a:solidFill>
              </a:rPr>
              <a:t>Clear demonstration that if the market cannot take care of affordable housing needs; strong need for policy interventions at the federal, provincial and local government levels.</a:t>
            </a:r>
          </a:p>
          <a:p>
            <a:pPr marL="0" lvl="0" indent="0" algn="l" rtl="0">
              <a:spcBef>
                <a:spcPts val="0"/>
              </a:spcBef>
              <a:spcAft>
                <a:spcPts val="0"/>
              </a:spcAft>
              <a:buFont typeface="Arial" panose="020B0604020202020204" pitchFamily="34" charset="0"/>
              <a:buNone/>
            </a:pPr>
            <a:endParaRPr dirty="0">
              <a:solidFill>
                <a:srgbClr val="595959"/>
              </a:solidFill>
            </a:endParaRPr>
          </a:p>
        </p:txBody>
      </p:sp>
      <p:sp>
        <p:nvSpPr>
          <p:cNvPr id="132" name="Google Shape;132;gddbecc18c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0080111f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e0080111f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259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87"/>
        <p:cNvGrpSpPr/>
        <p:nvPr/>
      </p:nvGrpSpPr>
      <p:grpSpPr>
        <a:xfrm>
          <a:off x="0" y="0"/>
          <a:ext cx="0" cy="0"/>
          <a:chOff x="0" y="0"/>
          <a:chExt cx="0" cy="0"/>
        </a:xfrm>
      </p:grpSpPr>
      <p:sp>
        <p:nvSpPr>
          <p:cNvPr id="88" name="Google Shape;88;p5"/>
          <p:cNvSpPr txBox="1"/>
          <p:nvPr/>
        </p:nvSpPr>
        <p:spPr>
          <a:xfrm>
            <a:off x="609385" y="1464147"/>
            <a:ext cx="10515600" cy="26343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5000"/>
              <a:buFont typeface="Calibri"/>
              <a:buNone/>
            </a:pPr>
            <a:r>
              <a:rPr lang="en-CA" sz="5000" b="0" i="0" u="none" strike="noStrike" cap="none">
                <a:solidFill>
                  <a:schemeClr val="lt1"/>
                </a:solidFill>
                <a:latin typeface="Calibri"/>
                <a:ea typeface="Calibri"/>
                <a:cs typeface="Calibri"/>
                <a:sym typeface="Calibri"/>
              </a:rPr>
              <a:t>Covid-19 Vulnerable Populations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5000"/>
              <a:buFont typeface="Calibri"/>
              <a:buNone/>
            </a:pPr>
            <a:r>
              <a:rPr lang="en-CA" sz="5000" b="0" i="0" u="none" strike="noStrike" cap="none">
                <a:solidFill>
                  <a:schemeClr val="lt1"/>
                </a:solidFill>
                <a:latin typeface="Calibri"/>
                <a:ea typeface="Calibri"/>
                <a:cs typeface="Calibri"/>
                <a:sym typeface="Calibri"/>
              </a:rPr>
              <a:t>Cowichan Task Force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5000"/>
              <a:buFont typeface="Calibri"/>
              <a:buNone/>
            </a:pPr>
            <a:r>
              <a:rPr lang="en-CA" sz="5000" b="0" i="0" u="none" strike="noStrike" cap="none">
                <a:solidFill>
                  <a:schemeClr val="lt1"/>
                </a:solidFill>
                <a:latin typeface="Calibri"/>
                <a:ea typeface="Calibri"/>
                <a:cs typeface="Calibri"/>
                <a:sym typeface="Calibri"/>
              </a:rPr>
              <a:t>Emergency Response Plan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5000"/>
              <a:buFont typeface="Calibri"/>
              <a:buNone/>
            </a:pPr>
            <a:endParaRPr sz="50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4000"/>
              <a:buFont typeface="Calibri"/>
              <a:buNone/>
            </a:pPr>
            <a:r>
              <a:rPr lang="en-CA" sz="4000" b="0" i="0" u="none" strike="noStrike" cap="none">
                <a:solidFill>
                  <a:schemeClr val="lt1"/>
                </a:solidFill>
                <a:latin typeface="Calibri"/>
                <a:ea typeface="Calibri"/>
                <a:cs typeface="Calibri"/>
                <a:sym typeface="Calibri"/>
              </a:rPr>
              <a:t>Start Date: May 19, 2020</a:t>
            </a:r>
            <a:br>
              <a:rPr lang="en-CA" sz="4000" b="0" i="0" u="none" strike="noStrike" cap="none">
                <a:solidFill>
                  <a:schemeClr val="lt1"/>
                </a:solidFill>
                <a:latin typeface="Calibri"/>
                <a:ea typeface="Calibri"/>
                <a:cs typeface="Calibri"/>
                <a:sym typeface="Calibri"/>
              </a:rPr>
            </a:br>
            <a:endParaRPr sz="4000" b="0" i="0" u="none" strike="noStrike" cap="none">
              <a:solidFill>
                <a:schemeClr val="lt1"/>
              </a:solidFill>
              <a:latin typeface="Calibri"/>
              <a:ea typeface="Calibri"/>
              <a:cs typeface="Calibri"/>
              <a:sym typeface="Calibri"/>
            </a:endParaRPr>
          </a:p>
        </p:txBody>
      </p:sp>
      <p:pic>
        <p:nvPicPr>
          <p:cNvPr id="6" name="Picture 5" descr="A picture containing website&#10;&#10;Description automatically generated">
            <a:extLst>
              <a:ext uri="{FF2B5EF4-FFF2-40B4-BE49-F238E27FC236}">
                <a16:creationId xmlns:a16="http://schemas.microsoft.com/office/drawing/2014/main" id="{1CA6423A-D90D-487D-9392-CFFA3F3EEB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055911"/>
            <a:ext cx="12192000" cy="15777881"/>
          </a:xfrm>
          <a:prstGeom prst="rect">
            <a:avLst/>
          </a:prstGeom>
        </p:spPr>
      </p:pic>
      <p:sp>
        <p:nvSpPr>
          <p:cNvPr id="90" name="Google Shape;90;p5"/>
          <p:cNvSpPr txBox="1"/>
          <p:nvPr/>
        </p:nvSpPr>
        <p:spPr>
          <a:xfrm>
            <a:off x="-2220186" y="4124997"/>
            <a:ext cx="10515600" cy="26343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alibri"/>
              <a:buNone/>
            </a:pPr>
            <a:r>
              <a:rPr lang="en-US" sz="5000" dirty="0">
                <a:solidFill>
                  <a:schemeClr val="lt1"/>
                </a:solidFill>
                <a:latin typeface="Calibri"/>
                <a:ea typeface="Calibri"/>
                <a:cs typeface="Calibri"/>
                <a:sym typeface="Calibri"/>
              </a:rPr>
              <a:t>CHA Annual Report</a:t>
            </a:r>
            <a:endParaRPr sz="50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4000"/>
              <a:buFont typeface="Calibri"/>
              <a:buNone/>
            </a:pPr>
            <a:r>
              <a:rPr lang="en-CA" sz="3200" b="0" i="0" u="none" strike="noStrike" cap="none" dirty="0">
                <a:solidFill>
                  <a:schemeClr val="lt1"/>
                </a:solidFill>
                <a:latin typeface="Calibri"/>
                <a:ea typeface="Calibri"/>
                <a:cs typeface="Calibri"/>
                <a:sym typeface="Calibri"/>
              </a:rPr>
              <a:t>Town of Lake Cowichan </a:t>
            </a:r>
          </a:p>
          <a:p>
            <a:pPr marL="0" marR="0" lvl="0" indent="0" algn="ctr" rtl="0">
              <a:lnSpc>
                <a:spcPct val="90000"/>
              </a:lnSpc>
              <a:spcBef>
                <a:spcPts val="0"/>
              </a:spcBef>
              <a:spcAft>
                <a:spcPts val="0"/>
              </a:spcAft>
              <a:buClr>
                <a:schemeClr val="lt1"/>
              </a:buClr>
              <a:buSzPts val="4000"/>
              <a:buFont typeface="Calibri"/>
              <a:buNone/>
            </a:pPr>
            <a:r>
              <a:rPr lang="en-CA" sz="3200" b="0" i="0" u="none" strike="noStrike" cap="none" dirty="0">
                <a:solidFill>
                  <a:schemeClr val="lt1"/>
                </a:solidFill>
                <a:latin typeface="Calibri"/>
                <a:ea typeface="Calibri"/>
                <a:cs typeface="Calibri"/>
                <a:sym typeface="Calibri"/>
              </a:rPr>
              <a:t>Regular Council</a:t>
            </a:r>
            <a:endParaRPr sz="32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4000"/>
              <a:buFont typeface="Calibri"/>
              <a:buNone/>
            </a:pPr>
            <a:r>
              <a:rPr lang="en-CA" sz="3200" b="0" i="0" u="none" strike="noStrike" cap="none" dirty="0">
                <a:solidFill>
                  <a:schemeClr val="lt1"/>
                </a:solidFill>
                <a:latin typeface="Calibri"/>
                <a:ea typeface="Calibri"/>
                <a:cs typeface="Calibri"/>
                <a:sym typeface="Calibri"/>
              </a:rPr>
              <a:t>September 28, 2021</a:t>
            </a:r>
            <a:endParaRPr sz="3200" b="0" i="0" u="none" strike="noStrike" cap="none" dirty="0">
              <a:solidFill>
                <a:schemeClr val="lt1"/>
              </a:solidFill>
              <a:latin typeface="Calibri"/>
              <a:ea typeface="Calibri"/>
              <a:cs typeface="Calibri"/>
              <a:sym typeface="Calibri"/>
            </a:endParaRPr>
          </a:p>
        </p:txBody>
      </p:sp>
      <p:pic>
        <p:nvPicPr>
          <p:cNvPr id="3" name="Picture 2" descr="A picture containing text, sign, clipart&#10;&#10;Description automatically generated">
            <a:extLst>
              <a:ext uri="{FF2B5EF4-FFF2-40B4-BE49-F238E27FC236}">
                <a16:creationId xmlns:a16="http://schemas.microsoft.com/office/drawing/2014/main" id="{825BD4B5-5D9E-4B62-B32A-A21B8F348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2081" y="183516"/>
            <a:ext cx="2389456" cy="1738589"/>
          </a:xfrm>
          <a:prstGeom prst="rect">
            <a:avLst/>
          </a:prstGeom>
          <a:ln w="76200">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3"/>
        <p:cNvGrpSpPr/>
        <p:nvPr/>
      </p:nvGrpSpPr>
      <p:grpSpPr>
        <a:xfrm>
          <a:off x="0" y="0"/>
          <a:ext cx="0" cy="0"/>
          <a:chOff x="0" y="0"/>
          <a:chExt cx="0" cy="0"/>
        </a:xfrm>
      </p:grpSpPr>
      <p:sp>
        <p:nvSpPr>
          <p:cNvPr id="134" name="Google Shape;134;gddbecc18ca_0_50"/>
          <p:cNvSpPr txBox="1"/>
          <p:nvPr/>
        </p:nvSpPr>
        <p:spPr>
          <a:xfrm>
            <a:off x="838200" y="413889"/>
            <a:ext cx="10515600" cy="8457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90000"/>
              </a:lnSpc>
              <a:spcBef>
                <a:spcPts val="0"/>
              </a:spcBef>
              <a:spcAft>
                <a:spcPts val="0"/>
              </a:spcAft>
              <a:buClr>
                <a:srgbClr val="32657D"/>
              </a:buClr>
              <a:buSzPts val="4400"/>
              <a:buFont typeface="Calibri"/>
              <a:buNone/>
            </a:pPr>
            <a:r>
              <a:rPr lang="en-CA" sz="4000" b="0" i="0" u="none" strike="noStrike" cap="none" dirty="0">
                <a:solidFill>
                  <a:srgbClr val="32657D"/>
                </a:solidFill>
                <a:latin typeface="Calibri"/>
                <a:ea typeface="Calibri"/>
                <a:cs typeface="Calibri"/>
                <a:sym typeface="Calibri"/>
              </a:rPr>
              <a:t>Comprehensive &amp; Consistent Regional Affordable Housing Policy </a:t>
            </a:r>
          </a:p>
          <a:p>
            <a:pPr marL="0" marR="0" lvl="0" indent="0" algn="ctr" rtl="0">
              <a:lnSpc>
                <a:spcPct val="90000"/>
              </a:lnSpc>
              <a:spcBef>
                <a:spcPts val="0"/>
              </a:spcBef>
              <a:spcAft>
                <a:spcPts val="0"/>
              </a:spcAft>
              <a:buClr>
                <a:srgbClr val="32657D"/>
              </a:buClr>
              <a:buSzPts val="4400"/>
              <a:buFont typeface="Calibri"/>
              <a:buNone/>
            </a:pPr>
            <a:r>
              <a:rPr lang="en-CA" sz="4000" b="0" i="0" u="none" strike="noStrike" cap="none" dirty="0">
                <a:solidFill>
                  <a:srgbClr val="32657D"/>
                </a:solidFill>
                <a:latin typeface="Calibri"/>
                <a:ea typeface="Calibri"/>
                <a:cs typeface="Calibri"/>
                <a:sym typeface="Calibri"/>
              </a:rPr>
              <a:t>Framework Needed</a:t>
            </a:r>
            <a:endParaRPr sz="4000" b="0" i="0" u="none" strike="noStrike" cap="none" dirty="0">
              <a:solidFill>
                <a:srgbClr val="595959"/>
              </a:solidFill>
              <a:latin typeface="Calibri"/>
              <a:ea typeface="Calibri"/>
              <a:cs typeface="Calibri"/>
              <a:sym typeface="Calibri"/>
            </a:endParaRPr>
          </a:p>
        </p:txBody>
      </p:sp>
      <p:sp>
        <p:nvSpPr>
          <p:cNvPr id="135" name="Google Shape;135;gddbecc18ca_0_50"/>
          <p:cNvSpPr txBox="1"/>
          <p:nvPr/>
        </p:nvSpPr>
        <p:spPr>
          <a:xfrm>
            <a:off x="6780575" y="4254150"/>
            <a:ext cx="489000" cy="210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36;gddbecc18ca_0_50"/>
          <p:cNvSpPr txBox="1"/>
          <p:nvPr/>
        </p:nvSpPr>
        <p:spPr>
          <a:xfrm>
            <a:off x="1801025" y="1541794"/>
            <a:ext cx="9959100" cy="4247286"/>
          </a:xfrm>
          <a:prstGeom prst="rect">
            <a:avLst/>
          </a:prstGeom>
          <a:noFill/>
          <a:ln>
            <a:noFill/>
          </a:ln>
        </p:spPr>
        <p:txBody>
          <a:bodyPr spcFirstLastPara="1" wrap="square" lIns="91425" tIns="91425" rIns="91425" bIns="91425" anchor="t" anchorCtr="0">
            <a:spAutoFit/>
          </a:bodyPr>
          <a:lstStyle/>
          <a:p>
            <a:pPr marL="101600" marR="0" lvl="0" algn="l" rtl="0">
              <a:lnSpc>
                <a:spcPct val="100000"/>
              </a:lnSpc>
              <a:spcBef>
                <a:spcPts val="0"/>
              </a:spcBef>
              <a:spcAft>
                <a:spcPts val="0"/>
              </a:spcAft>
              <a:buClr>
                <a:srgbClr val="595959"/>
              </a:buClr>
              <a:buSzPts val="2000"/>
            </a:pPr>
            <a:r>
              <a:rPr lang="en-US" sz="2400" b="0" i="0" u="none" strike="noStrike" cap="none" dirty="0">
                <a:solidFill>
                  <a:srgbClr val="595959"/>
                </a:solidFill>
                <a:latin typeface="Calibri"/>
                <a:ea typeface="Calibri"/>
                <a:cs typeface="Calibri"/>
                <a:sym typeface="Calibri"/>
              </a:rPr>
              <a:t>Policy Framework: 4 themes</a:t>
            </a:r>
          </a:p>
          <a:p>
            <a:pPr marL="558800" marR="0" lvl="0" indent="-457200" algn="l" rtl="0">
              <a:lnSpc>
                <a:spcPct val="100000"/>
              </a:lnSpc>
              <a:spcBef>
                <a:spcPts val="0"/>
              </a:spcBef>
              <a:spcAft>
                <a:spcPts val="0"/>
              </a:spcAft>
              <a:buClr>
                <a:srgbClr val="595959"/>
              </a:buClr>
              <a:buSzPts val="2000"/>
              <a:buFont typeface="+mj-lt"/>
              <a:buAutoNum type="arabicPeriod"/>
            </a:pPr>
            <a:r>
              <a:rPr lang="en-US" sz="2400" dirty="0">
                <a:solidFill>
                  <a:srgbClr val="595959"/>
                </a:solidFill>
                <a:latin typeface="Calibri"/>
                <a:ea typeface="Calibri"/>
                <a:cs typeface="Calibri"/>
                <a:sym typeface="Calibri"/>
              </a:rPr>
              <a:t>Land provision and acquisition</a:t>
            </a:r>
          </a:p>
          <a:p>
            <a:pPr marL="558800" marR="0" lvl="0" indent="-457200" algn="l" rtl="0">
              <a:lnSpc>
                <a:spcPct val="100000"/>
              </a:lnSpc>
              <a:spcBef>
                <a:spcPts val="0"/>
              </a:spcBef>
              <a:spcAft>
                <a:spcPts val="0"/>
              </a:spcAft>
              <a:buClr>
                <a:srgbClr val="595959"/>
              </a:buClr>
              <a:buSzPts val="2000"/>
              <a:buFont typeface="+mj-lt"/>
              <a:buAutoNum type="arabicPeriod"/>
            </a:pPr>
            <a:r>
              <a:rPr lang="en-US" sz="2400" b="0" i="0" u="none" strike="noStrike" cap="none" dirty="0">
                <a:solidFill>
                  <a:srgbClr val="595959"/>
                </a:solidFill>
                <a:latin typeface="Calibri"/>
                <a:ea typeface="Calibri"/>
                <a:cs typeface="Calibri"/>
                <a:sym typeface="Calibri"/>
              </a:rPr>
              <a:t>Preservation of rental housing</a:t>
            </a:r>
          </a:p>
          <a:p>
            <a:pPr marL="558800" marR="0" lvl="0" indent="-457200" algn="l" rtl="0">
              <a:lnSpc>
                <a:spcPct val="100000"/>
              </a:lnSpc>
              <a:spcBef>
                <a:spcPts val="0"/>
              </a:spcBef>
              <a:spcAft>
                <a:spcPts val="0"/>
              </a:spcAft>
              <a:buClr>
                <a:srgbClr val="595959"/>
              </a:buClr>
              <a:buSzPts val="2000"/>
              <a:buFont typeface="+mj-lt"/>
              <a:buAutoNum type="arabicPeriod"/>
            </a:pPr>
            <a:r>
              <a:rPr lang="en-US" sz="2400" dirty="0">
                <a:solidFill>
                  <a:srgbClr val="595959"/>
                </a:solidFill>
                <a:latin typeface="Calibri"/>
                <a:ea typeface="Calibri"/>
                <a:cs typeface="Calibri"/>
                <a:sym typeface="Calibri"/>
              </a:rPr>
              <a:t>Housing market barrier controls</a:t>
            </a:r>
          </a:p>
          <a:p>
            <a:pPr marL="558800" marR="0" lvl="0" indent="-457200" algn="l" rtl="0">
              <a:lnSpc>
                <a:spcPct val="100000"/>
              </a:lnSpc>
              <a:spcBef>
                <a:spcPts val="0"/>
              </a:spcBef>
              <a:spcAft>
                <a:spcPts val="0"/>
              </a:spcAft>
              <a:buClr>
                <a:srgbClr val="595959"/>
              </a:buClr>
              <a:buSzPts val="2000"/>
              <a:buFont typeface="+mj-lt"/>
              <a:buAutoNum type="arabicPeriod"/>
            </a:pPr>
            <a:r>
              <a:rPr lang="en-US" sz="2400" b="0" i="0" u="none" strike="noStrike" cap="none" dirty="0">
                <a:solidFill>
                  <a:srgbClr val="595959"/>
                </a:solidFill>
                <a:latin typeface="Calibri"/>
                <a:ea typeface="Calibri"/>
                <a:cs typeface="Calibri"/>
                <a:sym typeface="Calibri"/>
              </a:rPr>
              <a:t>Increase affordable rental stock</a:t>
            </a:r>
          </a:p>
          <a:p>
            <a:pPr marL="101600" marR="0" lvl="0" algn="l" rtl="0">
              <a:lnSpc>
                <a:spcPct val="100000"/>
              </a:lnSpc>
              <a:spcBef>
                <a:spcPts val="0"/>
              </a:spcBef>
              <a:spcAft>
                <a:spcPts val="0"/>
              </a:spcAft>
              <a:buClr>
                <a:srgbClr val="595959"/>
              </a:buClr>
              <a:buSzPts val="2000"/>
            </a:pPr>
            <a:endParaRPr lang="en-US" sz="2400" dirty="0">
              <a:solidFill>
                <a:srgbClr val="595959"/>
              </a:solidFill>
              <a:latin typeface="Calibri"/>
              <a:ea typeface="Calibri"/>
              <a:cs typeface="Calibri"/>
              <a:sym typeface="Calibri"/>
            </a:endParaRPr>
          </a:p>
          <a:p>
            <a:pPr marL="101600" marR="0" lvl="0" algn="l" rtl="0">
              <a:lnSpc>
                <a:spcPct val="100000"/>
              </a:lnSpc>
              <a:spcBef>
                <a:spcPts val="0"/>
              </a:spcBef>
              <a:spcAft>
                <a:spcPts val="0"/>
              </a:spcAft>
              <a:buClr>
                <a:srgbClr val="595959"/>
              </a:buClr>
              <a:buSzPts val="2000"/>
            </a:pPr>
            <a:r>
              <a:rPr lang="en-US" sz="2400" dirty="0">
                <a:solidFill>
                  <a:srgbClr val="595959"/>
                </a:solidFill>
                <a:latin typeface="Calibri"/>
                <a:ea typeface="Calibri"/>
                <a:cs typeface="Calibri"/>
                <a:sym typeface="Calibri"/>
              </a:rPr>
              <a:t>Beyond Policy:</a:t>
            </a:r>
          </a:p>
          <a:p>
            <a:pPr marL="101600" marR="0" lvl="0" algn="l" rtl="0">
              <a:lnSpc>
                <a:spcPct val="100000"/>
              </a:lnSpc>
              <a:spcBef>
                <a:spcPts val="0"/>
              </a:spcBef>
              <a:spcAft>
                <a:spcPts val="0"/>
              </a:spcAft>
              <a:buClr>
                <a:srgbClr val="595959"/>
              </a:buClr>
              <a:buSzPts val="2000"/>
            </a:pPr>
            <a:r>
              <a:rPr lang="en-US" sz="2400" b="0" i="0" u="none" strike="noStrike" cap="none" dirty="0">
                <a:solidFill>
                  <a:srgbClr val="595959"/>
                </a:solidFill>
                <a:latin typeface="Calibri"/>
                <a:ea typeface="Calibri"/>
                <a:cs typeface="Calibri"/>
                <a:sym typeface="Calibri"/>
              </a:rPr>
              <a:t>Relax bylaw enforcement on non-standard housing</a:t>
            </a:r>
            <a:endParaRPr sz="2400" b="0" i="0" u="none" strike="noStrike" cap="none" dirty="0">
              <a:solidFill>
                <a:srgbClr val="595959"/>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95959"/>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95959"/>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95959"/>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7638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61"/>
        <p:cNvGrpSpPr/>
        <p:nvPr/>
      </p:nvGrpSpPr>
      <p:grpSpPr>
        <a:xfrm>
          <a:off x="0" y="0"/>
          <a:ext cx="0" cy="0"/>
          <a:chOff x="0" y="0"/>
          <a:chExt cx="0" cy="0"/>
        </a:xfrm>
      </p:grpSpPr>
      <p:sp>
        <p:nvSpPr>
          <p:cNvPr id="162" name="Google Shape;162;ge0080111f2_0_12"/>
          <p:cNvSpPr txBox="1"/>
          <p:nvPr/>
        </p:nvSpPr>
        <p:spPr>
          <a:xfrm>
            <a:off x="796637" y="667406"/>
            <a:ext cx="10515600" cy="8457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rgbClr val="32657D"/>
              </a:buClr>
              <a:buSzPts val="4400"/>
              <a:buFont typeface="Calibri"/>
              <a:buNone/>
            </a:pPr>
            <a:r>
              <a:rPr lang="en-CA" sz="4000" b="0" i="0" u="none" strike="noStrike" cap="none" dirty="0">
                <a:solidFill>
                  <a:srgbClr val="32657D"/>
                </a:solidFill>
                <a:latin typeface="Calibri"/>
                <a:ea typeface="Calibri"/>
                <a:cs typeface="Calibri"/>
                <a:sym typeface="Calibri"/>
              </a:rPr>
              <a:t>Recommendations</a:t>
            </a:r>
            <a:r>
              <a:rPr lang="en-CA" sz="4400" b="0" i="0" u="none" strike="noStrike" cap="none" dirty="0">
                <a:solidFill>
                  <a:srgbClr val="32657D"/>
                </a:solidFill>
                <a:latin typeface="Calibri"/>
                <a:ea typeface="Calibri"/>
                <a:cs typeface="Calibri"/>
                <a:sym typeface="Calibri"/>
              </a:rPr>
              <a:t> </a:t>
            </a:r>
            <a:br>
              <a:rPr lang="en-CA" sz="4400" b="0" i="0" u="none" strike="noStrike" cap="none" dirty="0">
                <a:solidFill>
                  <a:srgbClr val="595959"/>
                </a:solidFill>
                <a:latin typeface="Calibri"/>
                <a:ea typeface="Calibri"/>
                <a:cs typeface="Calibri"/>
                <a:sym typeface="Calibri"/>
              </a:rPr>
            </a:br>
            <a:endParaRPr sz="2000" b="0" i="0" u="none" strike="noStrike" cap="none" dirty="0">
              <a:solidFill>
                <a:srgbClr val="595959"/>
              </a:solidFill>
              <a:latin typeface="Calibri"/>
              <a:ea typeface="Calibri"/>
              <a:cs typeface="Calibri"/>
              <a:sym typeface="Calibri"/>
            </a:endParaRPr>
          </a:p>
        </p:txBody>
      </p:sp>
      <p:sp>
        <p:nvSpPr>
          <p:cNvPr id="163" name="Google Shape;163;ge0080111f2_0_12"/>
          <p:cNvSpPr txBox="1"/>
          <p:nvPr/>
        </p:nvSpPr>
        <p:spPr>
          <a:xfrm>
            <a:off x="879763" y="1388415"/>
            <a:ext cx="10730345" cy="38317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2100" dirty="0">
              <a:solidFill>
                <a:srgbClr val="595959"/>
              </a:solidFill>
              <a:latin typeface="Calibri"/>
              <a:ea typeface="Calibri"/>
              <a:cs typeface="Calibri"/>
              <a:sym typeface="Calibri"/>
            </a:endParaRPr>
          </a:p>
          <a:p>
            <a:pPr marL="457200" indent="-381000">
              <a:buClr>
                <a:srgbClr val="595959"/>
              </a:buClr>
              <a:buSzPts val="2400"/>
              <a:buFont typeface="Calibri"/>
              <a:buChar char="●"/>
            </a:pPr>
            <a:r>
              <a:rPr lang="en-US" sz="2400" dirty="0">
                <a:solidFill>
                  <a:srgbClr val="595959"/>
                </a:solidFill>
                <a:latin typeface="Calibri"/>
                <a:ea typeface="Calibri"/>
                <a:cs typeface="Calibri"/>
                <a:sym typeface="Calibri"/>
              </a:rPr>
              <a:t>Identify, protect, and acquire all land suitable for affordable housing</a:t>
            </a:r>
          </a:p>
          <a:p>
            <a:pPr marL="984250" indent="-381000">
              <a:buClr>
                <a:srgbClr val="595959"/>
              </a:buClr>
              <a:buSzPts val="2400"/>
              <a:buFont typeface="Calibri"/>
              <a:buChar char="●"/>
            </a:pPr>
            <a:r>
              <a:rPr lang="en-CA" sz="2400" dirty="0">
                <a:solidFill>
                  <a:srgbClr val="595959"/>
                </a:solidFill>
                <a:latin typeface="Calibri"/>
                <a:ea typeface="Calibri"/>
                <a:cs typeface="Calibri"/>
                <a:sym typeface="Calibri"/>
              </a:rPr>
              <a:t>Land acquisition and protection policies </a:t>
            </a:r>
          </a:p>
          <a:p>
            <a:pPr marL="984250" indent="-381000">
              <a:buClr>
                <a:srgbClr val="595959"/>
              </a:buClr>
              <a:buSzPts val="2400"/>
              <a:buFont typeface="Calibri"/>
              <a:buChar char="●"/>
            </a:pPr>
            <a:r>
              <a:rPr lang="en-CA" sz="2400" dirty="0">
                <a:solidFill>
                  <a:srgbClr val="595959"/>
                </a:solidFill>
                <a:latin typeface="Calibri"/>
                <a:ea typeface="Calibri"/>
                <a:cs typeface="Calibri"/>
                <a:sym typeface="Calibri"/>
              </a:rPr>
              <a:t>Have zone-ready land for future Rapid Housing funding calls with fast-tracked development permitting processes</a:t>
            </a:r>
          </a:p>
          <a:p>
            <a:pPr marL="457200" indent="-381000">
              <a:buClr>
                <a:srgbClr val="595959"/>
              </a:buClr>
              <a:buSzPts val="2400"/>
              <a:buFont typeface="Calibri"/>
              <a:buChar char="●"/>
            </a:pPr>
            <a:r>
              <a:rPr lang="en-US" sz="2400" dirty="0">
                <a:solidFill>
                  <a:srgbClr val="595959"/>
                </a:solidFill>
                <a:latin typeface="Calibri"/>
                <a:ea typeface="Calibri"/>
                <a:cs typeface="Calibri"/>
                <a:sym typeface="Calibri"/>
              </a:rPr>
              <a:t>Support a region-wide workforce housing strategy and implementation</a:t>
            </a:r>
          </a:p>
          <a:p>
            <a:pPr marL="454025" lvl="3" indent="-400050">
              <a:buClr>
                <a:srgbClr val="595959"/>
              </a:buClr>
              <a:buSzPts val="2400"/>
              <a:buFont typeface="Calibri"/>
              <a:buChar char="●"/>
            </a:pPr>
            <a:r>
              <a:rPr lang="en-CA" sz="2400" dirty="0">
                <a:solidFill>
                  <a:srgbClr val="595959"/>
                </a:solidFill>
                <a:latin typeface="Calibri"/>
                <a:ea typeface="Calibri"/>
                <a:cs typeface="Calibri"/>
                <a:sym typeface="Calibri"/>
              </a:rPr>
              <a:t>Relax bylaw enforcement on non-standard housing and develop policy to allow for temporary housing such as RVs (see </a:t>
            </a:r>
            <a:r>
              <a:rPr lang="en-CA" sz="2400" dirty="0" err="1">
                <a:solidFill>
                  <a:srgbClr val="595959"/>
                </a:solidFill>
                <a:latin typeface="Calibri"/>
                <a:ea typeface="Calibri"/>
                <a:cs typeface="Calibri"/>
                <a:sym typeface="Calibri"/>
              </a:rPr>
              <a:t>Valemont</a:t>
            </a:r>
            <a:r>
              <a:rPr lang="en-CA" sz="2400" dirty="0">
                <a:solidFill>
                  <a:srgbClr val="595959"/>
                </a:solidFill>
                <a:latin typeface="Calibri"/>
                <a:ea typeface="Calibri"/>
                <a:cs typeface="Calibri"/>
                <a:sym typeface="Calibri"/>
              </a:rPr>
              <a:t>, BC policy)</a:t>
            </a:r>
          </a:p>
          <a:p>
            <a:pPr marL="454025" lvl="3" indent="-400050">
              <a:buClr>
                <a:srgbClr val="595959"/>
              </a:buClr>
              <a:buSzPts val="2400"/>
              <a:buFont typeface="Calibri"/>
              <a:buChar char="●"/>
            </a:pPr>
            <a:r>
              <a:rPr lang="en-CA" sz="2400" dirty="0">
                <a:solidFill>
                  <a:srgbClr val="595959"/>
                </a:solidFill>
                <a:latin typeface="Calibri"/>
                <a:ea typeface="Calibri"/>
                <a:cs typeface="Calibri"/>
                <a:sym typeface="Calibri"/>
              </a:rPr>
              <a:t>Develop vacation rental business license for stats purposes to understand affects on rental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67"/>
        <p:cNvGrpSpPr/>
        <p:nvPr/>
      </p:nvGrpSpPr>
      <p:grpSpPr>
        <a:xfrm>
          <a:off x="0" y="0"/>
          <a:ext cx="0" cy="0"/>
          <a:chOff x="0" y="0"/>
          <a:chExt cx="0" cy="0"/>
        </a:xfrm>
      </p:grpSpPr>
      <p:sp>
        <p:nvSpPr>
          <p:cNvPr id="168" name="Google Shape;168;p6"/>
          <p:cNvSpPr/>
          <p:nvPr/>
        </p:nvSpPr>
        <p:spPr>
          <a:xfrm>
            <a:off x="0" y="0"/>
            <a:ext cx="12192000" cy="6858000"/>
          </a:xfrm>
          <a:prstGeom prst="rect">
            <a:avLst/>
          </a:prstGeom>
          <a:gradFill>
            <a:gsLst>
              <a:gs pos="0">
                <a:srgbClr val="E96A3B"/>
              </a:gs>
              <a:gs pos="1000">
                <a:srgbClr val="E96A3B"/>
              </a:gs>
              <a:gs pos="8000">
                <a:srgbClr val="32657D"/>
              </a:gs>
              <a:gs pos="62000">
                <a:srgbClr val="77BD1A"/>
              </a:gs>
              <a:gs pos="80000">
                <a:schemeClr val="lt1"/>
              </a:gs>
              <a:gs pos="85000">
                <a:srgbClr val="FFFFFF">
                  <a:alpha val="0"/>
                </a:srgbClr>
              </a:gs>
              <a:gs pos="100000">
                <a:srgbClr val="FFFFFF">
                  <a:alpha val="0"/>
                </a:srgbClr>
              </a:gs>
            </a:gsLst>
            <a:lin ang="558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6"/>
          <p:cNvSpPr txBox="1"/>
          <p:nvPr/>
        </p:nvSpPr>
        <p:spPr>
          <a:xfrm>
            <a:off x="2155371" y="872187"/>
            <a:ext cx="8005665" cy="5272500"/>
          </a:xfrm>
          <a:prstGeom prst="rect">
            <a:avLst/>
          </a:prstGeom>
          <a:noFill/>
          <a:ln>
            <a:noFill/>
          </a:ln>
        </p:spPr>
        <p:txBody>
          <a:bodyPr spcFirstLastPara="1" wrap="square" lIns="91425" tIns="45700" rIns="91425" bIns="45700" anchor="t" anchorCtr="0">
            <a:normAutofit/>
          </a:bodyPr>
          <a:lstStyle/>
          <a:p>
            <a:pPr marL="0" marR="0" lvl="0" indent="0" algn="ctr" rtl="0">
              <a:lnSpc>
                <a:spcPct val="200000"/>
              </a:lnSpc>
              <a:spcBef>
                <a:spcPts val="0"/>
              </a:spcBef>
              <a:spcAft>
                <a:spcPts val="0"/>
              </a:spcAft>
              <a:buClr>
                <a:schemeClr val="lt1"/>
              </a:buClr>
              <a:buSzPts val="5600"/>
              <a:buFont typeface="Calibri"/>
              <a:buNone/>
            </a:pPr>
            <a:r>
              <a:rPr lang="en-CA" sz="5600" b="1" i="0" u="none" strike="noStrike" cap="none" dirty="0">
                <a:solidFill>
                  <a:schemeClr val="lt1"/>
                </a:solidFill>
                <a:latin typeface="Calibri"/>
                <a:ea typeface="Calibri"/>
                <a:cs typeface="Calibri"/>
                <a:sym typeface="Calibri"/>
              </a:rPr>
              <a:t>THANK YOU</a:t>
            </a:r>
            <a:br>
              <a:rPr lang="en-CA" sz="3600" dirty="0">
                <a:solidFill>
                  <a:schemeClr val="lt1"/>
                </a:solidFill>
                <a:latin typeface="Calibri"/>
                <a:ea typeface="Calibri"/>
                <a:cs typeface="Calibri"/>
                <a:sym typeface="Calibri"/>
              </a:rPr>
            </a:br>
            <a:r>
              <a:rPr lang="en-CA" sz="4100" dirty="0">
                <a:solidFill>
                  <a:schemeClr val="lt1"/>
                </a:solidFill>
                <a:latin typeface="Calibri"/>
                <a:ea typeface="Calibri"/>
                <a:cs typeface="Calibri"/>
                <a:sym typeface="Calibri"/>
              </a:rPr>
              <a:t>Questions?</a:t>
            </a:r>
            <a:br>
              <a:rPr lang="en-CA" sz="3200" b="0" i="0" u="none" strike="noStrike" cap="none" dirty="0">
                <a:solidFill>
                  <a:srgbClr val="595959"/>
                </a:solidFill>
                <a:latin typeface="Calibri"/>
                <a:ea typeface="Calibri"/>
                <a:cs typeface="Calibri"/>
                <a:sym typeface="Calibri"/>
              </a:rPr>
            </a:br>
            <a:br>
              <a:rPr lang="en-CA" sz="3200" b="0" i="0" u="none" strike="noStrike" cap="none" dirty="0">
                <a:solidFill>
                  <a:schemeClr val="dk1"/>
                </a:solidFill>
                <a:latin typeface="Calibri"/>
                <a:ea typeface="Calibri"/>
                <a:cs typeface="Calibri"/>
                <a:sym typeface="Calibri"/>
              </a:rPr>
            </a:br>
            <a:endParaRPr sz="3200" b="0" i="0" u="none" strike="noStrike" cap="none" dirty="0">
              <a:solidFill>
                <a:srgbClr val="595959"/>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94"/>
        <p:cNvGrpSpPr/>
        <p:nvPr/>
      </p:nvGrpSpPr>
      <p:grpSpPr>
        <a:xfrm>
          <a:off x="0" y="0"/>
          <a:ext cx="0" cy="0"/>
          <a:chOff x="0" y="0"/>
          <a:chExt cx="0" cy="0"/>
        </a:xfrm>
      </p:grpSpPr>
      <p:sp>
        <p:nvSpPr>
          <p:cNvPr id="95" name="Google Shape;95;p4"/>
          <p:cNvSpPr txBox="1"/>
          <p:nvPr/>
        </p:nvSpPr>
        <p:spPr>
          <a:xfrm>
            <a:off x="838194" y="197542"/>
            <a:ext cx="10515600" cy="1705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2657D"/>
              </a:buClr>
              <a:buSzPts val="4000"/>
              <a:buFont typeface="Calibri"/>
              <a:buNone/>
            </a:pPr>
            <a:r>
              <a:rPr lang="en-CA" sz="4000" b="0" i="0" u="none" strike="noStrike" cap="none" dirty="0">
                <a:solidFill>
                  <a:srgbClr val="32657D"/>
                </a:solidFill>
                <a:latin typeface="Calibri"/>
                <a:ea typeface="Calibri"/>
                <a:cs typeface="Calibri"/>
                <a:sym typeface="Calibri"/>
              </a:rPr>
              <a:t>Year in Review - Outline </a:t>
            </a:r>
          </a:p>
          <a:p>
            <a:pPr marL="0" marR="0" lvl="0" indent="0" algn="ctr" rtl="0">
              <a:lnSpc>
                <a:spcPct val="90000"/>
              </a:lnSpc>
              <a:spcBef>
                <a:spcPts val="0"/>
              </a:spcBef>
              <a:spcAft>
                <a:spcPts val="0"/>
              </a:spcAft>
              <a:buClr>
                <a:srgbClr val="32657D"/>
              </a:buClr>
              <a:buSzPts val="4000"/>
              <a:buFont typeface="Calibri"/>
              <a:buNone/>
            </a:pPr>
            <a:r>
              <a:rPr lang="en-CA" sz="3200" dirty="0">
                <a:solidFill>
                  <a:srgbClr val="32657D"/>
                </a:solidFill>
                <a:latin typeface="Calibri"/>
                <a:ea typeface="Calibri"/>
                <a:cs typeface="Calibri"/>
                <a:sym typeface="Calibri"/>
              </a:rPr>
              <a:t>April 1, </a:t>
            </a:r>
            <a:r>
              <a:rPr lang="en-CA" sz="3200" b="0" i="0" u="none" strike="noStrike" cap="none" dirty="0">
                <a:solidFill>
                  <a:srgbClr val="32657D"/>
                </a:solidFill>
                <a:latin typeface="Calibri"/>
                <a:ea typeface="Calibri"/>
                <a:cs typeface="Calibri"/>
                <a:sym typeface="Calibri"/>
              </a:rPr>
              <a:t>2020 – March 31, 2021</a:t>
            </a:r>
            <a:br>
              <a:rPr lang="en-CA" sz="4000" b="0" i="0" u="none" strike="noStrike" cap="none" dirty="0">
                <a:solidFill>
                  <a:srgbClr val="595959"/>
                </a:solidFill>
                <a:latin typeface="Calibri"/>
                <a:ea typeface="Calibri"/>
                <a:cs typeface="Calibri"/>
                <a:sym typeface="Calibri"/>
              </a:rPr>
            </a:br>
            <a:endParaRPr sz="4000" b="0" i="0" u="none" strike="noStrike" cap="none" dirty="0">
              <a:solidFill>
                <a:srgbClr val="595959"/>
              </a:solidFill>
              <a:latin typeface="Calibri"/>
              <a:ea typeface="Calibri"/>
              <a:cs typeface="Calibri"/>
              <a:sym typeface="Calibri"/>
            </a:endParaRPr>
          </a:p>
        </p:txBody>
      </p:sp>
      <p:sp>
        <p:nvSpPr>
          <p:cNvPr id="96" name="Google Shape;96;p4"/>
          <p:cNvSpPr txBox="1"/>
          <p:nvPr/>
        </p:nvSpPr>
        <p:spPr>
          <a:xfrm>
            <a:off x="4859000" y="1725335"/>
            <a:ext cx="6703500" cy="414362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595959"/>
              </a:buClr>
              <a:buSzPts val="2400"/>
              <a:buFont typeface="Arial"/>
              <a:buChar char="•"/>
            </a:pPr>
            <a:r>
              <a:rPr lang="en-US" sz="2400" b="0" i="0" u="none" strike="noStrike" cap="none" dirty="0">
                <a:solidFill>
                  <a:srgbClr val="595959"/>
                </a:solidFill>
                <a:latin typeface="Calibri"/>
                <a:ea typeface="Calibri"/>
                <a:cs typeface="Calibri"/>
                <a:sym typeface="Calibri"/>
              </a:rPr>
              <a:t>The Year of the Pandemic</a:t>
            </a:r>
          </a:p>
          <a:p>
            <a:pPr marL="228600" marR="0" lvl="0" indent="-228600" algn="l" rtl="0">
              <a:lnSpc>
                <a:spcPct val="120000"/>
              </a:lnSpc>
              <a:spcBef>
                <a:spcPts val="0"/>
              </a:spcBef>
              <a:spcAft>
                <a:spcPts val="0"/>
              </a:spcAft>
              <a:buClr>
                <a:srgbClr val="595959"/>
              </a:buClr>
              <a:buSzPts val="2400"/>
              <a:buFont typeface="Arial"/>
              <a:buChar char="•"/>
            </a:pPr>
            <a:r>
              <a:rPr lang="en-US" sz="2400" dirty="0">
                <a:solidFill>
                  <a:srgbClr val="595959"/>
                </a:solidFill>
                <a:latin typeface="Calibri"/>
                <a:ea typeface="Calibri"/>
                <a:cs typeface="Calibri"/>
                <a:sym typeface="Calibri"/>
              </a:rPr>
              <a:t>Our Programs</a:t>
            </a:r>
          </a:p>
          <a:p>
            <a:pPr marL="228600" marR="0" lvl="0" indent="-228600" algn="l" rtl="0">
              <a:lnSpc>
                <a:spcPct val="120000"/>
              </a:lnSpc>
              <a:spcBef>
                <a:spcPts val="0"/>
              </a:spcBef>
              <a:spcAft>
                <a:spcPts val="0"/>
              </a:spcAft>
              <a:buClr>
                <a:srgbClr val="595959"/>
              </a:buClr>
              <a:buSzPts val="2400"/>
              <a:buFont typeface="Arial"/>
              <a:buChar char="•"/>
            </a:pPr>
            <a:r>
              <a:rPr lang="en-US" sz="2400" dirty="0">
                <a:solidFill>
                  <a:srgbClr val="595959"/>
                </a:solidFill>
                <a:latin typeface="Calibri"/>
                <a:ea typeface="Calibri"/>
                <a:cs typeface="Calibri"/>
                <a:sym typeface="Calibri"/>
              </a:rPr>
              <a:t>Regional Housing Service Highlights</a:t>
            </a:r>
          </a:p>
          <a:p>
            <a:pPr marL="228600" marR="0" lvl="0" indent="-228600" algn="l" rtl="0">
              <a:lnSpc>
                <a:spcPct val="120000"/>
              </a:lnSpc>
              <a:spcBef>
                <a:spcPts val="0"/>
              </a:spcBef>
              <a:spcAft>
                <a:spcPts val="0"/>
              </a:spcAft>
              <a:buClr>
                <a:srgbClr val="595959"/>
              </a:buClr>
              <a:buSzPts val="2400"/>
              <a:buFont typeface="Arial"/>
              <a:buChar char="•"/>
            </a:pPr>
            <a:r>
              <a:rPr lang="en-US" sz="2400" dirty="0">
                <a:solidFill>
                  <a:srgbClr val="595959"/>
                </a:solidFill>
                <a:latin typeface="Calibri"/>
                <a:ea typeface="Calibri"/>
                <a:cs typeface="Calibri"/>
                <a:sym typeface="Calibri"/>
              </a:rPr>
              <a:t>Covid-19 Task Force for Vulnerable Populations</a:t>
            </a:r>
          </a:p>
          <a:p>
            <a:pPr marL="228600" marR="0" lvl="0" indent="-228600" algn="l" rtl="0">
              <a:lnSpc>
                <a:spcPct val="120000"/>
              </a:lnSpc>
              <a:spcBef>
                <a:spcPts val="0"/>
              </a:spcBef>
              <a:spcAft>
                <a:spcPts val="0"/>
              </a:spcAft>
              <a:buClr>
                <a:srgbClr val="595959"/>
              </a:buClr>
              <a:buSzPts val="2400"/>
              <a:buFont typeface="Arial"/>
              <a:buChar char="•"/>
            </a:pPr>
            <a:r>
              <a:rPr lang="en-US" sz="2400" dirty="0">
                <a:solidFill>
                  <a:srgbClr val="595959"/>
                </a:solidFill>
                <a:latin typeface="Calibri"/>
                <a:ea typeface="Calibri"/>
                <a:cs typeface="Calibri"/>
                <a:sym typeface="Calibri"/>
              </a:rPr>
              <a:t>Financials (Breakdown of Funding)</a:t>
            </a:r>
          </a:p>
          <a:p>
            <a:pPr marL="228600" marR="0" lvl="0" indent="-228600" algn="l" rtl="0">
              <a:lnSpc>
                <a:spcPct val="120000"/>
              </a:lnSpc>
              <a:spcBef>
                <a:spcPts val="0"/>
              </a:spcBef>
              <a:spcAft>
                <a:spcPts val="0"/>
              </a:spcAft>
              <a:buClr>
                <a:srgbClr val="595959"/>
              </a:buClr>
              <a:buSzPts val="2400"/>
              <a:buFont typeface="Arial"/>
              <a:buChar char="•"/>
            </a:pPr>
            <a:r>
              <a:rPr lang="en-US" sz="2400" dirty="0">
                <a:solidFill>
                  <a:srgbClr val="595959"/>
                </a:solidFill>
                <a:latin typeface="Calibri"/>
                <a:ea typeface="Calibri"/>
                <a:cs typeface="Calibri"/>
                <a:sym typeface="Calibri"/>
              </a:rPr>
              <a:t>Housing Crisis, Challenges and Needs Assessment</a:t>
            </a:r>
          </a:p>
          <a:p>
            <a:pPr marL="228600" marR="0" lvl="0" indent="-228600" algn="l" rtl="0">
              <a:lnSpc>
                <a:spcPct val="120000"/>
              </a:lnSpc>
              <a:spcBef>
                <a:spcPts val="0"/>
              </a:spcBef>
              <a:spcAft>
                <a:spcPts val="0"/>
              </a:spcAft>
              <a:buClr>
                <a:srgbClr val="595959"/>
              </a:buClr>
              <a:buSzPts val="2400"/>
              <a:buFont typeface="Arial"/>
              <a:buChar char="•"/>
            </a:pPr>
            <a:r>
              <a:rPr lang="en-US" sz="2400" dirty="0">
                <a:solidFill>
                  <a:srgbClr val="595959"/>
                </a:solidFill>
                <a:latin typeface="Calibri"/>
                <a:ea typeface="Calibri"/>
                <a:cs typeface="Calibri"/>
                <a:sym typeface="Calibri"/>
              </a:rPr>
              <a:t>Emerging Issues</a:t>
            </a:r>
          </a:p>
          <a:p>
            <a:pPr marL="228600" marR="0" lvl="0" indent="-228600" algn="l" rtl="0">
              <a:lnSpc>
                <a:spcPct val="120000"/>
              </a:lnSpc>
              <a:spcBef>
                <a:spcPts val="0"/>
              </a:spcBef>
              <a:spcAft>
                <a:spcPts val="0"/>
              </a:spcAft>
              <a:buClr>
                <a:srgbClr val="595959"/>
              </a:buClr>
              <a:buSzPts val="2400"/>
              <a:buFont typeface="Arial"/>
              <a:buChar char="•"/>
            </a:pPr>
            <a:r>
              <a:rPr lang="en-US" sz="2400" dirty="0">
                <a:solidFill>
                  <a:srgbClr val="595959"/>
                </a:solidFill>
                <a:latin typeface="Calibri"/>
                <a:ea typeface="Calibri"/>
                <a:cs typeface="Calibri"/>
                <a:sym typeface="Calibri"/>
              </a:rPr>
              <a:t>Housing Policy Challenges and Recommendations</a:t>
            </a:r>
          </a:p>
          <a:p>
            <a:pPr marR="0" lvl="0" algn="l" rtl="0">
              <a:lnSpc>
                <a:spcPct val="120000"/>
              </a:lnSpc>
              <a:spcBef>
                <a:spcPts val="0"/>
              </a:spcBef>
              <a:spcAft>
                <a:spcPts val="0"/>
              </a:spcAft>
              <a:buClr>
                <a:srgbClr val="595959"/>
              </a:buClr>
              <a:buSzPts val="2400"/>
            </a:pPr>
            <a:endParaRPr sz="2400" dirty="0">
              <a:solidFill>
                <a:srgbClr val="595959"/>
              </a:solidFill>
              <a:latin typeface="Calibri"/>
              <a:ea typeface="Calibri"/>
              <a:cs typeface="Calibri"/>
              <a:sym typeface="Calibri"/>
            </a:endParaRPr>
          </a:p>
        </p:txBody>
      </p:sp>
      <p:sp>
        <p:nvSpPr>
          <p:cNvPr id="5" name="Google Shape;96;p4">
            <a:extLst>
              <a:ext uri="{FF2B5EF4-FFF2-40B4-BE49-F238E27FC236}">
                <a16:creationId xmlns:a16="http://schemas.microsoft.com/office/drawing/2014/main" id="{4AAB9B0B-AF79-4B0D-9EB5-4C0E470182FF}"/>
              </a:ext>
            </a:extLst>
          </p:cNvPr>
          <p:cNvSpPr txBox="1"/>
          <p:nvPr/>
        </p:nvSpPr>
        <p:spPr>
          <a:xfrm>
            <a:off x="838194" y="1600801"/>
            <a:ext cx="3444557" cy="1596367"/>
          </a:xfrm>
          <a:prstGeom prst="rect">
            <a:avLst/>
          </a:prstGeom>
          <a:noFill/>
          <a:ln>
            <a:noFill/>
          </a:ln>
        </p:spPr>
        <p:txBody>
          <a:bodyPr spcFirstLastPara="1" wrap="square" lIns="91425" tIns="45700" rIns="91425" bIns="45700" anchor="t" anchorCtr="0">
            <a:normAutofit fontScale="70000" lnSpcReduction="20000"/>
          </a:bodyPr>
          <a:lstStyle/>
          <a:p>
            <a:pPr marR="0" lvl="0" algn="l" rtl="0">
              <a:lnSpc>
                <a:spcPct val="120000"/>
              </a:lnSpc>
              <a:spcBef>
                <a:spcPts val="0"/>
              </a:spcBef>
              <a:spcAft>
                <a:spcPts val="0"/>
              </a:spcAft>
              <a:buClr>
                <a:srgbClr val="595959"/>
              </a:buClr>
              <a:buSzPts val="2400"/>
            </a:pPr>
            <a:r>
              <a:rPr lang="en-US" sz="3200" i="1" dirty="0">
                <a:solidFill>
                  <a:srgbClr val="222222"/>
                </a:solidFill>
                <a:latin typeface="PT Sans" panose="020B0503020203020204" pitchFamily="34" charset="0"/>
              </a:rPr>
              <a:t>“</a:t>
            </a:r>
            <a:r>
              <a:rPr lang="en-US" sz="3200" b="0" i="1" dirty="0">
                <a:solidFill>
                  <a:srgbClr val="222222"/>
                </a:solidFill>
                <a:effectLst/>
                <a:latin typeface="PT Sans" panose="020B0503020203020204" pitchFamily="34" charset="0"/>
              </a:rPr>
              <a:t>Compassion and tolerance are not a sign of weakness, but a sign of strength.” </a:t>
            </a:r>
            <a:r>
              <a:rPr lang="en-US" sz="3200" b="0" i="0" dirty="0">
                <a:solidFill>
                  <a:srgbClr val="222222"/>
                </a:solidFill>
                <a:effectLst/>
                <a:latin typeface="PT Sans" panose="020B0503020203020204" pitchFamily="34" charset="0"/>
              </a:rPr>
              <a:t>– </a:t>
            </a:r>
            <a:r>
              <a:rPr lang="en-US" sz="2900" b="0" i="0" dirty="0">
                <a:solidFill>
                  <a:srgbClr val="222222"/>
                </a:solidFill>
                <a:effectLst/>
                <a:latin typeface="PT Sans" panose="020B0503020203020204" pitchFamily="34" charset="0"/>
              </a:rPr>
              <a:t>Dalai Lama</a:t>
            </a:r>
            <a:endParaRPr sz="2900" dirty="0">
              <a:solidFill>
                <a:srgbClr val="595959"/>
              </a:solidFill>
              <a:latin typeface="Calibri"/>
              <a:ea typeface="Calibri"/>
              <a:cs typeface="Calibri"/>
              <a:sym typeface="Calibri"/>
            </a:endParaRPr>
          </a:p>
        </p:txBody>
      </p:sp>
      <p:pic>
        <p:nvPicPr>
          <p:cNvPr id="7" name="Picture 6" descr="A picture containing sky, outdoor, building, house&#10;&#10;Description automatically generated">
            <a:extLst>
              <a:ext uri="{FF2B5EF4-FFF2-40B4-BE49-F238E27FC236}">
                <a16:creationId xmlns:a16="http://schemas.microsoft.com/office/drawing/2014/main" id="{B92683DC-577F-4F18-906C-9F67F92767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194" y="3046769"/>
            <a:ext cx="3377680" cy="253326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01"/>
        <p:cNvGrpSpPr/>
        <p:nvPr/>
      </p:nvGrpSpPr>
      <p:grpSpPr>
        <a:xfrm>
          <a:off x="0" y="0"/>
          <a:ext cx="0" cy="0"/>
          <a:chOff x="0" y="0"/>
          <a:chExt cx="0" cy="0"/>
        </a:xfrm>
      </p:grpSpPr>
      <p:sp>
        <p:nvSpPr>
          <p:cNvPr id="102" name="Google Shape;102;gddbecc18ca_0_24"/>
          <p:cNvSpPr txBox="1"/>
          <p:nvPr/>
        </p:nvSpPr>
        <p:spPr>
          <a:xfrm>
            <a:off x="713769" y="-122733"/>
            <a:ext cx="10515600" cy="1705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2657D"/>
              </a:buClr>
              <a:buSzPts val="4000"/>
              <a:buFont typeface="Calibri"/>
              <a:buNone/>
            </a:pPr>
            <a:r>
              <a:rPr lang="en-US" sz="4000" b="0" i="0" u="none" strike="noStrike" cap="none" dirty="0">
                <a:solidFill>
                  <a:srgbClr val="32657D"/>
                </a:solidFill>
                <a:latin typeface="Calibri"/>
                <a:ea typeface="Calibri"/>
                <a:cs typeface="Calibri"/>
                <a:sym typeface="Calibri"/>
              </a:rPr>
              <a:t>The Year of the Pandemic</a:t>
            </a:r>
            <a:endParaRPr sz="4000" b="0" i="0" u="none" strike="noStrike" cap="none" dirty="0">
              <a:solidFill>
                <a:srgbClr val="595959"/>
              </a:solidFill>
              <a:latin typeface="Calibri"/>
              <a:ea typeface="Calibri"/>
              <a:cs typeface="Calibri"/>
              <a:sym typeface="Calibri"/>
            </a:endParaRPr>
          </a:p>
        </p:txBody>
      </p:sp>
      <p:sp>
        <p:nvSpPr>
          <p:cNvPr id="103" name="Google Shape;103;gddbecc18ca_0_24"/>
          <p:cNvSpPr txBox="1"/>
          <p:nvPr/>
        </p:nvSpPr>
        <p:spPr>
          <a:xfrm>
            <a:off x="4133461" y="1499891"/>
            <a:ext cx="7456713" cy="4156800"/>
          </a:xfrm>
          <a:prstGeom prst="rect">
            <a:avLst/>
          </a:prstGeom>
          <a:noFill/>
          <a:ln>
            <a:noFill/>
          </a:ln>
        </p:spPr>
        <p:txBody>
          <a:bodyPr spcFirstLastPara="1" wrap="square" lIns="91425" tIns="45700" rIns="91425" bIns="45700" anchor="t" anchorCtr="0">
            <a:normAutofit fontScale="70000" lnSpcReduction="20000"/>
          </a:bodyPr>
          <a:lstStyle/>
          <a:p>
            <a:pPr marL="228600" marR="0" lvl="0" indent="-213995" algn="l" rtl="0">
              <a:lnSpc>
                <a:spcPct val="120000"/>
              </a:lnSpc>
              <a:spcBef>
                <a:spcPts val="0"/>
              </a:spcBef>
              <a:spcAft>
                <a:spcPts val="0"/>
              </a:spcAft>
              <a:buClr>
                <a:srgbClr val="595959"/>
              </a:buClr>
              <a:buSzPct val="100000"/>
              <a:buFont typeface="Calibri"/>
              <a:buChar char="•"/>
            </a:pPr>
            <a:r>
              <a:rPr lang="en-US" sz="2800" dirty="0">
                <a:solidFill>
                  <a:srgbClr val="595959"/>
                </a:solidFill>
                <a:latin typeface="Calibri"/>
                <a:ea typeface="Calibri"/>
                <a:cs typeface="Calibri"/>
                <a:sym typeface="Calibri"/>
              </a:rPr>
              <a:t>March 11, 2020 WHO declared COVID-19 a pandemic</a:t>
            </a:r>
          </a:p>
          <a:p>
            <a:pPr marL="228600" marR="0" lvl="0" indent="-213995" algn="l" rtl="0">
              <a:lnSpc>
                <a:spcPct val="120000"/>
              </a:lnSpc>
              <a:spcBef>
                <a:spcPts val="0"/>
              </a:spcBef>
              <a:spcAft>
                <a:spcPts val="0"/>
              </a:spcAft>
              <a:buClr>
                <a:srgbClr val="595959"/>
              </a:buClr>
              <a:buSzPct val="100000"/>
              <a:buFont typeface="Calibri"/>
              <a:buChar char="•"/>
            </a:pPr>
            <a:r>
              <a:rPr lang="en-US" sz="2800" dirty="0">
                <a:solidFill>
                  <a:srgbClr val="595959"/>
                </a:solidFill>
                <a:latin typeface="Calibri"/>
                <a:ea typeface="Calibri"/>
                <a:cs typeface="Calibri"/>
                <a:sym typeface="Calibri"/>
              </a:rPr>
              <a:t>Concern for homeless population to access services and self-isolate</a:t>
            </a:r>
            <a:endParaRPr sz="2800" dirty="0">
              <a:solidFill>
                <a:srgbClr val="595959"/>
              </a:solidFill>
              <a:latin typeface="Calibri"/>
              <a:ea typeface="Calibri"/>
              <a:cs typeface="Calibri"/>
              <a:sym typeface="Calibri"/>
            </a:endParaRPr>
          </a:p>
          <a:p>
            <a:pPr marL="228600" marR="0" lvl="0" indent="-213995" algn="l" rtl="0">
              <a:lnSpc>
                <a:spcPct val="120000"/>
              </a:lnSpc>
              <a:spcBef>
                <a:spcPts val="0"/>
              </a:spcBef>
              <a:spcAft>
                <a:spcPts val="0"/>
              </a:spcAft>
              <a:buClr>
                <a:srgbClr val="595959"/>
              </a:buClr>
              <a:buSzPct val="100000"/>
              <a:buFont typeface="Calibri"/>
              <a:buChar char="•"/>
            </a:pPr>
            <a:r>
              <a:rPr lang="en-US" sz="2800" dirty="0">
                <a:solidFill>
                  <a:srgbClr val="595959"/>
                </a:solidFill>
                <a:latin typeface="Calibri"/>
                <a:ea typeface="Calibri"/>
                <a:cs typeface="Calibri"/>
                <a:sym typeface="Calibri"/>
              </a:rPr>
              <a:t>BC Housing funding to create temporary housing for people experiencing homelessness</a:t>
            </a:r>
          </a:p>
          <a:p>
            <a:pPr marL="228600" marR="0" lvl="0" indent="-213995" algn="l" rtl="0">
              <a:lnSpc>
                <a:spcPct val="120000"/>
              </a:lnSpc>
              <a:spcBef>
                <a:spcPts val="0"/>
              </a:spcBef>
              <a:spcAft>
                <a:spcPts val="0"/>
              </a:spcAft>
              <a:buClr>
                <a:srgbClr val="595959"/>
              </a:buClr>
              <a:buSzPct val="100000"/>
              <a:buFont typeface="Calibri"/>
              <a:buChar char="•"/>
            </a:pPr>
            <a:r>
              <a:rPr lang="en-US" sz="2800" dirty="0">
                <a:solidFill>
                  <a:srgbClr val="595959"/>
                </a:solidFill>
                <a:latin typeface="Calibri"/>
                <a:ea typeface="Calibri"/>
                <a:cs typeface="Calibri"/>
                <a:sym typeface="Calibri"/>
              </a:rPr>
              <a:t>Covid-19 Task Force for Vulnerable Population created emergency housing plan</a:t>
            </a:r>
          </a:p>
          <a:p>
            <a:pPr marL="228600" marR="0" lvl="0" indent="-213995" algn="l" rtl="0">
              <a:lnSpc>
                <a:spcPct val="120000"/>
              </a:lnSpc>
              <a:spcBef>
                <a:spcPts val="0"/>
              </a:spcBef>
              <a:spcAft>
                <a:spcPts val="0"/>
              </a:spcAft>
              <a:buClr>
                <a:srgbClr val="595959"/>
              </a:buClr>
              <a:buSzPct val="100000"/>
              <a:buFont typeface="Calibri"/>
              <a:buChar char="•"/>
            </a:pPr>
            <a:r>
              <a:rPr lang="en-US" sz="2800" dirty="0">
                <a:solidFill>
                  <a:srgbClr val="595959"/>
                </a:solidFill>
                <a:latin typeface="Calibri"/>
                <a:ea typeface="Calibri"/>
                <a:cs typeface="Calibri"/>
                <a:sym typeface="Calibri"/>
              </a:rPr>
              <a:t>Increase in homelessness: 270+ on waitlist for 99 units of supportive housing </a:t>
            </a:r>
          </a:p>
          <a:p>
            <a:pPr marL="900113" lvl="3" indent="-212725">
              <a:lnSpc>
                <a:spcPct val="120000"/>
              </a:lnSpc>
              <a:buClr>
                <a:srgbClr val="595959"/>
              </a:buClr>
              <a:buSzPct val="100000"/>
              <a:buFont typeface="Calibri"/>
              <a:buChar char="•"/>
            </a:pPr>
            <a:r>
              <a:rPr lang="en-US" sz="2800" dirty="0">
                <a:solidFill>
                  <a:srgbClr val="595959"/>
                </a:solidFill>
                <a:latin typeface="Calibri"/>
                <a:ea typeface="Calibri"/>
                <a:cs typeface="Calibri"/>
                <a:sym typeface="Calibri"/>
              </a:rPr>
              <a:t>129 identified in 2020 PIT count</a:t>
            </a:r>
          </a:p>
          <a:p>
            <a:pPr marL="228600" marR="0" lvl="0" indent="-213995" algn="l" rtl="0">
              <a:lnSpc>
                <a:spcPct val="120000"/>
              </a:lnSpc>
              <a:spcBef>
                <a:spcPts val="0"/>
              </a:spcBef>
              <a:spcAft>
                <a:spcPts val="0"/>
              </a:spcAft>
              <a:buClr>
                <a:srgbClr val="595959"/>
              </a:buClr>
              <a:buSzPct val="100000"/>
              <a:buFont typeface="Calibri"/>
              <a:buChar char="•"/>
            </a:pPr>
            <a:r>
              <a:rPr lang="en-US" sz="2800" dirty="0">
                <a:solidFill>
                  <a:srgbClr val="595959"/>
                </a:solidFill>
                <a:latin typeface="Calibri"/>
                <a:ea typeface="Calibri"/>
                <a:cs typeface="Calibri"/>
                <a:sym typeface="Calibri"/>
              </a:rPr>
              <a:t>Dramatic rise in housing prices – average sale price for a single-family home $693,200, 28% jump in 12 months</a:t>
            </a:r>
          </a:p>
          <a:p>
            <a:pPr marL="228600" marR="0" lvl="0" indent="-213995" algn="l" rtl="0">
              <a:lnSpc>
                <a:spcPct val="120000"/>
              </a:lnSpc>
              <a:spcBef>
                <a:spcPts val="0"/>
              </a:spcBef>
              <a:spcAft>
                <a:spcPts val="0"/>
              </a:spcAft>
              <a:buClr>
                <a:srgbClr val="595959"/>
              </a:buClr>
              <a:buSzPct val="100000"/>
              <a:buFont typeface="Calibri"/>
              <a:buChar char="•"/>
            </a:pPr>
            <a:r>
              <a:rPr lang="en-US" sz="2800" dirty="0">
                <a:solidFill>
                  <a:srgbClr val="595959"/>
                </a:solidFill>
                <a:latin typeface="Calibri"/>
                <a:ea typeface="Calibri"/>
                <a:cs typeface="Calibri"/>
                <a:sym typeface="Calibri"/>
              </a:rPr>
              <a:t>Two pandemics (COVID &amp; Opioids) and a housing crisis</a:t>
            </a:r>
            <a:br>
              <a:rPr lang="en-CA" sz="2800" dirty="0">
                <a:solidFill>
                  <a:srgbClr val="595959"/>
                </a:solidFill>
                <a:latin typeface="Calibri"/>
                <a:ea typeface="Calibri"/>
                <a:cs typeface="Calibri"/>
                <a:sym typeface="Calibri"/>
              </a:rPr>
            </a:br>
            <a:endParaRPr sz="2400" b="0" i="0" u="none" strike="noStrike" cap="none" dirty="0">
              <a:solidFill>
                <a:srgbClr val="595959"/>
              </a:solidFill>
              <a:latin typeface="Calibri"/>
              <a:ea typeface="Calibri"/>
              <a:cs typeface="Calibri"/>
              <a:sym typeface="Calibri"/>
            </a:endParaRPr>
          </a:p>
        </p:txBody>
      </p:sp>
      <p:pic>
        <p:nvPicPr>
          <p:cNvPr id="3" name="Picture 2" descr="Text, whiteboard&#10;&#10;Description automatically generated">
            <a:extLst>
              <a:ext uri="{FF2B5EF4-FFF2-40B4-BE49-F238E27FC236}">
                <a16:creationId xmlns:a16="http://schemas.microsoft.com/office/drawing/2014/main" id="{B3490696-57EE-4137-BA39-7A53CC9405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160" y="3897864"/>
            <a:ext cx="3031998" cy="1705500"/>
          </a:xfrm>
          <a:prstGeom prst="rect">
            <a:avLst/>
          </a:prstGeom>
          <a:effectLst>
            <a:outerShdw blurRad="50800" dist="38100" dir="2700000" algn="tl" rotWithShape="0">
              <a:prstClr val="black">
                <a:alpha val="40000"/>
              </a:prstClr>
            </a:outerShdw>
          </a:effectLst>
        </p:spPr>
      </p:pic>
      <p:pic>
        <p:nvPicPr>
          <p:cNvPr id="5" name="Picture 4" descr="A picture containing outdoor object, outdoor, red, tent&#10;&#10;Description automatically generated">
            <a:extLst>
              <a:ext uri="{FF2B5EF4-FFF2-40B4-BE49-F238E27FC236}">
                <a16:creationId xmlns:a16="http://schemas.microsoft.com/office/drawing/2014/main" id="{8D048649-2882-466F-86EC-1ADD84544E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826" y="1544246"/>
            <a:ext cx="2999790" cy="2000837"/>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62D2A1DC-CFC5-467C-B845-03F4A2EA19BD}"/>
              </a:ext>
            </a:extLst>
          </p:cNvPr>
          <p:cNvSpPr txBox="1"/>
          <p:nvPr/>
        </p:nvSpPr>
        <p:spPr>
          <a:xfrm>
            <a:off x="597160" y="3545083"/>
            <a:ext cx="2999790" cy="215444"/>
          </a:xfrm>
          <a:prstGeom prst="rect">
            <a:avLst/>
          </a:prstGeom>
          <a:noFill/>
        </p:spPr>
        <p:txBody>
          <a:bodyPr wrap="square" rtlCol="0">
            <a:spAutoFit/>
          </a:bodyPr>
          <a:lstStyle/>
          <a:p>
            <a:r>
              <a:rPr lang="en-US" sz="800" dirty="0">
                <a:solidFill>
                  <a:schemeClr val="tx2">
                    <a:lumMod val="25000"/>
                  </a:schemeClr>
                </a:solidFill>
              </a:rPr>
              <a:t>Photo (above): Cowichan Valley Citizen</a:t>
            </a:r>
            <a:endParaRPr lang="en-CA" sz="800" dirty="0">
              <a:solidFill>
                <a:schemeClr val="tx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07"/>
        <p:cNvGrpSpPr/>
        <p:nvPr/>
      </p:nvGrpSpPr>
      <p:grpSpPr>
        <a:xfrm>
          <a:off x="0" y="0"/>
          <a:ext cx="0" cy="0"/>
          <a:chOff x="0" y="0"/>
          <a:chExt cx="0" cy="0"/>
        </a:xfrm>
      </p:grpSpPr>
      <p:sp>
        <p:nvSpPr>
          <p:cNvPr id="108" name="Google Shape;108;gddbecc18ca_0_57"/>
          <p:cNvSpPr txBox="1"/>
          <p:nvPr/>
        </p:nvSpPr>
        <p:spPr>
          <a:xfrm>
            <a:off x="959494" y="630250"/>
            <a:ext cx="10515600" cy="845700"/>
          </a:xfrm>
          <a:prstGeom prst="rect">
            <a:avLst/>
          </a:prstGeom>
          <a:noFill/>
          <a:ln>
            <a:noFill/>
          </a:ln>
        </p:spPr>
        <p:txBody>
          <a:bodyPr spcFirstLastPara="1" wrap="square" lIns="91425" tIns="45700" rIns="91425" bIns="45700" anchor="ctr" anchorCtr="0">
            <a:noAutofit/>
          </a:bodyPr>
          <a:lstStyle/>
          <a:p>
            <a:pPr marL="0" marR="0" lvl="0" indent="0" algn="ctr" rtl="0">
              <a:lnSpc>
                <a:spcPct val="70000"/>
              </a:lnSpc>
              <a:spcBef>
                <a:spcPts val="0"/>
              </a:spcBef>
              <a:spcAft>
                <a:spcPts val="0"/>
              </a:spcAft>
              <a:buClr>
                <a:srgbClr val="32657D"/>
              </a:buClr>
              <a:buSzPts val="2750"/>
              <a:buFont typeface="Calibri"/>
              <a:buNone/>
            </a:pPr>
            <a:r>
              <a:rPr lang="en-CA" sz="4000" b="0" i="0" u="none" strike="noStrike" cap="none" dirty="0">
                <a:solidFill>
                  <a:srgbClr val="32657D"/>
                </a:solidFill>
                <a:latin typeface="Calibri"/>
                <a:ea typeface="Calibri"/>
                <a:cs typeface="Calibri"/>
                <a:sym typeface="Calibri"/>
              </a:rPr>
              <a:t>Our Programs</a:t>
            </a:r>
            <a:br>
              <a:rPr lang="en-CA" sz="4650" b="0" i="0" u="none" strike="noStrike" cap="none" dirty="0">
                <a:solidFill>
                  <a:srgbClr val="595959"/>
                </a:solidFill>
                <a:latin typeface="Calibri"/>
                <a:ea typeface="Calibri"/>
                <a:cs typeface="Calibri"/>
                <a:sym typeface="Calibri"/>
              </a:rPr>
            </a:br>
            <a:endParaRPr sz="3150" b="0" i="0" u="none" strike="noStrike" cap="none" dirty="0">
              <a:solidFill>
                <a:srgbClr val="595959"/>
              </a:solidFill>
              <a:latin typeface="Calibri"/>
              <a:ea typeface="Calibri"/>
              <a:cs typeface="Calibri"/>
              <a:sym typeface="Calibri"/>
            </a:endParaRPr>
          </a:p>
        </p:txBody>
      </p:sp>
      <p:pic>
        <p:nvPicPr>
          <p:cNvPr id="3" name="Picture 2" descr="Timeline&#10;&#10;Description automatically generated">
            <a:extLst>
              <a:ext uri="{FF2B5EF4-FFF2-40B4-BE49-F238E27FC236}">
                <a16:creationId xmlns:a16="http://schemas.microsoft.com/office/drawing/2014/main" id="{58EB80ED-5B06-40EE-97FA-114F0DAB62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98" r="-1047"/>
          <a:stretch/>
        </p:blipFill>
        <p:spPr>
          <a:xfrm>
            <a:off x="-102637" y="1175662"/>
            <a:ext cx="12428375" cy="5691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14"/>
        <p:cNvGrpSpPr/>
        <p:nvPr/>
      </p:nvGrpSpPr>
      <p:grpSpPr>
        <a:xfrm>
          <a:off x="0" y="0"/>
          <a:ext cx="0" cy="0"/>
          <a:chOff x="0" y="0"/>
          <a:chExt cx="0" cy="0"/>
        </a:xfrm>
      </p:grpSpPr>
      <p:sp>
        <p:nvSpPr>
          <p:cNvPr id="115" name="Google Shape;115;p3"/>
          <p:cNvSpPr txBox="1"/>
          <p:nvPr/>
        </p:nvSpPr>
        <p:spPr>
          <a:xfrm>
            <a:off x="838197" y="368846"/>
            <a:ext cx="10515600" cy="8457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rgbClr val="32657D"/>
              </a:buClr>
              <a:buSzPts val="4400"/>
              <a:buFont typeface="Calibri"/>
              <a:buNone/>
            </a:pPr>
            <a:r>
              <a:rPr lang="en-CA" sz="4400" b="0" i="0" u="none" strike="noStrike" cap="none" dirty="0">
                <a:solidFill>
                  <a:srgbClr val="32657D"/>
                </a:solidFill>
                <a:latin typeface="Calibri"/>
                <a:ea typeface="Calibri"/>
                <a:cs typeface="Calibri"/>
                <a:sym typeface="Calibri"/>
              </a:rPr>
              <a:t>Regional Housing Service  </a:t>
            </a:r>
            <a:br>
              <a:rPr lang="en-CA" sz="4400" b="0" i="0" u="none" strike="noStrike" cap="none" dirty="0">
                <a:solidFill>
                  <a:srgbClr val="595959"/>
                </a:solidFill>
                <a:latin typeface="Calibri"/>
                <a:ea typeface="Calibri"/>
                <a:cs typeface="Calibri"/>
                <a:sym typeface="Calibri"/>
              </a:rPr>
            </a:br>
            <a:endParaRPr sz="2000" b="0" i="0" u="none" strike="noStrike" cap="none" dirty="0">
              <a:solidFill>
                <a:srgbClr val="595959"/>
              </a:solidFill>
              <a:latin typeface="Calibri"/>
              <a:ea typeface="Calibri"/>
              <a:cs typeface="Calibri"/>
              <a:sym typeface="Calibri"/>
            </a:endParaRPr>
          </a:p>
        </p:txBody>
      </p:sp>
      <p:sp>
        <p:nvSpPr>
          <p:cNvPr id="116" name="Google Shape;116;p3"/>
          <p:cNvSpPr txBox="1"/>
          <p:nvPr/>
        </p:nvSpPr>
        <p:spPr>
          <a:xfrm>
            <a:off x="6780575" y="4254150"/>
            <a:ext cx="489000" cy="210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 name="Picture 2" descr="Text&#10;&#10;Description automatically generated">
            <a:extLst>
              <a:ext uri="{FF2B5EF4-FFF2-40B4-BE49-F238E27FC236}">
                <a16:creationId xmlns:a16="http://schemas.microsoft.com/office/drawing/2014/main" id="{DEB78F51-2768-4510-A17A-108CD8ABCA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34269" y="1141915"/>
            <a:ext cx="8139193" cy="1910384"/>
          </a:xfrm>
          <a:prstGeom prst="rect">
            <a:avLst/>
          </a:prstGeom>
        </p:spPr>
      </p:pic>
      <p:sp>
        <p:nvSpPr>
          <p:cNvPr id="9" name="Google Shape;117;p3">
            <a:extLst>
              <a:ext uri="{FF2B5EF4-FFF2-40B4-BE49-F238E27FC236}">
                <a16:creationId xmlns:a16="http://schemas.microsoft.com/office/drawing/2014/main" id="{2F425A0F-0A44-4281-BEB6-9E113B16D11C}"/>
              </a:ext>
            </a:extLst>
          </p:cNvPr>
          <p:cNvSpPr txBox="1"/>
          <p:nvPr/>
        </p:nvSpPr>
        <p:spPr>
          <a:xfrm>
            <a:off x="752949" y="3361188"/>
            <a:ext cx="3380512" cy="2995662"/>
          </a:xfrm>
          <a:prstGeom prst="rect">
            <a:avLst/>
          </a:prstGeom>
          <a:noFill/>
          <a:ln>
            <a:noFill/>
          </a:ln>
        </p:spPr>
        <p:txBody>
          <a:bodyPr spcFirstLastPara="1" wrap="square" lIns="91425" tIns="91425" rIns="91425" bIns="91425" anchor="t" anchorCtr="0">
            <a:spAutoFit/>
          </a:bodyPr>
          <a:lstStyle/>
          <a:p>
            <a:pPr marR="0" algn="l" rtl="0"/>
            <a:r>
              <a:rPr lang="en-US" sz="2800" b="0" i="0" u="none" strike="noStrike" baseline="30000" dirty="0">
                <a:solidFill>
                  <a:srgbClr val="4A4949"/>
                </a:solidFill>
                <a:latin typeface="Calibri" panose="020F0502020204030204" pitchFamily="34" charset="0"/>
                <a:cs typeface="Calibri" panose="020F0502020204030204" pitchFamily="34" charset="0"/>
              </a:rPr>
              <a:t>1. Rental Housing Capital Contribution Fund -</a:t>
            </a:r>
          </a:p>
          <a:p>
            <a:r>
              <a:rPr lang="en-US" sz="2800" b="0" i="0" u="none" strike="noStrike" baseline="30000" dirty="0">
                <a:solidFill>
                  <a:srgbClr val="4A4949"/>
                </a:solidFill>
                <a:latin typeface="Calibri" panose="020F0502020204030204" pitchFamily="34" charset="0"/>
                <a:cs typeface="Calibri" panose="020F0502020204030204" pitchFamily="34" charset="0"/>
              </a:rPr>
              <a:t> 85% ($425,000)</a:t>
            </a:r>
            <a:br>
              <a:rPr lang="en-US" sz="3200" b="0" i="0" u="none" strike="noStrike" baseline="30000" dirty="0">
                <a:solidFill>
                  <a:srgbClr val="4A4949"/>
                </a:solidFill>
                <a:latin typeface="Calibri" panose="020F0502020204030204" pitchFamily="34" charset="0"/>
                <a:cs typeface="Calibri" panose="020F0502020204030204" pitchFamily="34" charset="0"/>
              </a:rPr>
            </a:br>
            <a:br>
              <a:rPr lang="en-US" sz="3200" b="0" i="0" u="none" strike="noStrike" baseline="30000" dirty="0">
                <a:solidFill>
                  <a:srgbClr val="4A4949"/>
                </a:solidFill>
                <a:latin typeface="Calibri" panose="020F0502020204030204" pitchFamily="34" charset="0"/>
                <a:cs typeface="Calibri" panose="020F0502020204030204" pitchFamily="34" charset="0"/>
              </a:rPr>
            </a:br>
            <a:r>
              <a:rPr lang="en-US" sz="1800" b="1" i="0" u="none" strike="noStrike" baseline="30000" dirty="0">
                <a:solidFill>
                  <a:srgbClr val="33657F"/>
                </a:solidFill>
                <a:latin typeface="Arial" panose="020B0604020202020204" pitchFamily="34" charset="0"/>
              </a:rPr>
              <a:t>In March 2021, Cowichan Lake Elder Care Society was successful in their application for $175,000 towards an affordable seniors’ development in the Town of Lake Cowichan.</a:t>
            </a:r>
          </a:p>
          <a:p>
            <a:pPr marR="0" algn="l" rtl="0"/>
            <a:endParaRPr lang="en-US" sz="3200" b="0" i="0" u="none" strike="noStrike" baseline="30000" dirty="0">
              <a:solidFill>
                <a:srgbClr val="4A4949"/>
              </a:solidFill>
              <a:latin typeface="Calibri" panose="020F0502020204030204" pitchFamily="34" charset="0"/>
              <a:cs typeface="Calibri" panose="020F0502020204030204" pitchFamily="34" charset="0"/>
            </a:endParaRPr>
          </a:p>
          <a:p>
            <a:pPr marR="0" algn="l" rtl="0"/>
            <a:endParaRPr sz="2400" b="0" i="0" u="none" strike="noStrike" cap="none" dirty="0">
              <a:solidFill>
                <a:srgbClr val="595959"/>
              </a:solidFill>
              <a:highlight>
                <a:srgbClr val="FFFF00"/>
              </a:highlight>
              <a:latin typeface="Calibri"/>
              <a:ea typeface="Calibri"/>
              <a:cs typeface="Calibri"/>
              <a:sym typeface="Calibri"/>
            </a:endParaRPr>
          </a:p>
        </p:txBody>
      </p:sp>
      <p:sp>
        <p:nvSpPr>
          <p:cNvPr id="12" name="Google Shape;117;p3">
            <a:extLst>
              <a:ext uri="{FF2B5EF4-FFF2-40B4-BE49-F238E27FC236}">
                <a16:creationId xmlns:a16="http://schemas.microsoft.com/office/drawing/2014/main" id="{8B4AF6BC-6C53-471B-8BF1-A79ADA865B45}"/>
              </a:ext>
            </a:extLst>
          </p:cNvPr>
          <p:cNvSpPr txBox="1"/>
          <p:nvPr/>
        </p:nvSpPr>
        <p:spPr>
          <a:xfrm>
            <a:off x="4448365" y="3371668"/>
            <a:ext cx="3295264" cy="2605811"/>
          </a:xfrm>
          <a:prstGeom prst="rect">
            <a:avLst/>
          </a:prstGeom>
          <a:noFill/>
          <a:ln>
            <a:noFill/>
          </a:ln>
        </p:spPr>
        <p:txBody>
          <a:bodyPr spcFirstLastPara="1" wrap="square" lIns="91425" tIns="91425" rIns="91425" bIns="91425" anchor="t" anchorCtr="0">
            <a:spAutoFit/>
          </a:bodyPr>
          <a:lstStyle/>
          <a:p>
            <a:pPr marR="0" algn="l" rtl="0"/>
            <a:r>
              <a:rPr lang="en-US" sz="2800" baseline="30000" dirty="0">
                <a:solidFill>
                  <a:srgbClr val="4A4949"/>
                </a:solidFill>
                <a:latin typeface="Calibri" panose="020F0502020204030204" pitchFamily="34" charset="0"/>
                <a:cs typeface="Calibri" panose="020F0502020204030204" pitchFamily="34" charset="0"/>
              </a:rPr>
              <a:t>2. </a:t>
            </a:r>
            <a:r>
              <a:rPr lang="en-US" sz="2800" b="0" i="0" u="none" strike="noStrike" baseline="30000" dirty="0">
                <a:solidFill>
                  <a:srgbClr val="4A4949"/>
                </a:solidFill>
                <a:latin typeface="Calibri" panose="020F0502020204030204" pitchFamily="34" charset="0"/>
                <a:cs typeface="Calibri" panose="020F0502020204030204" pitchFamily="34" charset="0"/>
              </a:rPr>
              <a:t>Project Development Fund – 13% ($65,000)</a:t>
            </a:r>
          </a:p>
          <a:p>
            <a:br>
              <a:rPr lang="en-US" sz="2400" b="0" i="0" u="none" strike="noStrike" cap="none" dirty="0">
                <a:solidFill>
                  <a:srgbClr val="595959"/>
                </a:solidFill>
                <a:highlight>
                  <a:srgbClr val="FFFF00"/>
                </a:highlight>
                <a:latin typeface="Calibri"/>
                <a:ea typeface="Calibri"/>
                <a:cs typeface="Calibri"/>
                <a:sym typeface="Calibri"/>
              </a:rPr>
            </a:br>
            <a:r>
              <a:rPr lang="en-US" sz="1800" b="1" i="0" u="none" strike="noStrike" baseline="30000" dirty="0">
                <a:solidFill>
                  <a:srgbClr val="33657F"/>
                </a:solidFill>
                <a:latin typeface="Arial" panose="020B0604020202020204" pitchFamily="34" charset="0"/>
              </a:rPr>
              <a:t>$75,000 in total PDF was awarded in 2020-2021 to the Duncan Housing Society and to the Cowichan Lake Elder Care Society to further develop their proposed projects in the City of Duncan and the Town of Lake Cowichan.  </a:t>
            </a:r>
          </a:p>
          <a:p>
            <a:endParaRPr sz="2400" b="0" i="0" u="none" strike="noStrike" cap="none" dirty="0">
              <a:solidFill>
                <a:srgbClr val="595959"/>
              </a:solidFill>
              <a:highlight>
                <a:srgbClr val="FFFF00"/>
              </a:highlight>
              <a:latin typeface="Calibri"/>
              <a:ea typeface="Calibri"/>
              <a:cs typeface="Calibri"/>
              <a:sym typeface="Calibri"/>
            </a:endParaRPr>
          </a:p>
        </p:txBody>
      </p:sp>
      <p:sp>
        <p:nvSpPr>
          <p:cNvPr id="13" name="Google Shape;117;p3">
            <a:extLst>
              <a:ext uri="{FF2B5EF4-FFF2-40B4-BE49-F238E27FC236}">
                <a16:creationId xmlns:a16="http://schemas.microsoft.com/office/drawing/2014/main" id="{8AFA5E18-B3F3-45B4-8ED6-7A68A1066C1D}"/>
              </a:ext>
            </a:extLst>
          </p:cNvPr>
          <p:cNvSpPr txBox="1"/>
          <p:nvPr/>
        </p:nvSpPr>
        <p:spPr>
          <a:xfrm>
            <a:off x="8058533" y="3354879"/>
            <a:ext cx="3295264" cy="2033163"/>
          </a:xfrm>
          <a:prstGeom prst="rect">
            <a:avLst/>
          </a:prstGeom>
          <a:noFill/>
          <a:ln>
            <a:noFill/>
          </a:ln>
        </p:spPr>
        <p:txBody>
          <a:bodyPr spcFirstLastPara="1" wrap="square" lIns="91425" tIns="91425" rIns="91425" bIns="91425" anchor="t" anchorCtr="0">
            <a:spAutoFit/>
          </a:bodyPr>
          <a:lstStyle/>
          <a:p>
            <a:pPr marR="0" algn="l" rtl="0"/>
            <a:r>
              <a:rPr lang="en-US" sz="2800" b="0" i="0" u="none" strike="noStrike" baseline="30000" dirty="0">
                <a:solidFill>
                  <a:srgbClr val="4A4949"/>
                </a:solidFill>
                <a:latin typeface="Calibri" panose="020F0502020204030204" pitchFamily="34" charset="0"/>
                <a:cs typeface="Calibri" panose="020F0502020204030204" pitchFamily="34" charset="0"/>
              </a:rPr>
              <a:t>3. Emergency Contingency Fund – 2% ($10,000)</a:t>
            </a:r>
          </a:p>
          <a:p>
            <a:pPr marR="0" algn="l" rtl="0"/>
            <a:br>
              <a:rPr lang="en-US" sz="2400" b="0" i="0" u="none" strike="noStrike" cap="none" dirty="0">
                <a:solidFill>
                  <a:srgbClr val="595959"/>
                </a:solidFill>
                <a:highlight>
                  <a:srgbClr val="FFFF00"/>
                </a:highlight>
                <a:latin typeface="Calibri"/>
                <a:ea typeface="Calibri"/>
                <a:cs typeface="Calibri"/>
                <a:sym typeface="Calibri"/>
              </a:rPr>
            </a:br>
            <a:r>
              <a:rPr lang="en-US" sz="1800" b="1" i="0" u="none" strike="noStrike" baseline="30000" dirty="0">
                <a:solidFill>
                  <a:srgbClr val="33657F"/>
                </a:solidFill>
                <a:latin typeface="Arial" panose="020B0604020202020204" pitchFamily="34" charset="0"/>
              </a:rPr>
              <a:t>$20,000 was approved by the CVRD in 2021 to assist those displaced by the Lewis Street apartment fire on December 31, 2020.</a:t>
            </a:r>
          </a:p>
          <a:p>
            <a:pPr marR="0" algn="l" rtl="0"/>
            <a:endParaRPr lang="en-US" sz="2400" b="0" i="0" u="none" strike="noStrike" cap="none" dirty="0">
              <a:solidFill>
                <a:srgbClr val="595959"/>
              </a:solidFill>
              <a:highlight>
                <a:srgbClr val="FFFF00"/>
              </a:highlight>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21"/>
        <p:cNvGrpSpPr/>
        <p:nvPr/>
      </p:nvGrpSpPr>
      <p:grpSpPr>
        <a:xfrm>
          <a:off x="0" y="0"/>
          <a:ext cx="0" cy="0"/>
          <a:chOff x="0" y="0"/>
          <a:chExt cx="0" cy="0"/>
        </a:xfrm>
      </p:grpSpPr>
      <p:sp>
        <p:nvSpPr>
          <p:cNvPr id="122" name="Google Shape;122;gd910717c9e_0_0"/>
          <p:cNvSpPr txBox="1"/>
          <p:nvPr/>
        </p:nvSpPr>
        <p:spPr>
          <a:xfrm>
            <a:off x="667172" y="195115"/>
            <a:ext cx="10515600" cy="84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2657D"/>
              </a:buClr>
              <a:buSzPts val="4400"/>
              <a:buFont typeface="Calibri"/>
              <a:buNone/>
            </a:pPr>
            <a:r>
              <a:rPr lang="en-CA" sz="4000" b="0" i="0" u="none" strike="noStrike" cap="none" dirty="0">
                <a:solidFill>
                  <a:srgbClr val="32657D"/>
                </a:solidFill>
                <a:latin typeface="Calibri"/>
                <a:ea typeface="Calibri"/>
                <a:cs typeface="Calibri"/>
                <a:sym typeface="Calibri"/>
              </a:rPr>
              <a:t>Covid-19 Task Force</a:t>
            </a:r>
            <a:endParaRPr sz="2000" b="0" i="0" u="none" strike="noStrike" cap="none" dirty="0">
              <a:solidFill>
                <a:srgbClr val="595959"/>
              </a:solidFill>
              <a:latin typeface="Calibri"/>
              <a:ea typeface="Calibri"/>
              <a:cs typeface="Calibri"/>
              <a:sym typeface="Calibri"/>
            </a:endParaRPr>
          </a:p>
        </p:txBody>
      </p:sp>
      <p:sp>
        <p:nvSpPr>
          <p:cNvPr id="123" name="Google Shape;123;gd910717c9e_0_0"/>
          <p:cNvSpPr txBox="1"/>
          <p:nvPr/>
        </p:nvSpPr>
        <p:spPr>
          <a:xfrm>
            <a:off x="3757689" y="829222"/>
            <a:ext cx="8226490" cy="590928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lang="en-US" sz="2400" dirty="0">
              <a:solidFill>
                <a:srgbClr val="595959"/>
              </a:solidFill>
              <a:latin typeface="Calibri"/>
              <a:ea typeface="Calibri"/>
              <a:cs typeface="Calibri"/>
              <a:sym typeface="Calibri"/>
            </a:endParaRPr>
          </a:p>
          <a:p>
            <a:pPr marL="457200" indent="-381000">
              <a:buClr>
                <a:srgbClr val="595959"/>
              </a:buClr>
              <a:buSzPts val="2400"/>
              <a:buFont typeface="Calibri"/>
              <a:buChar char="●"/>
            </a:pPr>
            <a:r>
              <a:rPr lang="en-US" sz="2200" b="0" i="0" u="none" strike="noStrike" cap="none" dirty="0">
                <a:solidFill>
                  <a:srgbClr val="595959"/>
                </a:solidFill>
                <a:latin typeface="Calibri"/>
                <a:ea typeface="Calibri"/>
                <a:cs typeface="Calibri"/>
                <a:sym typeface="Calibri"/>
              </a:rPr>
              <a:t>BC Housing operations funding in place for Ramada/cabin sites until March 31, 2022</a:t>
            </a:r>
          </a:p>
          <a:p>
            <a:pPr marL="1252538" lvl="1" indent="-381000" defTabSz="1082675">
              <a:buClr>
                <a:srgbClr val="595959"/>
              </a:buClr>
              <a:buSzPts val="2400"/>
              <a:buFont typeface="Calibri"/>
              <a:buChar char="●"/>
            </a:pPr>
            <a:r>
              <a:rPr lang="en-US" sz="2200" dirty="0">
                <a:solidFill>
                  <a:srgbClr val="595959"/>
                </a:solidFill>
                <a:latin typeface="Calibri"/>
                <a:ea typeface="Calibri"/>
                <a:cs typeface="Calibri"/>
                <a:sym typeface="Calibri"/>
              </a:rPr>
              <a:t>Ramada closure expected November</a:t>
            </a:r>
            <a:endParaRPr lang="en-US" sz="2200" b="0" i="0" u="none" strike="noStrike" cap="none" dirty="0">
              <a:solidFill>
                <a:srgbClr val="595959"/>
              </a:solidFill>
              <a:latin typeface="Calibri"/>
              <a:ea typeface="Calibri"/>
              <a:cs typeface="Calibri"/>
              <a:sym typeface="Calibri"/>
            </a:endParaRPr>
          </a:p>
          <a:p>
            <a:pPr marL="1255713" lvl="1" indent="-428625">
              <a:buClr>
                <a:srgbClr val="595959"/>
              </a:buClr>
              <a:buSzPts val="2400"/>
              <a:buFont typeface="Calibri"/>
              <a:buChar char="●"/>
            </a:pPr>
            <a:r>
              <a:rPr lang="en-US" sz="2200" dirty="0">
                <a:solidFill>
                  <a:srgbClr val="595959"/>
                </a:solidFill>
                <a:latin typeface="Calibri"/>
                <a:ea typeface="Calibri"/>
                <a:cs typeface="Calibri"/>
                <a:sym typeface="Calibri"/>
              </a:rPr>
              <a:t>New supportive housing:</a:t>
            </a:r>
          </a:p>
          <a:p>
            <a:pPr marL="1738313" lvl="1" indent="-373063">
              <a:buClr>
                <a:srgbClr val="595959"/>
              </a:buClr>
              <a:buSzPts val="2400"/>
              <a:buFont typeface="Calibri"/>
              <a:buChar char="●"/>
            </a:pPr>
            <a:r>
              <a:rPr lang="en-US" sz="2200" dirty="0">
                <a:solidFill>
                  <a:srgbClr val="595959"/>
                </a:solidFill>
                <a:latin typeface="Calibri"/>
                <a:ea typeface="Calibri"/>
                <a:cs typeface="Calibri"/>
                <a:sym typeface="Calibri"/>
              </a:rPr>
              <a:t>Drinkwater Rd – 51 units – opening November (?)</a:t>
            </a:r>
          </a:p>
          <a:p>
            <a:pPr marL="1738313" lvl="1" indent="-373063">
              <a:buClr>
                <a:srgbClr val="595959"/>
              </a:buClr>
              <a:buSzPts val="2400"/>
              <a:buFont typeface="Calibri"/>
              <a:buChar char="●"/>
            </a:pPr>
            <a:r>
              <a:rPr lang="en-US" sz="2200" dirty="0">
                <a:solidFill>
                  <a:srgbClr val="595959"/>
                </a:solidFill>
                <a:latin typeface="Calibri"/>
                <a:ea typeface="Calibri"/>
                <a:cs typeface="Calibri"/>
                <a:sym typeface="Calibri"/>
              </a:rPr>
              <a:t>White Rd – 49 units – opening Spring 2022</a:t>
            </a:r>
          </a:p>
          <a:p>
            <a:pPr marL="457200" marR="0" lvl="0" indent="-381000" algn="l" rtl="0">
              <a:lnSpc>
                <a:spcPct val="100000"/>
              </a:lnSpc>
              <a:spcBef>
                <a:spcPts val="0"/>
              </a:spcBef>
              <a:spcAft>
                <a:spcPts val="0"/>
              </a:spcAft>
              <a:buClr>
                <a:srgbClr val="595959"/>
              </a:buClr>
              <a:buSzPts val="2400"/>
              <a:buFont typeface="Calibri"/>
              <a:buChar char="●"/>
            </a:pPr>
            <a:r>
              <a:rPr lang="en-US" sz="2200" dirty="0">
                <a:solidFill>
                  <a:srgbClr val="595959"/>
                </a:solidFill>
                <a:latin typeface="Calibri"/>
                <a:ea typeface="Calibri"/>
                <a:cs typeface="Calibri"/>
                <a:sym typeface="Calibri"/>
              </a:rPr>
              <a:t>UBCM Application for $2.5 million – 1 year emergency homelessness response – 40 new cabins and wrap-around support</a:t>
            </a:r>
          </a:p>
          <a:p>
            <a:pPr marL="457200" marR="0" lvl="0" indent="-381000" algn="l" rtl="0">
              <a:lnSpc>
                <a:spcPct val="100000"/>
              </a:lnSpc>
              <a:spcBef>
                <a:spcPts val="0"/>
              </a:spcBef>
              <a:spcAft>
                <a:spcPts val="0"/>
              </a:spcAft>
              <a:buClr>
                <a:srgbClr val="595959"/>
              </a:buClr>
              <a:buSzPts val="2400"/>
              <a:buFont typeface="Calibri"/>
              <a:buChar char="●"/>
            </a:pPr>
            <a:r>
              <a:rPr lang="en-US" sz="2200" b="0" i="0" u="none" strike="noStrike" cap="none" dirty="0">
                <a:solidFill>
                  <a:srgbClr val="595959"/>
                </a:solidFill>
                <a:latin typeface="Calibri"/>
                <a:ea typeface="Calibri"/>
                <a:cs typeface="Calibri"/>
                <a:sym typeface="Calibri"/>
              </a:rPr>
              <a:t>Rapid Housing Initiative re-submission Aug. 31, 2021 ($21.9 million; 52 new homes) – Cowichan </a:t>
            </a:r>
            <a:r>
              <a:rPr lang="en-US" sz="2200" dirty="0">
                <a:solidFill>
                  <a:srgbClr val="595959"/>
                </a:solidFill>
                <a:latin typeface="Calibri"/>
                <a:ea typeface="Calibri"/>
                <a:cs typeface="Calibri"/>
                <a:sym typeface="Calibri"/>
              </a:rPr>
              <a:t>Tribes </a:t>
            </a:r>
            <a:r>
              <a:rPr lang="en-US" sz="2200" b="0" i="0" u="none" strike="noStrike" cap="none" dirty="0">
                <a:solidFill>
                  <a:srgbClr val="595959"/>
                </a:solidFill>
                <a:latin typeface="Calibri"/>
                <a:ea typeface="Calibri"/>
                <a:cs typeface="Calibri"/>
                <a:sym typeface="Calibri"/>
              </a:rPr>
              <a:t>partnership</a:t>
            </a:r>
          </a:p>
          <a:p>
            <a:pPr marL="457200" marR="0" lvl="0" indent="-381000" algn="l" rtl="0">
              <a:lnSpc>
                <a:spcPct val="100000"/>
              </a:lnSpc>
              <a:spcBef>
                <a:spcPts val="0"/>
              </a:spcBef>
              <a:spcAft>
                <a:spcPts val="0"/>
              </a:spcAft>
              <a:buClr>
                <a:srgbClr val="595959"/>
              </a:buClr>
              <a:buSzPts val="2400"/>
              <a:buFont typeface="Calibri"/>
              <a:buChar char="●"/>
            </a:pPr>
            <a:r>
              <a:rPr lang="en-US" sz="2200" b="0" i="0" u="none" strike="noStrike" cap="none" dirty="0">
                <a:solidFill>
                  <a:srgbClr val="595959"/>
                </a:solidFill>
                <a:latin typeface="Calibri"/>
                <a:ea typeface="Calibri"/>
                <a:cs typeface="Calibri"/>
                <a:sym typeface="Calibri"/>
              </a:rPr>
              <a:t>$1.6 million COVID Emergency Response Dollars administered by CHA in 2020-2021 </a:t>
            </a:r>
          </a:p>
          <a:p>
            <a:pPr marL="457200" marR="0" lvl="0" indent="-381000" algn="l" rtl="0">
              <a:lnSpc>
                <a:spcPct val="100000"/>
              </a:lnSpc>
              <a:spcBef>
                <a:spcPts val="0"/>
              </a:spcBef>
              <a:spcAft>
                <a:spcPts val="0"/>
              </a:spcAft>
              <a:buClr>
                <a:srgbClr val="595959"/>
              </a:buClr>
              <a:buSzPts val="2400"/>
              <a:buFont typeface="Calibri"/>
              <a:buChar char="●"/>
            </a:pPr>
            <a:endParaRPr lang="en-US" sz="2400" b="0" i="0" u="none" strike="noStrike" cap="none" dirty="0">
              <a:solidFill>
                <a:srgbClr val="595959"/>
              </a:solidFill>
              <a:latin typeface="Calibri"/>
              <a:ea typeface="Calibri"/>
              <a:cs typeface="Calibri"/>
              <a:sym typeface="Calibri"/>
            </a:endParaRPr>
          </a:p>
          <a:p>
            <a:pPr marL="76200" marR="0" lvl="0" algn="l" rtl="0">
              <a:lnSpc>
                <a:spcPct val="100000"/>
              </a:lnSpc>
              <a:spcBef>
                <a:spcPts val="0"/>
              </a:spcBef>
              <a:spcAft>
                <a:spcPts val="0"/>
              </a:spcAft>
              <a:buClr>
                <a:srgbClr val="595959"/>
              </a:buClr>
              <a:buSzPts val="2400"/>
            </a:pPr>
            <a:br>
              <a:rPr lang="en-US" sz="1800" b="0" i="0" u="none" strike="noStrike" baseline="30000" dirty="0">
                <a:solidFill>
                  <a:srgbClr val="4A4949"/>
                </a:solidFill>
                <a:latin typeface="Arial" panose="020B0604020202020204" pitchFamily="34" charset="0"/>
              </a:rPr>
            </a:br>
            <a:endParaRPr lang="en-US" sz="2400" b="0" i="0" u="none" strike="noStrike" cap="none" dirty="0">
              <a:solidFill>
                <a:srgbClr val="595959"/>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595959"/>
              </a:solidFill>
              <a:latin typeface="Calibri"/>
              <a:ea typeface="Calibri"/>
              <a:cs typeface="Calibri"/>
              <a:sym typeface="Calibri"/>
            </a:endParaRPr>
          </a:p>
        </p:txBody>
      </p:sp>
      <p:pic>
        <p:nvPicPr>
          <p:cNvPr id="3" name="Picture 2" descr="A picture containing text, transport, tool&#10;&#10;Description automatically generated">
            <a:extLst>
              <a:ext uri="{FF2B5EF4-FFF2-40B4-BE49-F238E27FC236}">
                <a16:creationId xmlns:a16="http://schemas.microsoft.com/office/drawing/2014/main" id="{73B8063F-5A52-43A5-B62F-E910A0A635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98971" y="1817118"/>
            <a:ext cx="3745602" cy="280920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27"/>
        <p:cNvGrpSpPr/>
        <p:nvPr/>
      </p:nvGrpSpPr>
      <p:grpSpPr>
        <a:xfrm>
          <a:off x="0" y="0"/>
          <a:ext cx="0" cy="0"/>
          <a:chOff x="0" y="0"/>
          <a:chExt cx="0" cy="0"/>
        </a:xfrm>
      </p:grpSpPr>
      <p:sp>
        <p:nvSpPr>
          <p:cNvPr id="7" name="Rectangle 6">
            <a:extLst>
              <a:ext uri="{FF2B5EF4-FFF2-40B4-BE49-F238E27FC236}">
                <a16:creationId xmlns:a16="http://schemas.microsoft.com/office/drawing/2014/main" id="{2665E2A0-82F3-429C-87F4-83AC81A07E31}"/>
              </a:ext>
            </a:extLst>
          </p:cNvPr>
          <p:cNvSpPr/>
          <p:nvPr/>
        </p:nvSpPr>
        <p:spPr>
          <a:xfrm>
            <a:off x="5225143" y="4105469"/>
            <a:ext cx="6966857" cy="2752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descr="Table&#10;&#10;Description automatically generated">
            <a:extLst>
              <a:ext uri="{FF2B5EF4-FFF2-40B4-BE49-F238E27FC236}">
                <a16:creationId xmlns:a16="http://schemas.microsoft.com/office/drawing/2014/main" id="{C8ABCF46-BE53-4CFF-8769-BA378AB843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4701"/>
          <a:stretch/>
        </p:blipFill>
        <p:spPr>
          <a:xfrm>
            <a:off x="5262050" y="4524825"/>
            <a:ext cx="6093714" cy="2117114"/>
          </a:xfrm>
          <a:prstGeom prst="rect">
            <a:avLst/>
          </a:prstGeom>
        </p:spPr>
      </p:pic>
      <p:sp>
        <p:nvSpPr>
          <p:cNvPr id="128" name="Google Shape;128;gddbecc18ca_0_9"/>
          <p:cNvSpPr txBox="1"/>
          <p:nvPr/>
        </p:nvSpPr>
        <p:spPr>
          <a:xfrm>
            <a:off x="96799" y="354951"/>
            <a:ext cx="3103601" cy="84570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32657D"/>
              </a:buClr>
              <a:buSzPts val="4400"/>
              <a:buFont typeface="Calibri"/>
              <a:buNone/>
            </a:pPr>
            <a:r>
              <a:rPr lang="en-CA" sz="4000" b="0" i="0" u="none" strike="noStrike" cap="none" dirty="0">
                <a:solidFill>
                  <a:srgbClr val="32657D"/>
                </a:solidFill>
                <a:latin typeface="Calibri"/>
                <a:ea typeface="Calibri"/>
                <a:cs typeface="Calibri"/>
                <a:sym typeface="Calibri"/>
              </a:rPr>
              <a:t>Financials</a:t>
            </a:r>
            <a:br>
              <a:rPr lang="en-CA" sz="4400" b="0" i="0" u="none" strike="noStrike" cap="none" dirty="0">
                <a:solidFill>
                  <a:srgbClr val="595959"/>
                </a:solidFill>
                <a:latin typeface="Calibri"/>
                <a:ea typeface="Calibri"/>
                <a:cs typeface="Calibri"/>
                <a:sym typeface="Calibri"/>
              </a:rPr>
            </a:br>
            <a:endParaRPr sz="2000" b="0" i="0" u="none" strike="noStrike" cap="none" dirty="0">
              <a:solidFill>
                <a:srgbClr val="595959"/>
              </a:solidFill>
              <a:latin typeface="Calibri"/>
              <a:ea typeface="Calibri"/>
              <a:cs typeface="Calibri"/>
              <a:sym typeface="Calibri"/>
            </a:endParaRPr>
          </a:p>
        </p:txBody>
      </p:sp>
      <p:sp>
        <p:nvSpPr>
          <p:cNvPr id="10" name="Google Shape;123;gd910717c9e_0_0">
            <a:extLst>
              <a:ext uri="{FF2B5EF4-FFF2-40B4-BE49-F238E27FC236}">
                <a16:creationId xmlns:a16="http://schemas.microsoft.com/office/drawing/2014/main" id="{B5294EC6-DD25-4169-B151-2846F560628D}"/>
              </a:ext>
            </a:extLst>
          </p:cNvPr>
          <p:cNvSpPr txBox="1"/>
          <p:nvPr/>
        </p:nvSpPr>
        <p:spPr>
          <a:xfrm>
            <a:off x="634976" y="827664"/>
            <a:ext cx="4086808" cy="6329908"/>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lang="en-US" sz="2200" dirty="0">
              <a:solidFill>
                <a:srgbClr val="595959"/>
              </a:solidFill>
              <a:latin typeface="Calibri" panose="020F0502020204030204" pitchFamily="34" charset="0"/>
              <a:ea typeface="Calibri"/>
              <a:cs typeface="Calibri" panose="020F0502020204030204" pitchFamily="34" charset="0"/>
              <a:sym typeface="Calibri"/>
            </a:endParaRPr>
          </a:p>
          <a:p>
            <a:pPr marR="0" algn="l" rtl="0"/>
            <a:r>
              <a:rPr lang="en-US" sz="2200" b="0" i="0" u="none" strike="noStrike" baseline="30000" dirty="0">
                <a:solidFill>
                  <a:srgbClr val="33657F"/>
                </a:solidFill>
                <a:latin typeface="Calibri" panose="020F0502020204030204" pitchFamily="34" charset="0"/>
                <a:cs typeface="Calibri" panose="020F0502020204030204" pitchFamily="34" charset="0"/>
              </a:rPr>
              <a:t>Operation</a:t>
            </a:r>
            <a:r>
              <a:rPr lang="en-US" sz="2200" baseline="30000" dirty="0">
                <a:solidFill>
                  <a:srgbClr val="33657F"/>
                </a:solidFill>
                <a:latin typeface="Calibri" panose="020F0502020204030204" pitchFamily="34" charset="0"/>
                <a:cs typeface="Calibri" panose="020F0502020204030204" pitchFamily="34" charset="0"/>
              </a:rPr>
              <a:t>s</a:t>
            </a:r>
            <a:r>
              <a:rPr lang="en-US" sz="2200" b="0" i="0" u="none" strike="noStrike" baseline="30000" dirty="0">
                <a:solidFill>
                  <a:srgbClr val="33657F"/>
                </a:solidFill>
                <a:latin typeface="Calibri" panose="020F0502020204030204" pitchFamily="34" charset="0"/>
                <a:cs typeface="Calibri" panose="020F0502020204030204" pitchFamily="34" charset="0"/>
              </a:rPr>
              <a:t> 6%</a:t>
            </a:r>
            <a:r>
              <a:rPr lang="en-US" sz="2200" b="0" i="0" u="none" strike="noStrike" baseline="30000" dirty="0">
                <a:solidFill>
                  <a:srgbClr val="4A4949"/>
                </a:solidFill>
                <a:latin typeface="Calibri" panose="020F0502020204030204" pitchFamily="34" charset="0"/>
                <a:cs typeface="Calibri" panose="020F0502020204030204" pitchFamily="34" charset="0"/>
              </a:rPr>
              <a:t>:  CVRD Funding of $112,000 for affordable housing support, administration and overhead.</a:t>
            </a:r>
          </a:p>
          <a:p>
            <a:pPr marR="0" algn="l" rtl="0"/>
            <a:endParaRPr lang="en-GB" sz="2200" b="0" i="0" u="none" strike="noStrike" baseline="30000" dirty="0">
              <a:solidFill>
                <a:srgbClr val="4A4949"/>
              </a:solidFill>
              <a:latin typeface="Calibri" panose="020F0502020204030204" pitchFamily="34" charset="0"/>
              <a:cs typeface="Calibri" panose="020F0502020204030204" pitchFamily="34" charset="0"/>
            </a:endParaRPr>
          </a:p>
          <a:p>
            <a:pPr marR="0" algn="l" rtl="0"/>
            <a:r>
              <a:rPr lang="en-US" sz="2200" b="0" i="0" u="none" strike="noStrike" baseline="30000" dirty="0">
                <a:solidFill>
                  <a:srgbClr val="33657F"/>
                </a:solidFill>
                <a:latin typeface="Calibri" panose="020F0502020204030204" pitchFamily="34" charset="0"/>
                <a:cs typeface="Calibri" panose="020F0502020204030204" pitchFamily="34" charset="0"/>
              </a:rPr>
              <a:t>Services 7%</a:t>
            </a:r>
            <a:r>
              <a:rPr lang="en-US" sz="2200" b="0" i="0" u="none" strike="noStrike" baseline="30000" dirty="0">
                <a:solidFill>
                  <a:srgbClr val="4A4949"/>
                </a:solidFill>
                <a:latin typeface="Calibri" panose="020F0502020204030204" pitchFamily="34" charset="0"/>
                <a:cs typeface="Calibri" panose="020F0502020204030204" pitchFamily="34" charset="0"/>
              </a:rPr>
              <a:t>:  CVRD funding of $138,000 for Regional Housing Trust Fund-related development, research, data collection, community collaboration and education.</a:t>
            </a:r>
          </a:p>
          <a:p>
            <a:pPr marR="0" algn="l" rtl="0"/>
            <a:endParaRPr lang="en-GB" sz="2200" b="0" i="0" u="none" strike="noStrike" baseline="30000" dirty="0">
              <a:solidFill>
                <a:srgbClr val="4A4949"/>
              </a:solidFill>
              <a:latin typeface="Calibri" panose="020F0502020204030204" pitchFamily="34" charset="0"/>
              <a:cs typeface="Calibri" panose="020F0502020204030204" pitchFamily="34" charset="0"/>
            </a:endParaRPr>
          </a:p>
          <a:p>
            <a:pPr marR="0" algn="l" rtl="0"/>
            <a:r>
              <a:rPr lang="en-US" sz="2200" b="0" i="0" u="none" strike="noStrike" baseline="30000" dirty="0">
                <a:solidFill>
                  <a:srgbClr val="33657F"/>
                </a:solidFill>
                <a:latin typeface="Calibri" panose="020F0502020204030204" pitchFamily="34" charset="0"/>
                <a:cs typeface="Calibri" panose="020F0502020204030204" pitchFamily="34" charset="0"/>
              </a:rPr>
              <a:t>RH Indigenous 1%</a:t>
            </a:r>
            <a:r>
              <a:rPr lang="en-US" sz="2200" b="0" i="0" u="none" strike="noStrike" baseline="30000" dirty="0">
                <a:solidFill>
                  <a:srgbClr val="4A4949"/>
                </a:solidFill>
                <a:latin typeface="Calibri" panose="020F0502020204030204" pitchFamily="34" charset="0"/>
                <a:cs typeface="Calibri" panose="020F0502020204030204" pitchFamily="34" charset="0"/>
              </a:rPr>
              <a:t>:  Emergency Assistance Program</a:t>
            </a:r>
          </a:p>
          <a:p>
            <a:pPr marR="0" algn="l" rtl="0"/>
            <a:endParaRPr lang="en-GB" sz="2200" b="0" i="0" u="none" strike="noStrike" baseline="30000" dirty="0">
              <a:solidFill>
                <a:srgbClr val="4A4949"/>
              </a:solidFill>
              <a:latin typeface="Calibri" panose="020F0502020204030204" pitchFamily="34" charset="0"/>
              <a:cs typeface="Calibri" panose="020F0502020204030204" pitchFamily="34" charset="0"/>
            </a:endParaRPr>
          </a:p>
          <a:p>
            <a:pPr marR="0" algn="l" rtl="0"/>
            <a:r>
              <a:rPr lang="en-US" sz="2200" b="0" i="0" u="none" strike="noStrike" baseline="30000" dirty="0">
                <a:solidFill>
                  <a:srgbClr val="33657F"/>
                </a:solidFill>
                <a:latin typeface="Calibri" panose="020F0502020204030204" pitchFamily="34" charset="0"/>
                <a:cs typeface="Calibri" panose="020F0502020204030204" pitchFamily="34" charset="0"/>
              </a:rPr>
              <a:t>Lewis St. Relocation 1%</a:t>
            </a:r>
            <a:r>
              <a:rPr lang="en-US" sz="2200" b="0" i="0" u="none" strike="noStrike" baseline="30000" dirty="0">
                <a:solidFill>
                  <a:srgbClr val="4A4949"/>
                </a:solidFill>
                <a:latin typeface="Calibri" panose="020F0502020204030204" pitchFamily="34" charset="0"/>
                <a:cs typeface="Calibri" panose="020F0502020204030204" pitchFamily="34" charset="0"/>
              </a:rPr>
              <a:t>:  Tenant Support for relocation</a:t>
            </a:r>
          </a:p>
          <a:p>
            <a:pPr marR="0" algn="l" rtl="0"/>
            <a:endParaRPr lang="en-GB" sz="2200" b="0" i="0" u="none" strike="noStrike" baseline="30000" dirty="0">
              <a:solidFill>
                <a:srgbClr val="4A4949"/>
              </a:solidFill>
              <a:latin typeface="Calibri" panose="020F0502020204030204" pitchFamily="34" charset="0"/>
              <a:cs typeface="Calibri" panose="020F0502020204030204" pitchFamily="34" charset="0"/>
            </a:endParaRPr>
          </a:p>
          <a:p>
            <a:pPr marR="0" algn="l" rtl="0"/>
            <a:r>
              <a:rPr lang="en-US" sz="2200" b="0" i="0" u="none" strike="noStrike" baseline="30000" dirty="0">
                <a:solidFill>
                  <a:srgbClr val="33657F"/>
                </a:solidFill>
                <a:latin typeface="Calibri" panose="020F0502020204030204" pitchFamily="34" charset="0"/>
                <a:cs typeface="Calibri" panose="020F0502020204030204" pitchFamily="34" charset="0"/>
              </a:rPr>
              <a:t>CVRD Housing Needs Assessment 1%</a:t>
            </a:r>
            <a:r>
              <a:rPr lang="en-US" sz="2200" b="0" i="0" u="none" strike="noStrike" baseline="30000" dirty="0">
                <a:solidFill>
                  <a:srgbClr val="4A4949"/>
                </a:solidFill>
                <a:latin typeface="Calibri" panose="020F0502020204030204" pitchFamily="34" charset="0"/>
                <a:cs typeface="Calibri" panose="020F0502020204030204" pitchFamily="34" charset="0"/>
              </a:rPr>
              <a:t>: Research and data collection, community engagement and education.</a:t>
            </a:r>
          </a:p>
          <a:p>
            <a:pPr marR="0" rtl="0"/>
            <a:endParaRPr lang="en-GB" sz="2200" b="0" i="0" u="none" strike="noStrike" baseline="30000" dirty="0">
              <a:solidFill>
                <a:srgbClr val="4A4949"/>
              </a:solidFill>
              <a:latin typeface="Calibri" panose="020F0502020204030204" pitchFamily="34" charset="0"/>
              <a:cs typeface="Calibri" panose="020F0502020204030204" pitchFamily="34" charset="0"/>
            </a:endParaRPr>
          </a:p>
          <a:p>
            <a:pPr marR="0" rtl="0"/>
            <a:r>
              <a:rPr lang="en-US" sz="2200" b="0" i="0" u="none" strike="noStrike" baseline="30000" dirty="0">
                <a:solidFill>
                  <a:srgbClr val="33657F"/>
                </a:solidFill>
                <a:latin typeface="Calibri" panose="020F0502020204030204" pitchFamily="34" charset="0"/>
                <a:cs typeface="Calibri" panose="020F0502020204030204" pitchFamily="34" charset="0"/>
              </a:rPr>
              <a:t>Covid Response 84%</a:t>
            </a:r>
            <a:r>
              <a:rPr lang="en-US" sz="2200" b="0" i="0" u="none" strike="noStrike" baseline="30000" dirty="0">
                <a:solidFill>
                  <a:srgbClr val="4A4949"/>
                </a:solidFill>
                <a:latin typeface="Calibri" panose="020F0502020204030204" pitchFamily="34" charset="0"/>
                <a:cs typeface="Calibri" panose="020F0502020204030204" pitchFamily="34" charset="0"/>
              </a:rPr>
              <a:t>:   Combined funding to shelter homeless population during Covid-19 </a:t>
            </a:r>
          </a:p>
          <a:p>
            <a:pPr marR="0" algn="l" rtl="0"/>
            <a:endParaRPr lang="en-US" sz="2400" b="0" i="0" u="none" strike="noStrike" cap="none" dirty="0">
              <a:solidFill>
                <a:srgbClr val="595959"/>
              </a:solidFill>
              <a:latin typeface="Calibri"/>
              <a:ea typeface="Calibri"/>
              <a:cs typeface="Calibri"/>
              <a:sym typeface="Calibri"/>
            </a:endParaRPr>
          </a:p>
          <a:p>
            <a:pPr marL="76200" marR="0" lvl="0" algn="l" rtl="0">
              <a:lnSpc>
                <a:spcPct val="100000"/>
              </a:lnSpc>
              <a:spcBef>
                <a:spcPts val="0"/>
              </a:spcBef>
              <a:spcAft>
                <a:spcPts val="0"/>
              </a:spcAft>
              <a:buClr>
                <a:srgbClr val="595959"/>
              </a:buClr>
              <a:buSzPts val="2400"/>
            </a:pPr>
            <a:br>
              <a:rPr lang="en-US" sz="1800" b="0" i="0" u="none" strike="noStrike" baseline="30000" dirty="0">
                <a:solidFill>
                  <a:srgbClr val="4A4949"/>
                </a:solidFill>
                <a:latin typeface="Arial" panose="020B0604020202020204" pitchFamily="34" charset="0"/>
              </a:rPr>
            </a:br>
            <a:endParaRPr lang="en-US" sz="2400" b="0" i="0" u="none" strike="noStrike" cap="none" dirty="0">
              <a:solidFill>
                <a:srgbClr val="595959"/>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595959"/>
              </a:solidFill>
              <a:latin typeface="Calibri"/>
              <a:ea typeface="Calibri"/>
              <a:cs typeface="Calibri"/>
              <a:sym typeface="Calibri"/>
            </a:endParaRPr>
          </a:p>
        </p:txBody>
      </p:sp>
      <p:pic>
        <p:nvPicPr>
          <p:cNvPr id="4" name="Picture 3" descr="Diagram&#10;&#10;Description automatically generated">
            <a:extLst>
              <a:ext uri="{FF2B5EF4-FFF2-40B4-BE49-F238E27FC236}">
                <a16:creationId xmlns:a16="http://schemas.microsoft.com/office/drawing/2014/main" id="{1241A76B-6A26-4841-A91C-1476F1549B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21784" y="354951"/>
            <a:ext cx="7360054" cy="3906267"/>
          </a:xfrm>
          <a:prstGeom prst="rect">
            <a:avLst/>
          </a:prstGeom>
        </p:spPr>
      </p:pic>
      <p:sp>
        <p:nvSpPr>
          <p:cNvPr id="2" name="TextBox 1">
            <a:extLst>
              <a:ext uri="{FF2B5EF4-FFF2-40B4-BE49-F238E27FC236}">
                <a16:creationId xmlns:a16="http://schemas.microsoft.com/office/drawing/2014/main" id="{1F6CCFC3-FF84-4B2E-8615-4E7321CECCD2}"/>
              </a:ext>
            </a:extLst>
          </p:cNvPr>
          <p:cNvSpPr txBox="1"/>
          <p:nvPr/>
        </p:nvSpPr>
        <p:spPr>
          <a:xfrm>
            <a:off x="8708571" y="4122718"/>
            <a:ext cx="3046665" cy="276999"/>
          </a:xfrm>
          <a:prstGeom prst="rect">
            <a:avLst/>
          </a:prstGeom>
          <a:noFill/>
        </p:spPr>
        <p:txBody>
          <a:bodyPr wrap="square" rtlCol="0">
            <a:spAutoFit/>
          </a:bodyPr>
          <a:lstStyle/>
          <a:p>
            <a:pPr lvl="1" algn="l" rtl="0">
              <a:spcBef>
                <a:spcPts val="0"/>
              </a:spcBef>
              <a:spcAft>
                <a:spcPts val="0"/>
              </a:spcAft>
              <a:buClr>
                <a:srgbClr val="595959"/>
              </a:buClr>
              <a:buSzPts val="1200"/>
              <a:buFont typeface="Calibri"/>
              <a:buNone/>
            </a:pPr>
            <a:r>
              <a:rPr lang="en-US" sz="1200" b="1" dirty="0"/>
              <a:t>2020-21 Total Budget $1,951,476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3"/>
        <p:cNvGrpSpPr/>
        <p:nvPr/>
      </p:nvGrpSpPr>
      <p:grpSpPr>
        <a:xfrm>
          <a:off x="0" y="0"/>
          <a:ext cx="0" cy="0"/>
          <a:chOff x="0" y="0"/>
          <a:chExt cx="0" cy="0"/>
        </a:xfrm>
      </p:grpSpPr>
      <p:sp>
        <p:nvSpPr>
          <p:cNvPr id="134" name="Google Shape;134;gddbecc18ca_0_50"/>
          <p:cNvSpPr txBox="1"/>
          <p:nvPr/>
        </p:nvSpPr>
        <p:spPr>
          <a:xfrm>
            <a:off x="838197" y="376567"/>
            <a:ext cx="10515600" cy="84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2657D"/>
              </a:buClr>
              <a:buSzPts val="4400"/>
              <a:buFont typeface="Calibri"/>
              <a:buNone/>
            </a:pPr>
            <a:r>
              <a:rPr lang="en-CA" sz="4000" b="0" i="0" u="none" strike="noStrike" cap="none" dirty="0">
                <a:solidFill>
                  <a:srgbClr val="32657D"/>
                </a:solidFill>
                <a:latin typeface="Calibri"/>
                <a:ea typeface="Calibri"/>
                <a:cs typeface="Calibri"/>
                <a:sym typeface="Calibri"/>
              </a:rPr>
              <a:t>Housing Crisis and Challenges</a:t>
            </a:r>
            <a:endParaRPr sz="4000" b="0" i="0" u="none" strike="noStrike" cap="none" dirty="0">
              <a:solidFill>
                <a:srgbClr val="595959"/>
              </a:solidFill>
              <a:latin typeface="Calibri"/>
              <a:ea typeface="Calibri"/>
              <a:cs typeface="Calibri"/>
              <a:sym typeface="Calibri"/>
            </a:endParaRPr>
          </a:p>
        </p:txBody>
      </p:sp>
      <p:sp>
        <p:nvSpPr>
          <p:cNvPr id="135" name="Google Shape;135;gddbecc18ca_0_50"/>
          <p:cNvSpPr txBox="1"/>
          <p:nvPr/>
        </p:nvSpPr>
        <p:spPr>
          <a:xfrm>
            <a:off x="6780575" y="4254150"/>
            <a:ext cx="489000" cy="210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36;gddbecc18ca_0_50"/>
          <p:cNvSpPr txBox="1"/>
          <p:nvPr/>
        </p:nvSpPr>
        <p:spPr>
          <a:xfrm>
            <a:off x="1277975" y="1551125"/>
            <a:ext cx="9959100" cy="4247286"/>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595959"/>
              </a:buClr>
              <a:buSzPts val="2000"/>
              <a:buFont typeface="Calibri"/>
              <a:buChar char="●"/>
            </a:pPr>
            <a:r>
              <a:rPr lang="en-US" sz="2400" dirty="0">
                <a:solidFill>
                  <a:srgbClr val="595959"/>
                </a:solidFill>
                <a:latin typeface="Calibri"/>
                <a:ea typeface="Calibri"/>
                <a:cs typeface="Calibri"/>
                <a:sym typeface="Calibri"/>
              </a:rPr>
              <a:t>Dramatic rise in housing prices – avg. sale price for a single-family home $693,200, an 28% jump in 12 months</a:t>
            </a:r>
          </a:p>
          <a:p>
            <a:pPr marL="1168400" marR="0" lvl="0" indent="-355600" algn="l" rtl="0">
              <a:lnSpc>
                <a:spcPct val="100000"/>
              </a:lnSpc>
              <a:spcBef>
                <a:spcPts val="0"/>
              </a:spcBef>
              <a:spcAft>
                <a:spcPts val="0"/>
              </a:spcAft>
              <a:buClr>
                <a:srgbClr val="595959"/>
              </a:buClr>
              <a:buSzPts val="2000"/>
              <a:buFont typeface="Calibri"/>
              <a:buChar char="●"/>
            </a:pPr>
            <a:r>
              <a:rPr lang="en-US" sz="2400" dirty="0">
                <a:solidFill>
                  <a:srgbClr val="595959"/>
                </a:solidFill>
                <a:latin typeface="Calibri"/>
                <a:ea typeface="Calibri"/>
                <a:cs typeface="Calibri"/>
                <a:sym typeface="Calibri"/>
              </a:rPr>
              <a:t>Most affected are first time home buyers</a:t>
            </a:r>
          </a:p>
          <a:p>
            <a:pPr marL="457200" marR="0" lvl="0" indent="-355600" algn="l" rtl="0">
              <a:lnSpc>
                <a:spcPct val="100000"/>
              </a:lnSpc>
              <a:spcBef>
                <a:spcPts val="0"/>
              </a:spcBef>
              <a:spcAft>
                <a:spcPts val="0"/>
              </a:spcAft>
              <a:buClr>
                <a:srgbClr val="595959"/>
              </a:buClr>
              <a:buSzPts val="2000"/>
              <a:buFont typeface="Calibri"/>
              <a:buChar char="●"/>
            </a:pPr>
            <a:r>
              <a:rPr lang="en-US" sz="2400" dirty="0">
                <a:solidFill>
                  <a:srgbClr val="595959"/>
                </a:solidFill>
                <a:latin typeface="Calibri"/>
                <a:ea typeface="Calibri"/>
                <a:cs typeface="Calibri"/>
                <a:sym typeface="Calibri"/>
              </a:rPr>
              <a:t>Acute rental shortage</a:t>
            </a:r>
          </a:p>
          <a:p>
            <a:pPr marL="457200" marR="0" lvl="0" indent="-355600" algn="l" rtl="0">
              <a:lnSpc>
                <a:spcPct val="100000"/>
              </a:lnSpc>
              <a:spcBef>
                <a:spcPts val="0"/>
              </a:spcBef>
              <a:spcAft>
                <a:spcPts val="0"/>
              </a:spcAft>
              <a:buClr>
                <a:srgbClr val="595959"/>
              </a:buClr>
              <a:buSzPts val="2000"/>
              <a:buFont typeface="Calibri"/>
              <a:buChar char="●"/>
            </a:pPr>
            <a:r>
              <a:rPr lang="en-US" sz="2400" dirty="0">
                <a:solidFill>
                  <a:srgbClr val="595959"/>
                </a:solidFill>
                <a:latin typeface="Calibri"/>
                <a:ea typeface="Calibri"/>
                <a:cs typeface="Calibri"/>
                <a:sym typeface="Calibri"/>
              </a:rPr>
              <a:t>Rental prices ballooning </a:t>
            </a:r>
            <a:r>
              <a:rPr lang="en-US" sz="1800" dirty="0">
                <a:solidFill>
                  <a:srgbClr val="595959"/>
                </a:solidFill>
                <a:latin typeface="Calibri"/>
                <a:ea typeface="Calibri"/>
                <a:cs typeface="Calibri"/>
                <a:sym typeface="Calibri"/>
              </a:rPr>
              <a:t>(i.e., $1000/month for a bachelor’s suite)</a:t>
            </a:r>
            <a:endParaRPr lang="en-US" sz="2400" b="0" i="0" u="none" strike="noStrike" cap="none" dirty="0">
              <a:solidFill>
                <a:srgbClr val="595959"/>
              </a:solidFill>
              <a:latin typeface="Calibri"/>
              <a:ea typeface="Calibri"/>
              <a:cs typeface="Calibri"/>
              <a:sym typeface="Calibri"/>
            </a:endParaRPr>
          </a:p>
          <a:p>
            <a:pPr marL="457200" marR="0" lvl="0" indent="-355600" algn="l" rtl="0">
              <a:lnSpc>
                <a:spcPct val="100000"/>
              </a:lnSpc>
              <a:spcBef>
                <a:spcPts val="0"/>
              </a:spcBef>
              <a:spcAft>
                <a:spcPts val="0"/>
              </a:spcAft>
              <a:buClr>
                <a:srgbClr val="595959"/>
              </a:buClr>
              <a:buSzPts val="2000"/>
              <a:buFont typeface="Calibri"/>
              <a:buChar char="●"/>
            </a:pPr>
            <a:r>
              <a:rPr lang="en-US" sz="2400" dirty="0">
                <a:solidFill>
                  <a:srgbClr val="595959"/>
                </a:solidFill>
                <a:latin typeface="Calibri"/>
                <a:ea typeface="Calibri"/>
                <a:cs typeface="Calibri"/>
                <a:sym typeface="Calibri"/>
              </a:rPr>
              <a:t>Renovations/renovictions</a:t>
            </a:r>
          </a:p>
          <a:p>
            <a:pPr marL="457200" marR="0" lvl="0" indent="-355600" algn="l" rtl="0">
              <a:lnSpc>
                <a:spcPct val="100000"/>
              </a:lnSpc>
              <a:spcBef>
                <a:spcPts val="0"/>
              </a:spcBef>
              <a:spcAft>
                <a:spcPts val="0"/>
              </a:spcAft>
              <a:buClr>
                <a:srgbClr val="595959"/>
              </a:buClr>
              <a:buSzPts val="2000"/>
              <a:buFont typeface="Calibri"/>
              <a:buChar char="●"/>
            </a:pPr>
            <a:r>
              <a:rPr lang="en-US" sz="2400" dirty="0">
                <a:solidFill>
                  <a:srgbClr val="595959"/>
                </a:solidFill>
                <a:latin typeface="Calibri"/>
                <a:ea typeface="Calibri"/>
                <a:cs typeface="Calibri"/>
                <a:sym typeface="Calibri"/>
              </a:rPr>
              <a:t>Vacation rentals  </a:t>
            </a:r>
          </a:p>
          <a:p>
            <a:pPr marL="457200" marR="0" lvl="0" indent="-355600" algn="l" rtl="0">
              <a:lnSpc>
                <a:spcPct val="100000"/>
              </a:lnSpc>
              <a:spcBef>
                <a:spcPts val="0"/>
              </a:spcBef>
              <a:spcAft>
                <a:spcPts val="0"/>
              </a:spcAft>
              <a:buClr>
                <a:srgbClr val="595959"/>
              </a:buClr>
              <a:buSzPts val="2000"/>
              <a:buFont typeface="Calibri"/>
              <a:buChar char="●"/>
            </a:pPr>
            <a:r>
              <a:rPr lang="en-US" sz="2400" dirty="0">
                <a:solidFill>
                  <a:srgbClr val="595959"/>
                </a:solidFill>
                <a:latin typeface="Calibri"/>
                <a:ea typeface="Calibri"/>
                <a:cs typeface="Calibri"/>
                <a:sym typeface="Calibri"/>
              </a:rPr>
              <a:t>First Nation, youth, minorities, and people receiving income or disability assistance find it extremely difficult to find rentals due to discrimination </a:t>
            </a: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95959"/>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95959"/>
              </a:solidFill>
              <a:highlight>
                <a:srgbClr val="FFFF00"/>
              </a:highlight>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61"/>
        <p:cNvGrpSpPr/>
        <p:nvPr/>
      </p:nvGrpSpPr>
      <p:grpSpPr>
        <a:xfrm>
          <a:off x="0" y="0"/>
          <a:ext cx="0" cy="0"/>
          <a:chOff x="0" y="0"/>
          <a:chExt cx="0" cy="0"/>
        </a:xfrm>
      </p:grpSpPr>
      <p:sp>
        <p:nvSpPr>
          <p:cNvPr id="162" name="Google Shape;162;ge0080111f2_0_12"/>
          <p:cNvSpPr txBox="1"/>
          <p:nvPr/>
        </p:nvSpPr>
        <p:spPr>
          <a:xfrm>
            <a:off x="705897" y="365740"/>
            <a:ext cx="10515600" cy="8457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rgbClr val="32657D"/>
              </a:buClr>
              <a:buSzPts val="4400"/>
              <a:buFont typeface="Calibri"/>
              <a:buNone/>
            </a:pPr>
            <a:r>
              <a:rPr lang="en-CA" sz="4000" b="0" i="0" u="none" strike="noStrike" cap="none" dirty="0">
                <a:solidFill>
                  <a:srgbClr val="32657D"/>
                </a:solidFill>
                <a:latin typeface="Calibri"/>
                <a:ea typeface="Calibri"/>
                <a:cs typeface="Calibri"/>
                <a:sym typeface="Calibri"/>
              </a:rPr>
              <a:t>Emerging Issues</a:t>
            </a:r>
            <a:r>
              <a:rPr lang="en-CA" sz="4400" b="0" i="0" u="none" strike="noStrike" cap="none" dirty="0">
                <a:solidFill>
                  <a:srgbClr val="32657D"/>
                </a:solidFill>
                <a:latin typeface="Calibri"/>
                <a:ea typeface="Calibri"/>
                <a:cs typeface="Calibri"/>
                <a:sym typeface="Calibri"/>
              </a:rPr>
              <a:t> </a:t>
            </a:r>
            <a:br>
              <a:rPr lang="en-CA" sz="4400" b="0" i="0" u="none" strike="noStrike" cap="none" dirty="0">
                <a:solidFill>
                  <a:srgbClr val="595959"/>
                </a:solidFill>
                <a:latin typeface="Calibri"/>
                <a:ea typeface="Calibri"/>
                <a:cs typeface="Calibri"/>
                <a:sym typeface="Calibri"/>
              </a:rPr>
            </a:br>
            <a:endParaRPr sz="2000" b="0" i="0" u="none" strike="noStrike" cap="none" dirty="0">
              <a:solidFill>
                <a:srgbClr val="595959"/>
              </a:solidFill>
              <a:latin typeface="Calibri"/>
              <a:ea typeface="Calibri"/>
              <a:cs typeface="Calibri"/>
              <a:sym typeface="Calibri"/>
            </a:endParaRPr>
          </a:p>
        </p:txBody>
      </p:sp>
      <p:sp>
        <p:nvSpPr>
          <p:cNvPr id="163" name="Google Shape;163;ge0080111f2_0_12"/>
          <p:cNvSpPr txBox="1"/>
          <p:nvPr/>
        </p:nvSpPr>
        <p:spPr>
          <a:xfrm>
            <a:off x="865910" y="899427"/>
            <a:ext cx="10636800" cy="530911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2100" dirty="0">
              <a:solidFill>
                <a:srgbClr val="595959"/>
              </a:solidFill>
              <a:latin typeface="Calibri"/>
              <a:ea typeface="Calibri"/>
              <a:cs typeface="Calibri"/>
              <a:sym typeface="Calibri"/>
            </a:endParaRPr>
          </a:p>
          <a:p>
            <a:pPr marL="457200" indent="-381000">
              <a:buClr>
                <a:srgbClr val="595959"/>
              </a:buClr>
              <a:buSzPts val="2400"/>
              <a:buFont typeface="Calibri"/>
              <a:buChar char="●"/>
            </a:pPr>
            <a:r>
              <a:rPr lang="en-CA" sz="2400" dirty="0">
                <a:solidFill>
                  <a:srgbClr val="595959"/>
                </a:solidFill>
                <a:latin typeface="Calibri"/>
                <a:ea typeface="Calibri"/>
                <a:cs typeface="Calibri"/>
                <a:sym typeface="Calibri"/>
              </a:rPr>
              <a:t>Lack of appropriate (zoned, accessible) land for social housing projects</a:t>
            </a:r>
          </a:p>
          <a:p>
            <a:pPr marL="979488" lvl="3" indent="-344488">
              <a:buClr>
                <a:srgbClr val="595959"/>
              </a:buClr>
              <a:buSzPts val="2400"/>
              <a:buFont typeface="Calibri"/>
              <a:buChar char="●"/>
            </a:pPr>
            <a:r>
              <a:rPr lang="en-US" sz="2400" dirty="0">
                <a:solidFill>
                  <a:srgbClr val="595959"/>
                </a:solidFill>
                <a:latin typeface="Calibri"/>
                <a:ea typeface="Calibri"/>
                <a:cs typeface="Calibri"/>
                <a:sym typeface="Calibri"/>
              </a:rPr>
              <a:t>Women’s shelter </a:t>
            </a:r>
          </a:p>
          <a:p>
            <a:pPr marL="979488" lvl="3" indent="-344488">
              <a:buClr>
                <a:srgbClr val="595959"/>
              </a:buClr>
              <a:buSzPts val="2400"/>
              <a:buFont typeface="Calibri"/>
              <a:buChar char="●"/>
            </a:pPr>
            <a:r>
              <a:rPr lang="en-US" sz="2400" dirty="0">
                <a:solidFill>
                  <a:srgbClr val="595959"/>
                </a:solidFill>
                <a:latin typeface="Calibri"/>
                <a:ea typeface="Calibri"/>
                <a:cs typeface="Calibri"/>
                <a:sym typeface="Calibri"/>
              </a:rPr>
              <a:t>UBCM appeal for land and no local government land holdings </a:t>
            </a:r>
          </a:p>
          <a:p>
            <a:pPr marL="979488" lvl="3" indent="-344488">
              <a:buClr>
                <a:srgbClr val="595959"/>
              </a:buClr>
              <a:buSzPts val="2400"/>
              <a:buFont typeface="Calibri"/>
              <a:buChar char="●"/>
            </a:pPr>
            <a:r>
              <a:rPr lang="en-US" sz="2400" dirty="0">
                <a:solidFill>
                  <a:srgbClr val="595959"/>
                </a:solidFill>
                <a:latin typeface="Calibri"/>
                <a:ea typeface="Calibri"/>
                <a:cs typeface="Calibri"/>
                <a:sym typeface="Calibri"/>
              </a:rPr>
              <a:t>Rapid Housing Initiative 2 - no appropriately zoned land available for sale</a:t>
            </a:r>
          </a:p>
          <a:p>
            <a:pPr marL="454025" lvl="3" indent="-400050">
              <a:buClr>
                <a:srgbClr val="595959"/>
              </a:buClr>
              <a:buSzPts val="2400"/>
              <a:buFont typeface="Calibri"/>
              <a:buChar char="●"/>
            </a:pPr>
            <a:r>
              <a:rPr lang="en-US" sz="2400" dirty="0">
                <a:solidFill>
                  <a:srgbClr val="595959"/>
                </a:solidFill>
                <a:latin typeface="Calibri"/>
                <a:ea typeface="Calibri"/>
                <a:cs typeface="Calibri"/>
                <a:sym typeface="Calibri"/>
              </a:rPr>
              <a:t>Workforce housing challenges</a:t>
            </a:r>
          </a:p>
          <a:p>
            <a:pPr marL="985838" lvl="6" indent="-400050">
              <a:buClr>
                <a:srgbClr val="595959"/>
              </a:buClr>
              <a:buSzPts val="2400"/>
              <a:buFont typeface="Calibri"/>
              <a:buChar char="●"/>
            </a:pPr>
            <a:r>
              <a:rPr lang="en-US" sz="2400" dirty="0">
                <a:solidFill>
                  <a:srgbClr val="595959"/>
                </a:solidFill>
                <a:latin typeface="Calibri"/>
                <a:ea typeface="Calibri"/>
                <a:cs typeface="Calibri"/>
                <a:sym typeface="Calibri"/>
              </a:rPr>
              <a:t>New hospital = more jobs = housing need</a:t>
            </a:r>
          </a:p>
          <a:p>
            <a:pPr marL="985838" lvl="6" indent="-400050">
              <a:buClr>
                <a:srgbClr val="595959"/>
              </a:buClr>
              <a:buSzPts val="2400"/>
              <a:buFont typeface="Calibri"/>
              <a:buChar char="●"/>
            </a:pPr>
            <a:r>
              <a:rPr lang="en-US" sz="2400" dirty="0">
                <a:solidFill>
                  <a:srgbClr val="595959"/>
                </a:solidFill>
                <a:latin typeface="Calibri"/>
                <a:ea typeface="Calibri"/>
                <a:cs typeface="Calibri"/>
                <a:sym typeface="Calibri"/>
              </a:rPr>
              <a:t>Tourism and retail sectors</a:t>
            </a:r>
          </a:p>
          <a:p>
            <a:pPr marL="454025" lvl="3" indent="-400050">
              <a:buClr>
                <a:srgbClr val="595959"/>
              </a:buClr>
              <a:buSzPts val="2400"/>
              <a:buFont typeface="Calibri"/>
              <a:buChar char="●"/>
            </a:pPr>
            <a:r>
              <a:rPr lang="en-CA" sz="2400" dirty="0">
                <a:solidFill>
                  <a:srgbClr val="595959"/>
                </a:solidFill>
                <a:latin typeface="Calibri"/>
                <a:ea typeface="Calibri"/>
                <a:cs typeface="Calibri"/>
                <a:sym typeface="Calibri"/>
              </a:rPr>
              <a:t>Increase of citizens living in non-standard housing, couches, and vehicles</a:t>
            </a:r>
          </a:p>
          <a:p>
            <a:pPr marL="454025" lvl="3" indent="-400050">
              <a:buClr>
                <a:srgbClr val="595959"/>
              </a:buClr>
              <a:buSzPts val="2400"/>
              <a:buFont typeface="Calibri"/>
              <a:buChar char="●"/>
            </a:pPr>
            <a:r>
              <a:rPr lang="en-CA" sz="2400" dirty="0">
                <a:solidFill>
                  <a:srgbClr val="595959"/>
                </a:solidFill>
                <a:latin typeface="Calibri"/>
                <a:ea typeface="Calibri"/>
                <a:cs typeface="Calibri"/>
                <a:sym typeface="Calibri"/>
              </a:rPr>
              <a:t>Aging rental stock – fires &amp; renovictions causing displacement of lower income individuals</a:t>
            </a:r>
          </a:p>
          <a:p>
            <a:pPr marL="454025" lvl="3" indent="-400050">
              <a:buClr>
                <a:srgbClr val="595959"/>
              </a:buClr>
              <a:buSzPts val="2400"/>
              <a:buFont typeface="Calibri"/>
              <a:buChar char="●"/>
            </a:pPr>
            <a:r>
              <a:rPr lang="en-CA" sz="2400" dirty="0">
                <a:solidFill>
                  <a:srgbClr val="595959"/>
                </a:solidFill>
                <a:latin typeface="Calibri"/>
                <a:ea typeface="Calibri"/>
                <a:cs typeface="Calibri"/>
                <a:sym typeface="Calibri"/>
              </a:rPr>
              <a:t>Ending of COVID specific policies re housing protections</a:t>
            </a:r>
          </a:p>
          <a:p>
            <a:pPr marL="53975" lvl="3">
              <a:buClr>
                <a:srgbClr val="595959"/>
              </a:buClr>
              <a:buSzPts val="2400"/>
            </a:pPr>
            <a:endParaRPr lang="en-CA" sz="2400" dirty="0">
              <a:solidFill>
                <a:srgbClr val="595959"/>
              </a:solidFill>
              <a:latin typeface="Calibri"/>
              <a:ea typeface="Calibri"/>
              <a:cs typeface="Calibri"/>
              <a:sym typeface="Calibri"/>
            </a:endParaRPr>
          </a:p>
          <a:p>
            <a:pPr marL="454025" lvl="3" indent="-400050">
              <a:buClr>
                <a:srgbClr val="595959"/>
              </a:buClr>
              <a:buSzPts val="2400"/>
              <a:buFont typeface="Calibri"/>
              <a:buChar char="●"/>
            </a:pPr>
            <a:endParaRPr lang="en-CA" sz="24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5398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C319A192DED54687216646F3BD56A9" ma:contentTypeVersion="13" ma:contentTypeDescription="Create a new document." ma:contentTypeScope="" ma:versionID="09807b710c335bfa631c697ee11b2696">
  <xsd:schema xmlns:xsd="http://www.w3.org/2001/XMLSchema" xmlns:xs="http://www.w3.org/2001/XMLSchema" xmlns:p="http://schemas.microsoft.com/office/2006/metadata/properties" xmlns:ns2="d7069085-6aac-40b9-a2d9-96a20d4be4b7" xmlns:ns3="26c53846-7eeb-489d-b096-f08715152058" targetNamespace="http://schemas.microsoft.com/office/2006/metadata/properties" ma:root="true" ma:fieldsID="9164e4bcb8d9c19c6c88711284487d10" ns2:_="" ns3:_="">
    <xsd:import namespace="d7069085-6aac-40b9-a2d9-96a20d4be4b7"/>
    <xsd:import namespace="26c53846-7eeb-489d-b096-f087151520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69085-6aac-40b9-a2d9-96a20d4be4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c53846-7eeb-489d-b096-f087151520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E87B0E-B209-4055-B1DD-8737BD74AC05}">
  <ds:schemaRefs>
    <ds:schemaRef ds:uri="http://schemas.microsoft.com/sharepoint/v3/contenttype/forms"/>
  </ds:schemaRefs>
</ds:datastoreItem>
</file>

<file path=customXml/itemProps2.xml><?xml version="1.0" encoding="utf-8"?>
<ds:datastoreItem xmlns:ds="http://schemas.openxmlformats.org/officeDocument/2006/customXml" ds:itemID="{F97FC944-F858-4775-A621-4B880B9B3AE1}">
  <ds:schemaRefs>
    <ds:schemaRef ds:uri="26c53846-7eeb-489d-b096-f08715152058"/>
    <ds:schemaRef ds:uri="d7069085-6aac-40b9-a2d9-96a20d4be4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2D6E7F-0726-4185-9911-83A9765B692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836</TotalTime>
  <Words>1570</Words>
  <Application>Microsoft Office PowerPoint</Application>
  <PresentationFormat>Widescreen</PresentationFormat>
  <Paragraphs>175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Wilson</dc:creator>
  <cp:lastModifiedBy>Shelley Cook</cp:lastModifiedBy>
  <cp:revision>17</cp:revision>
  <dcterms:created xsi:type="dcterms:W3CDTF">2020-07-07T21:32:11Z</dcterms:created>
  <dcterms:modified xsi:type="dcterms:W3CDTF">2021-09-23T15:41:43Z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0x010100EFC319A192DED54687216646F3BD56A9</vt:lpwstr>
  </property>
</Properties>
</file>