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8.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1.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2.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3.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6.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8.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9.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 id="2147483673" r:id="rId2"/>
  </p:sldMasterIdLst>
  <p:notesMasterIdLst>
    <p:notesMasterId r:id="rId34"/>
  </p:notesMasterIdLst>
  <p:sldIdLst>
    <p:sldId id="256" r:id="rId3"/>
    <p:sldId id="257" r:id="rId4"/>
    <p:sldId id="258" r:id="rId5"/>
    <p:sldId id="453" r:id="rId6"/>
    <p:sldId id="260" r:id="rId7"/>
    <p:sldId id="261" r:id="rId8"/>
    <p:sldId id="262" r:id="rId9"/>
    <p:sldId id="263" r:id="rId10"/>
    <p:sldId id="447" r:id="rId11"/>
    <p:sldId id="448" r:id="rId12"/>
    <p:sldId id="360" r:id="rId13"/>
    <p:sldId id="367" r:id="rId14"/>
    <p:sldId id="369" r:id="rId15"/>
    <p:sldId id="450" r:id="rId16"/>
    <p:sldId id="371" r:id="rId17"/>
    <p:sldId id="372" r:id="rId18"/>
    <p:sldId id="452" r:id="rId19"/>
    <p:sldId id="379" r:id="rId20"/>
    <p:sldId id="381" r:id="rId21"/>
    <p:sldId id="392" r:id="rId22"/>
    <p:sldId id="393" r:id="rId23"/>
    <p:sldId id="395" r:id="rId24"/>
    <p:sldId id="396" r:id="rId25"/>
    <p:sldId id="399" r:id="rId26"/>
    <p:sldId id="451" r:id="rId27"/>
    <p:sldId id="403" r:id="rId28"/>
    <p:sldId id="406" r:id="rId29"/>
    <p:sldId id="416" r:id="rId30"/>
    <p:sldId id="419" r:id="rId31"/>
    <p:sldId id="356" r:id="rId32"/>
    <p:sldId id="32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ralie" initials="C" lastIdx="16" clrIdx="0"/>
  <p:cmAuthor id="2" name="Sarah Gillett" initials="SG" lastIdx="14" clrIdx="1"/>
  <p:cmAuthor id="3" name="Mackenzie Fleming" initials="MF" lastIdx="3" clrIdx="2"/>
  <p:cmAuthor id="4" name="George Parker" initials="GP" lastIdx="1" clrIdx="3">
    <p:extLst>
      <p:ext uri="{19B8F6BF-5375-455C-9EA6-DF929625EA0E}">
        <p15:presenceInfo xmlns:p15="http://schemas.microsoft.com/office/powerpoint/2012/main" userId="S::GParker@rolloassociates.com::6d5614be-58a5-4d44-9afc-912197f4d7fd" providerId="AD"/>
      </p:ext>
    </p:extLst>
  </p:cmAuthor>
  <p:cmAuthor id="5" name="Emily Dixon" initials="ED" lastIdx="1" clrIdx="4">
    <p:extLst>
      <p:ext uri="{19B8F6BF-5375-455C-9EA6-DF929625EA0E}">
        <p15:presenceInfo xmlns:p15="http://schemas.microsoft.com/office/powerpoint/2012/main" userId="S-1-5-21-815943628-2517720707-103210189-23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8740"/>
    <a:srgbClr val="C1D642"/>
    <a:srgbClr val="2FBCB8"/>
    <a:srgbClr val="3B929A"/>
    <a:srgbClr val="A2978A"/>
    <a:srgbClr val="D9D9D9"/>
    <a:srgbClr val="4A3459"/>
    <a:srgbClr val="F5F8E0"/>
    <a:srgbClr val="DDF7F6"/>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62"/>
    <p:restoredTop sz="70846" autoAdjust="0"/>
  </p:normalViewPr>
  <p:slideViewPr>
    <p:cSldViewPr snapToGrid="0" snapToObjects="1">
      <p:cViewPr varScale="1">
        <p:scale>
          <a:sx n="77" d="100"/>
          <a:sy n="77" d="100"/>
        </p:scale>
        <p:origin x="2214" y="84"/>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BC%20HNA%20data%20portal\Census%20data%20pul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fs\Data\PROJECTS\Cowichan%20Valley%20Regional%20District\BC%20HNA%20data%20portal\Census%20data%20pull.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BC%20HNA%20data%20portal\Census%20data%20pul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BC%20HNA%20data%20portal\Census%20data%20pull.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Historical_Property_Informatio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New%20model%20attempt%20v3.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CowichanValley_BCA_2020%20v5.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New%20model%20attempt%20v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New%20model%20attempt%20v3.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New%20model%20attempt%20v3.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New%20model%20attempt%20v3.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BC%20HNA%20data%20portal\Census%20data%20pull.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BC%20HNA%20data%20portal\Census%20data%20pull.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New%20model%20attempt%20v3.xlsx" TargetMode="External"/><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BC%20HNA%20data%20portal\Census%20data%20pull.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BC%20HNA%20data%20portal\Census%20data%20pul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s\Data\PROJECTS\Cowichan%20Valley%20Regional%20District\BC%20HNA%20data%20portal\Census%20data%20pull.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BC%20HNA%20data%20portal\Census%20data%20pul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BC%20HNA%20data%20portal\Census%20data%20pul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BC%20HNA%20data%20portal\Census%20data%20pull.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s\Data\PROJECTS\Cowichan%20Valley%20Regional%20District\Cowichan%20Valley%20HNA\BC%20HNA%20data%20portal\Census%20data%20pul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'Shares trans'!$C$1</c:f>
              <c:strCache>
                <c:ptCount val="1"/>
                <c:pt idx="0">
                  <c:v>5-year growth</c:v>
                </c:pt>
              </c:strCache>
            </c:strRef>
          </c:tx>
          <c:spPr>
            <a:solidFill>
              <a:srgbClr val="2FBCB8"/>
            </a:solidFill>
            <a:ln>
              <a:noFill/>
            </a:ln>
            <a:effectLst/>
          </c:spPr>
          <c:invertIfNegative val="0"/>
          <c:cat>
            <c:strRef>
              <c:f>('Shares trans'!$A$2:$B$3,'Shares trans'!$A$7:$B$7)</c:f>
              <c:strCache>
                <c:ptCount val="3"/>
                <c:pt idx="0">
                  <c:v>British Columbia</c:v>
                </c:pt>
                <c:pt idx="1">
                  <c:v>CVRD</c:v>
                </c:pt>
                <c:pt idx="2">
                  <c:v>Lake Cowichan</c:v>
                </c:pt>
              </c:strCache>
              <c:extLst/>
            </c:strRef>
          </c:cat>
          <c:val>
            <c:numRef>
              <c:f>('Shares trans'!$C$2:$C$3,'Shares trans'!$C$7)</c:f>
              <c:numCache>
                <c:formatCode>0%</c:formatCode>
                <c:ptCount val="3"/>
                <c:pt idx="0">
                  <c:v>5.4523633613946743E-2</c:v>
                </c:pt>
                <c:pt idx="1">
                  <c:v>4.086691241896534E-2</c:v>
                </c:pt>
                <c:pt idx="2">
                  <c:v>8.9678510998308036E-2</c:v>
                </c:pt>
              </c:numCache>
              <c:extLst/>
            </c:numRef>
          </c:val>
          <c:extLst>
            <c:ext xmlns:c16="http://schemas.microsoft.com/office/drawing/2014/chart" uri="{C3380CC4-5D6E-409C-BE32-E72D297353CC}">
              <c16:uniqueId val="{00000000-0076-476B-8F93-EAAE1E5FE25D}"/>
            </c:ext>
          </c:extLst>
        </c:ser>
        <c:ser>
          <c:idx val="1"/>
          <c:order val="1"/>
          <c:tx>
            <c:strRef>
              <c:f>'Shares trans'!$D$1</c:f>
              <c:strCache>
                <c:ptCount val="1"/>
                <c:pt idx="0">
                  <c:v>10-year growth</c:v>
                </c:pt>
              </c:strCache>
            </c:strRef>
          </c:tx>
          <c:spPr>
            <a:solidFill>
              <a:srgbClr val="C1D642"/>
            </a:solidFill>
            <a:ln>
              <a:noFill/>
            </a:ln>
            <a:effectLst/>
          </c:spPr>
          <c:invertIfNegative val="0"/>
          <c:cat>
            <c:strRef>
              <c:f>('Shares trans'!$A$2:$B$3,'Shares trans'!$A$7:$B$7)</c:f>
              <c:strCache>
                <c:ptCount val="3"/>
                <c:pt idx="0">
                  <c:v>British Columbia</c:v>
                </c:pt>
                <c:pt idx="1">
                  <c:v>CVRD</c:v>
                </c:pt>
                <c:pt idx="2">
                  <c:v>Lake Cowichan</c:v>
                </c:pt>
              </c:strCache>
              <c:extLst/>
            </c:strRef>
          </c:cat>
          <c:val>
            <c:numRef>
              <c:f>('Shares trans'!$D$2:$D$3,'Shares trans'!$D$7)</c:f>
              <c:numCache>
                <c:formatCode>0%</c:formatCode>
                <c:ptCount val="3"/>
                <c:pt idx="0">
                  <c:v>0.12470635240670802</c:v>
                </c:pt>
                <c:pt idx="1">
                  <c:v>8.4641366977945554E-2</c:v>
                </c:pt>
                <c:pt idx="2">
                  <c:v>9.8976109215016983E-2</c:v>
                </c:pt>
              </c:numCache>
              <c:extLst/>
            </c:numRef>
          </c:val>
          <c:extLst>
            <c:ext xmlns:c16="http://schemas.microsoft.com/office/drawing/2014/chart" uri="{C3380CC4-5D6E-409C-BE32-E72D297353CC}">
              <c16:uniqueId val="{00000001-0076-476B-8F93-EAAE1E5FE25D}"/>
            </c:ext>
          </c:extLst>
        </c:ser>
        <c:dLbls>
          <c:showLegendKey val="0"/>
          <c:showVal val="0"/>
          <c:showCatName val="0"/>
          <c:showSerName val="0"/>
          <c:showPercent val="0"/>
          <c:showBubbleSize val="0"/>
        </c:dLbls>
        <c:gapWidth val="219"/>
        <c:overlap val="-27"/>
        <c:axId val="1290721183"/>
        <c:axId val="1297526031"/>
      </c:barChart>
      <c:catAx>
        <c:axId val="129072118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7526031"/>
        <c:crosses val="autoZero"/>
        <c:auto val="1"/>
        <c:lblAlgn val="ctr"/>
        <c:lblOffset val="100"/>
        <c:noMultiLvlLbl val="0"/>
      </c:catAx>
      <c:valAx>
        <c:axId val="12975260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90721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'Shares trans'!$OS$19</c:f>
              <c:strCache>
                <c:ptCount val="1"/>
                <c:pt idx="0">
                  <c:v>2006</c:v>
                </c:pt>
              </c:strCache>
            </c:strRef>
          </c:tx>
          <c:spPr>
            <a:solidFill>
              <a:srgbClr val="2FBCB8"/>
            </a:solidFill>
            <a:ln>
              <a:noFill/>
            </a:ln>
            <a:effectLst/>
          </c:spPr>
          <c:invertIfNegative val="0"/>
          <c:cat>
            <c:strRef>
              <c:f>'Shares trans'!$OT$18:$OX$18</c:f>
              <c:strCache>
                <c:ptCount val="5"/>
                <c:pt idx="0">
                  <c:v>No bedroom</c:v>
                </c:pt>
                <c:pt idx="1">
                  <c:v>1 bedroom</c:v>
                </c:pt>
                <c:pt idx="2">
                  <c:v>2 bedrooms</c:v>
                </c:pt>
                <c:pt idx="3">
                  <c:v>3 bedrooms</c:v>
                </c:pt>
                <c:pt idx="4">
                  <c:v>4+ bedrooms</c:v>
                </c:pt>
              </c:strCache>
            </c:strRef>
          </c:cat>
          <c:val>
            <c:numRef>
              <c:f>'Shares trans'!$OT$19:$OX$19</c:f>
              <c:numCache>
                <c:formatCode>0%</c:formatCode>
                <c:ptCount val="5"/>
                <c:pt idx="0">
                  <c:v>3.9165507818799808E-2</c:v>
                </c:pt>
                <c:pt idx="1">
                  <c:v>0.15714889952560776</c:v>
                </c:pt>
                <c:pt idx="2">
                  <c:v>0.26109527098782526</c:v>
                </c:pt>
                <c:pt idx="3">
                  <c:v>0.29303078528805865</c:v>
                </c:pt>
                <c:pt idx="4">
                  <c:v>0.24955953637970854</c:v>
                </c:pt>
              </c:numCache>
            </c:numRef>
          </c:val>
          <c:extLst>
            <c:ext xmlns:c16="http://schemas.microsoft.com/office/drawing/2014/chart" uri="{C3380CC4-5D6E-409C-BE32-E72D297353CC}">
              <c16:uniqueId val="{00000000-42BA-4D69-8C3A-C58A2715118A}"/>
            </c:ext>
          </c:extLst>
        </c:ser>
        <c:ser>
          <c:idx val="1"/>
          <c:order val="1"/>
          <c:tx>
            <c:strRef>
              <c:f>'Shares trans'!$OS$20</c:f>
              <c:strCache>
                <c:ptCount val="1"/>
                <c:pt idx="0">
                  <c:v>2011</c:v>
                </c:pt>
              </c:strCache>
            </c:strRef>
          </c:tx>
          <c:spPr>
            <a:solidFill>
              <a:srgbClr val="C1D642"/>
            </a:solidFill>
            <a:ln>
              <a:noFill/>
            </a:ln>
            <a:effectLst/>
          </c:spPr>
          <c:invertIfNegative val="0"/>
          <c:cat>
            <c:strRef>
              <c:f>'Shares trans'!$OT$18:$OX$18</c:f>
              <c:strCache>
                <c:ptCount val="5"/>
                <c:pt idx="0">
                  <c:v>No bedroom</c:v>
                </c:pt>
                <c:pt idx="1">
                  <c:v>1 bedroom</c:v>
                </c:pt>
                <c:pt idx="2">
                  <c:v>2 bedrooms</c:v>
                </c:pt>
                <c:pt idx="3">
                  <c:v>3 bedrooms</c:v>
                </c:pt>
                <c:pt idx="4">
                  <c:v>4+ bedrooms</c:v>
                </c:pt>
              </c:strCache>
            </c:strRef>
          </c:cat>
          <c:val>
            <c:numRef>
              <c:f>'Shares trans'!$OT$20:$OX$20</c:f>
              <c:numCache>
                <c:formatCode>0%</c:formatCode>
                <c:ptCount val="5"/>
                <c:pt idx="0">
                  <c:v>1.8077392775276473E-2</c:v>
                </c:pt>
                <c:pt idx="1">
                  <c:v>0.15962224482683388</c:v>
                </c:pt>
                <c:pt idx="2">
                  <c:v>0.26763891682982599</c:v>
                </c:pt>
                <c:pt idx="3">
                  <c:v>0.28305853618453675</c:v>
                </c:pt>
                <c:pt idx="4">
                  <c:v>0.27160290938352688</c:v>
                </c:pt>
              </c:numCache>
            </c:numRef>
          </c:val>
          <c:extLst>
            <c:ext xmlns:c16="http://schemas.microsoft.com/office/drawing/2014/chart" uri="{C3380CC4-5D6E-409C-BE32-E72D297353CC}">
              <c16:uniqueId val="{00000001-42BA-4D69-8C3A-C58A2715118A}"/>
            </c:ext>
          </c:extLst>
        </c:ser>
        <c:ser>
          <c:idx val="2"/>
          <c:order val="2"/>
          <c:tx>
            <c:strRef>
              <c:f>'Shares trans'!$OS$21</c:f>
              <c:strCache>
                <c:ptCount val="1"/>
                <c:pt idx="0">
                  <c:v>2016</c:v>
                </c:pt>
              </c:strCache>
            </c:strRef>
          </c:tx>
          <c:spPr>
            <a:solidFill>
              <a:srgbClr val="5E8740"/>
            </a:solidFill>
            <a:ln>
              <a:noFill/>
            </a:ln>
            <a:effectLst/>
          </c:spPr>
          <c:invertIfNegative val="0"/>
          <c:cat>
            <c:strRef>
              <c:f>'Shares trans'!$OT$18:$OX$18</c:f>
              <c:strCache>
                <c:ptCount val="5"/>
                <c:pt idx="0">
                  <c:v>No bedroom</c:v>
                </c:pt>
                <c:pt idx="1">
                  <c:v>1 bedroom</c:v>
                </c:pt>
                <c:pt idx="2">
                  <c:v>2 bedrooms</c:v>
                </c:pt>
                <c:pt idx="3">
                  <c:v>3 bedrooms</c:v>
                </c:pt>
                <c:pt idx="4">
                  <c:v>4+ bedrooms</c:v>
                </c:pt>
              </c:strCache>
            </c:strRef>
          </c:cat>
          <c:val>
            <c:numRef>
              <c:f>'Shares trans'!$OT$21:$OX$21</c:f>
              <c:numCache>
                <c:formatCode>0%</c:formatCode>
                <c:ptCount val="5"/>
                <c:pt idx="0">
                  <c:v>1.2067142409283889E-2</c:v>
                </c:pt>
                <c:pt idx="1">
                  <c:v>0.16527096606215827</c:v>
                </c:pt>
                <c:pt idx="2">
                  <c:v>0.2731260328273033</c:v>
                </c:pt>
                <c:pt idx="3">
                  <c:v>0.2726584377009198</c:v>
                </c:pt>
                <c:pt idx="4">
                  <c:v>0.27687742100033474</c:v>
                </c:pt>
              </c:numCache>
            </c:numRef>
          </c:val>
          <c:extLst>
            <c:ext xmlns:c16="http://schemas.microsoft.com/office/drawing/2014/chart" uri="{C3380CC4-5D6E-409C-BE32-E72D297353CC}">
              <c16:uniqueId val="{00000002-42BA-4D69-8C3A-C58A2715118A}"/>
            </c:ext>
          </c:extLst>
        </c:ser>
        <c:dLbls>
          <c:showLegendKey val="0"/>
          <c:showVal val="0"/>
          <c:showCatName val="0"/>
          <c:showSerName val="0"/>
          <c:showPercent val="0"/>
          <c:showBubbleSize val="0"/>
        </c:dLbls>
        <c:gapWidth val="219"/>
        <c:overlap val="-27"/>
        <c:axId val="1763126784"/>
        <c:axId val="1675602400"/>
      </c:barChart>
      <c:catAx>
        <c:axId val="176312678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5602400"/>
        <c:crosses val="autoZero"/>
        <c:auto val="1"/>
        <c:lblAlgn val="ctr"/>
        <c:lblOffset val="100"/>
        <c:noMultiLvlLbl val="0"/>
      </c:catAx>
      <c:valAx>
        <c:axId val="1675602400"/>
        <c:scaling>
          <c:orientation val="minMax"/>
          <c:max val="0.5"/>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631267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a:solidFill>
        <a:srgbClr val="A2978A"/>
      </a:solid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'Shares trans'!$OS$44</c:f>
              <c:strCache>
                <c:ptCount val="1"/>
                <c:pt idx="0">
                  <c:v>2006</c:v>
                </c:pt>
              </c:strCache>
            </c:strRef>
          </c:tx>
          <c:spPr>
            <a:solidFill>
              <a:srgbClr val="2FBCB8"/>
            </a:solidFill>
            <a:ln>
              <a:noFill/>
            </a:ln>
            <a:effectLst/>
          </c:spPr>
          <c:invertIfNegative val="0"/>
          <c:cat>
            <c:strRef>
              <c:f>'Shares trans'!$OT$23:$OX$23</c:f>
              <c:strCache>
                <c:ptCount val="5"/>
                <c:pt idx="0">
                  <c:v>No bedroom</c:v>
                </c:pt>
                <c:pt idx="1">
                  <c:v>1 bedroom</c:v>
                </c:pt>
                <c:pt idx="2">
                  <c:v>2 bedrooms</c:v>
                </c:pt>
                <c:pt idx="3">
                  <c:v>3 bedrooms</c:v>
                </c:pt>
                <c:pt idx="4">
                  <c:v>4+ bedrooms</c:v>
                </c:pt>
              </c:strCache>
            </c:strRef>
          </c:cat>
          <c:val>
            <c:numRef>
              <c:f>'Shares trans'!$OT$44:$OX$44</c:f>
              <c:numCache>
                <c:formatCode>0%</c:formatCode>
                <c:ptCount val="5"/>
                <c:pt idx="0">
                  <c:v>7.9681274900398405E-3</c:v>
                </c:pt>
                <c:pt idx="1">
                  <c:v>8.7649402390438252E-2</c:v>
                </c:pt>
                <c:pt idx="2">
                  <c:v>0.23904382470119523</c:v>
                </c:pt>
                <c:pt idx="3">
                  <c:v>0.46215139442231074</c:v>
                </c:pt>
                <c:pt idx="4">
                  <c:v>0.20318725099601595</c:v>
                </c:pt>
              </c:numCache>
            </c:numRef>
          </c:val>
          <c:extLst>
            <c:ext xmlns:c16="http://schemas.microsoft.com/office/drawing/2014/chart" uri="{C3380CC4-5D6E-409C-BE32-E72D297353CC}">
              <c16:uniqueId val="{00000000-5276-4936-96E5-99FCFAC71426}"/>
            </c:ext>
          </c:extLst>
        </c:ser>
        <c:ser>
          <c:idx val="1"/>
          <c:order val="1"/>
          <c:tx>
            <c:strRef>
              <c:f>'Shares trans'!$OS$45</c:f>
              <c:strCache>
                <c:ptCount val="1"/>
                <c:pt idx="0">
                  <c:v>2011</c:v>
                </c:pt>
              </c:strCache>
            </c:strRef>
          </c:tx>
          <c:spPr>
            <a:solidFill>
              <a:srgbClr val="C1D642"/>
            </a:solidFill>
            <a:ln>
              <a:noFill/>
            </a:ln>
            <a:effectLst/>
          </c:spPr>
          <c:invertIfNegative val="0"/>
          <c:cat>
            <c:strRef>
              <c:f>'Shares trans'!$OT$23:$OX$23</c:f>
              <c:strCache>
                <c:ptCount val="5"/>
                <c:pt idx="0">
                  <c:v>No bedroom</c:v>
                </c:pt>
                <c:pt idx="1">
                  <c:v>1 bedroom</c:v>
                </c:pt>
                <c:pt idx="2">
                  <c:v>2 bedrooms</c:v>
                </c:pt>
                <c:pt idx="3">
                  <c:v>3 bedrooms</c:v>
                </c:pt>
                <c:pt idx="4">
                  <c:v>4+ bedrooms</c:v>
                </c:pt>
              </c:strCache>
            </c:strRef>
          </c:cat>
          <c:val>
            <c:numRef>
              <c:f>'Shares trans'!$OT$45:$OX$45</c:f>
              <c:numCache>
                <c:formatCode>0%</c:formatCode>
                <c:ptCount val="5"/>
                <c:pt idx="0">
                  <c:v>0</c:v>
                </c:pt>
                <c:pt idx="1">
                  <c:v>9.3023255813953487E-2</c:v>
                </c:pt>
                <c:pt idx="2">
                  <c:v>0.25968992248062017</c:v>
                </c:pt>
                <c:pt idx="3">
                  <c:v>0.37209302325581395</c:v>
                </c:pt>
                <c:pt idx="4">
                  <c:v>0.27519379844961239</c:v>
                </c:pt>
              </c:numCache>
            </c:numRef>
          </c:val>
          <c:extLst>
            <c:ext xmlns:c16="http://schemas.microsoft.com/office/drawing/2014/chart" uri="{C3380CC4-5D6E-409C-BE32-E72D297353CC}">
              <c16:uniqueId val="{00000001-5276-4936-96E5-99FCFAC71426}"/>
            </c:ext>
          </c:extLst>
        </c:ser>
        <c:ser>
          <c:idx val="2"/>
          <c:order val="2"/>
          <c:tx>
            <c:strRef>
              <c:f>'Shares trans'!$OS$46</c:f>
              <c:strCache>
                <c:ptCount val="1"/>
                <c:pt idx="0">
                  <c:v>2016</c:v>
                </c:pt>
              </c:strCache>
            </c:strRef>
          </c:tx>
          <c:spPr>
            <a:solidFill>
              <a:srgbClr val="5E8740"/>
            </a:solidFill>
            <a:ln>
              <a:noFill/>
            </a:ln>
            <a:effectLst/>
          </c:spPr>
          <c:invertIfNegative val="0"/>
          <c:cat>
            <c:strRef>
              <c:f>'Shares trans'!$OT$23:$OX$23</c:f>
              <c:strCache>
                <c:ptCount val="5"/>
                <c:pt idx="0">
                  <c:v>No bedroom</c:v>
                </c:pt>
                <c:pt idx="1">
                  <c:v>1 bedroom</c:v>
                </c:pt>
                <c:pt idx="2">
                  <c:v>2 bedrooms</c:v>
                </c:pt>
                <c:pt idx="3">
                  <c:v>3 bedrooms</c:v>
                </c:pt>
                <c:pt idx="4">
                  <c:v>4+ bedrooms</c:v>
                </c:pt>
              </c:strCache>
            </c:strRef>
          </c:cat>
          <c:val>
            <c:numRef>
              <c:f>'Shares trans'!$OT$46:$OX$46</c:f>
              <c:numCache>
                <c:formatCode>0%</c:formatCode>
                <c:ptCount val="5"/>
                <c:pt idx="0">
                  <c:v>0</c:v>
                </c:pt>
                <c:pt idx="1">
                  <c:v>8.8435374149659865E-2</c:v>
                </c:pt>
                <c:pt idx="2">
                  <c:v>0.22108843537414966</c:v>
                </c:pt>
                <c:pt idx="3">
                  <c:v>0.38435374149659862</c:v>
                </c:pt>
                <c:pt idx="4">
                  <c:v>0.30612244897959184</c:v>
                </c:pt>
              </c:numCache>
            </c:numRef>
          </c:val>
          <c:extLst>
            <c:ext xmlns:c16="http://schemas.microsoft.com/office/drawing/2014/chart" uri="{C3380CC4-5D6E-409C-BE32-E72D297353CC}">
              <c16:uniqueId val="{00000002-5276-4936-96E5-99FCFAC71426}"/>
            </c:ext>
          </c:extLst>
        </c:ser>
        <c:dLbls>
          <c:showLegendKey val="0"/>
          <c:showVal val="0"/>
          <c:showCatName val="0"/>
          <c:showSerName val="0"/>
          <c:showPercent val="0"/>
          <c:showBubbleSize val="0"/>
        </c:dLbls>
        <c:gapWidth val="219"/>
        <c:overlap val="-27"/>
        <c:axId val="1770432752"/>
        <c:axId val="1947222544"/>
      </c:barChart>
      <c:catAx>
        <c:axId val="17704327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7222544"/>
        <c:crosses val="autoZero"/>
        <c:auto val="1"/>
        <c:lblAlgn val="ctr"/>
        <c:lblOffset val="100"/>
        <c:noMultiLvlLbl val="0"/>
      </c:catAx>
      <c:valAx>
        <c:axId val="1947222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70432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A2978A"/>
      </a:solid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CRHI!$Z$4</c:f>
              <c:strCache>
                <c:ptCount val="1"/>
                <c:pt idx="0">
                  <c:v>CVRD</c:v>
                </c:pt>
              </c:strCache>
            </c:strRef>
          </c:tx>
          <c:spPr>
            <a:solidFill>
              <a:srgbClr val="2FBCB8"/>
            </a:solidFill>
            <a:ln>
              <a:noFill/>
            </a:ln>
            <a:effectLst/>
          </c:spPr>
          <c:invertIfNegative val="0"/>
          <c:cat>
            <c:strRef>
              <c:f>CRHI!$AA$3:$AE$3</c:f>
              <c:strCache>
                <c:ptCount val="5"/>
                <c:pt idx="0">
                  <c:v>Studio</c:v>
                </c:pt>
                <c:pt idx="1">
                  <c:v>1-bed</c:v>
                </c:pt>
                <c:pt idx="2">
                  <c:v>2-bed</c:v>
                </c:pt>
                <c:pt idx="3">
                  <c:v>3-bed</c:v>
                </c:pt>
                <c:pt idx="4">
                  <c:v>4-bed</c:v>
                </c:pt>
              </c:strCache>
            </c:strRef>
          </c:cat>
          <c:val>
            <c:numRef>
              <c:f>CRHI!$AA$4:$AE$4</c:f>
              <c:numCache>
                <c:formatCode>"$"#,##0_);[Red]\("$"#,##0\)</c:formatCode>
                <c:ptCount val="5"/>
                <c:pt idx="0">
                  <c:v>453</c:v>
                </c:pt>
                <c:pt idx="1">
                  <c:v>665</c:v>
                </c:pt>
                <c:pt idx="2">
                  <c:v>886</c:v>
                </c:pt>
                <c:pt idx="3">
                  <c:v>1179</c:v>
                </c:pt>
                <c:pt idx="4">
                  <c:v>1354</c:v>
                </c:pt>
              </c:numCache>
            </c:numRef>
          </c:val>
          <c:extLst>
            <c:ext xmlns:c16="http://schemas.microsoft.com/office/drawing/2014/chart" uri="{C3380CC4-5D6E-409C-BE32-E72D297353CC}">
              <c16:uniqueId val="{00000000-D6A3-4744-99AF-22F89A845B73}"/>
            </c:ext>
          </c:extLst>
        </c:ser>
        <c:dLbls>
          <c:showLegendKey val="0"/>
          <c:showVal val="0"/>
          <c:showCatName val="0"/>
          <c:showSerName val="0"/>
          <c:showPercent val="0"/>
          <c:showBubbleSize val="0"/>
        </c:dLbls>
        <c:gapWidth val="219"/>
        <c:overlap val="-27"/>
        <c:axId val="2115521568"/>
        <c:axId val="430772128"/>
        <c:extLst>
          <c:ext xmlns:c15="http://schemas.microsoft.com/office/drawing/2012/chart" uri="{02D57815-91ED-43cb-92C2-25804820EDAC}">
            <c15:filteredBarSeries>
              <c15:ser>
                <c:idx val="1"/>
                <c:order val="1"/>
                <c:tx>
                  <c:strRef>
                    <c:extLst>
                      <c:ext uri="{02D57815-91ED-43cb-92C2-25804820EDAC}">
                        <c15:formulaRef>
                          <c15:sqref>CRHI!$Z$5</c15:sqref>
                        </c15:formulaRef>
                      </c:ext>
                    </c:extLst>
                    <c:strCache>
                      <c:ptCount val="1"/>
                      <c:pt idx="0">
                        <c:v>North Cowichan</c:v>
                      </c:pt>
                    </c:strCache>
                  </c:strRef>
                </c:tx>
                <c:spPr>
                  <a:solidFill>
                    <a:schemeClr val="accent2"/>
                  </a:solidFill>
                  <a:ln>
                    <a:noFill/>
                  </a:ln>
                  <a:effectLst/>
                </c:spPr>
                <c:invertIfNegative val="0"/>
                <c:cat>
                  <c:strRef>
                    <c:extLst>
                      <c:ext uri="{02D57815-91ED-43cb-92C2-25804820EDAC}">
                        <c15:formulaRef>
                          <c15:sqref>CRHI!$AA$3:$AE$3</c15:sqref>
                        </c15:formulaRef>
                      </c:ext>
                    </c:extLst>
                    <c:strCache>
                      <c:ptCount val="5"/>
                      <c:pt idx="0">
                        <c:v>Studio</c:v>
                      </c:pt>
                      <c:pt idx="1">
                        <c:v>1-bed</c:v>
                      </c:pt>
                      <c:pt idx="2">
                        <c:v>2-bed</c:v>
                      </c:pt>
                      <c:pt idx="3">
                        <c:v>3-bed</c:v>
                      </c:pt>
                      <c:pt idx="4">
                        <c:v>4-bed</c:v>
                      </c:pt>
                    </c:strCache>
                  </c:strRef>
                </c:cat>
                <c:val>
                  <c:numRef>
                    <c:extLst>
                      <c:ext uri="{02D57815-91ED-43cb-92C2-25804820EDAC}">
                        <c15:formulaRef>
                          <c15:sqref>CRHI!$AA$5:$AE$5</c15:sqref>
                        </c15:formulaRef>
                      </c:ext>
                    </c:extLst>
                    <c:numCache>
                      <c:formatCode>"$"#,##0_);[Red]\("$"#,##0\)</c:formatCode>
                      <c:ptCount val="5"/>
                      <c:pt idx="0">
                        <c:v>546</c:v>
                      </c:pt>
                      <c:pt idx="1">
                        <c:v>689</c:v>
                      </c:pt>
                      <c:pt idx="2">
                        <c:v>863</c:v>
                      </c:pt>
                      <c:pt idx="3">
                        <c:v>1170</c:v>
                      </c:pt>
                      <c:pt idx="4">
                        <c:v>1429</c:v>
                      </c:pt>
                    </c:numCache>
                  </c:numRef>
                </c:val>
                <c:extLst>
                  <c:ext xmlns:c16="http://schemas.microsoft.com/office/drawing/2014/chart" uri="{C3380CC4-5D6E-409C-BE32-E72D297353CC}">
                    <c16:uniqueId val="{00000002-D6A3-4744-99AF-22F89A845B73}"/>
                  </c:ext>
                </c:extLst>
              </c15:ser>
            </c15:filteredBarSeries>
            <c15:filteredBarSeries>
              <c15:ser>
                <c:idx val="3"/>
                <c:order val="2"/>
                <c:tx>
                  <c:strRef>
                    <c:extLst xmlns:c15="http://schemas.microsoft.com/office/drawing/2012/chart">
                      <c:ext xmlns:c15="http://schemas.microsoft.com/office/drawing/2012/chart" uri="{02D57815-91ED-43cb-92C2-25804820EDAC}">
                        <c15:formulaRef>
                          <c15:sqref>CRHI!$Z$7</c15:sqref>
                        </c15:formulaRef>
                      </c:ext>
                    </c:extLst>
                    <c:strCache>
                      <c:ptCount val="1"/>
                      <c:pt idx="0">
                        <c:v>Duncan</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CRHI!$AA$3:$AE$3</c15:sqref>
                        </c15:formulaRef>
                      </c:ext>
                    </c:extLst>
                    <c:strCache>
                      <c:ptCount val="5"/>
                      <c:pt idx="0">
                        <c:v>Studio</c:v>
                      </c:pt>
                      <c:pt idx="1">
                        <c:v>1-bed</c:v>
                      </c:pt>
                      <c:pt idx="2">
                        <c:v>2-bed</c:v>
                      </c:pt>
                      <c:pt idx="3">
                        <c:v>3-bed</c:v>
                      </c:pt>
                      <c:pt idx="4">
                        <c:v>4-bed</c:v>
                      </c:pt>
                    </c:strCache>
                  </c:strRef>
                </c:cat>
                <c:val>
                  <c:numRef>
                    <c:extLst xmlns:c15="http://schemas.microsoft.com/office/drawing/2012/chart">
                      <c:ext xmlns:c15="http://schemas.microsoft.com/office/drawing/2012/chart" uri="{02D57815-91ED-43cb-92C2-25804820EDAC}">
                        <c15:formulaRef>
                          <c15:sqref>CRHI!$AA$7:$AE$7</c15:sqref>
                        </c15:formulaRef>
                      </c:ext>
                    </c:extLst>
                    <c:numCache>
                      <c:formatCode>"$"#,##0_);[Red]\("$"#,##0\)</c:formatCode>
                      <c:ptCount val="5"/>
                      <c:pt idx="1">
                        <c:v>661</c:v>
                      </c:pt>
                      <c:pt idx="2">
                        <c:v>855</c:v>
                      </c:pt>
                      <c:pt idx="3">
                        <c:v>1125</c:v>
                      </c:pt>
                    </c:numCache>
                  </c:numRef>
                </c:val>
                <c:extLst xmlns:c15="http://schemas.microsoft.com/office/drawing/2012/chart">
                  <c:ext xmlns:c16="http://schemas.microsoft.com/office/drawing/2014/chart" uri="{C3380CC4-5D6E-409C-BE32-E72D297353CC}">
                    <c16:uniqueId val="{00000003-D6A3-4744-99AF-22F89A845B73}"/>
                  </c:ext>
                </c:extLst>
              </c15:ser>
            </c15:filteredBarSeries>
          </c:ext>
        </c:extLst>
      </c:barChart>
      <c:catAx>
        <c:axId val="2115521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30772128"/>
        <c:crosses val="autoZero"/>
        <c:auto val="1"/>
        <c:lblAlgn val="ctr"/>
        <c:lblOffset val="100"/>
        <c:noMultiLvlLbl val="0"/>
      </c:catAx>
      <c:valAx>
        <c:axId val="43077212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155215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'Jurisdiction summaries'!$AH$4</c:f>
              <c:strCache>
                <c:ptCount val="1"/>
                <c:pt idx="0">
                  <c:v>Single family</c:v>
                </c:pt>
              </c:strCache>
            </c:strRef>
          </c:tx>
          <c:spPr>
            <a:ln w="28575" cap="rnd">
              <a:solidFill>
                <a:srgbClr val="2FBCB8"/>
              </a:solidFill>
              <a:round/>
            </a:ln>
            <a:effectLst/>
          </c:spPr>
          <c:marker>
            <c:symbol val="none"/>
          </c:marker>
          <c:cat>
            <c:numRef>
              <c:f>Versions!$A$4:$A$16</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Versions!$B$208:$B$220</c:f>
              <c:numCache>
                <c:formatCode>#,##0</c:formatCode>
                <c:ptCount val="13"/>
                <c:pt idx="0">
                  <c:v>214096.68874172185</c:v>
                </c:pt>
                <c:pt idx="1">
                  <c:v>250584.3237476809</c:v>
                </c:pt>
                <c:pt idx="2">
                  <c:v>255556.04766107679</c:v>
                </c:pt>
                <c:pt idx="3">
                  <c:v>254790.58587619878</c:v>
                </c:pt>
                <c:pt idx="4">
                  <c:v>258922.07989690721</c:v>
                </c:pt>
                <c:pt idx="5">
                  <c:v>262115.43137254901</c:v>
                </c:pt>
                <c:pt idx="6">
                  <c:v>249357.17989864864</c:v>
                </c:pt>
                <c:pt idx="7">
                  <c:v>236689.24453781513</c:v>
                </c:pt>
                <c:pt idx="8">
                  <c:v>241387.50083892618</c:v>
                </c:pt>
                <c:pt idx="9">
                  <c:v>245239.50290456432</c:v>
                </c:pt>
                <c:pt idx="10">
                  <c:v>274355.57459016395</c:v>
                </c:pt>
                <c:pt idx="11">
                  <c:v>312909.342810723</c:v>
                </c:pt>
                <c:pt idx="12">
                  <c:v>365702.26252019388</c:v>
                </c:pt>
              </c:numCache>
            </c:numRef>
          </c:val>
          <c:smooth val="1"/>
          <c:extLst>
            <c:ext xmlns:c16="http://schemas.microsoft.com/office/drawing/2014/chart" uri="{C3380CC4-5D6E-409C-BE32-E72D297353CC}">
              <c16:uniqueId val="{00000000-0463-45D8-9C5B-38437999DCD1}"/>
            </c:ext>
          </c:extLst>
        </c:ser>
        <c:ser>
          <c:idx val="1"/>
          <c:order val="1"/>
          <c:tx>
            <c:strRef>
              <c:f>'Jurisdiction summaries'!$AI$4</c:f>
              <c:strCache>
                <c:ptCount val="1"/>
                <c:pt idx="0">
                  <c:v>Duplex</c:v>
                </c:pt>
              </c:strCache>
            </c:strRef>
          </c:tx>
          <c:spPr>
            <a:ln w="28575" cap="rnd">
              <a:solidFill>
                <a:srgbClr val="5E8740"/>
              </a:solidFill>
              <a:round/>
            </a:ln>
            <a:effectLst/>
          </c:spPr>
          <c:marker>
            <c:symbol val="none"/>
          </c:marker>
          <c:cat>
            <c:numRef>
              <c:f>Versions!$A$4:$A$16</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Versions!$C$208:$C$220</c:f>
              <c:numCache>
                <c:formatCode>#,##0</c:formatCode>
                <c:ptCount val="13"/>
                <c:pt idx="0">
                  <c:v>128861.29032258065</c:v>
                </c:pt>
                <c:pt idx="1">
                  <c:v>151209.67741935485</c:v>
                </c:pt>
                <c:pt idx="2">
                  <c:v>163457.14285714287</c:v>
                </c:pt>
                <c:pt idx="3">
                  <c:v>160950</c:v>
                </c:pt>
                <c:pt idx="4">
                  <c:v>167376.4705882353</c:v>
                </c:pt>
                <c:pt idx="5">
                  <c:v>162270.58823529413</c:v>
                </c:pt>
                <c:pt idx="6">
                  <c:v>159850</c:v>
                </c:pt>
                <c:pt idx="7">
                  <c:v>155420.58823529413</c:v>
                </c:pt>
                <c:pt idx="8">
                  <c:v>153829.41176470587</c:v>
                </c:pt>
                <c:pt idx="9">
                  <c:v>160420.58823529413</c:v>
                </c:pt>
                <c:pt idx="10">
                  <c:v>153067.64705882352</c:v>
                </c:pt>
                <c:pt idx="11">
                  <c:v>160532.35294117648</c:v>
                </c:pt>
                <c:pt idx="12">
                  <c:v>230983.33333333334</c:v>
                </c:pt>
              </c:numCache>
            </c:numRef>
          </c:val>
          <c:smooth val="1"/>
          <c:extLst>
            <c:ext xmlns:c16="http://schemas.microsoft.com/office/drawing/2014/chart" uri="{C3380CC4-5D6E-409C-BE32-E72D297353CC}">
              <c16:uniqueId val="{00000001-0463-45D8-9C5B-38437999DCD1}"/>
            </c:ext>
          </c:extLst>
        </c:ser>
        <c:ser>
          <c:idx val="2"/>
          <c:order val="2"/>
          <c:tx>
            <c:strRef>
              <c:f>'Jurisdiction summaries'!$AJ$4</c:f>
              <c:strCache>
                <c:ptCount val="1"/>
                <c:pt idx="0">
                  <c:v>Townhouse</c:v>
                </c:pt>
              </c:strCache>
            </c:strRef>
          </c:tx>
          <c:spPr>
            <a:ln w="28575" cap="rnd">
              <a:solidFill>
                <a:srgbClr val="A2978A"/>
              </a:solidFill>
              <a:round/>
            </a:ln>
            <a:effectLst/>
          </c:spPr>
          <c:marker>
            <c:symbol val="none"/>
          </c:marker>
          <c:cat>
            <c:numRef>
              <c:f>Versions!$A$4:$A$16</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Versions!$D$208:$D$220</c:f>
              <c:numCache>
                <c:formatCode>#,##0</c:formatCode>
                <c:ptCount val="13"/>
                <c:pt idx="0">
                  <c:v>134358.33333333334</c:v>
                </c:pt>
                <c:pt idx="1">
                  <c:v>152795.83333333334</c:v>
                </c:pt>
                <c:pt idx="2">
                  <c:v>161858.33333333334</c:v>
                </c:pt>
                <c:pt idx="3">
                  <c:v>165810.41666666666</c:v>
                </c:pt>
                <c:pt idx="4">
                  <c:v>187814.28571428571</c:v>
                </c:pt>
                <c:pt idx="5">
                  <c:v>171371.42857142858</c:v>
                </c:pt>
                <c:pt idx="6">
                  <c:v>159485.71428571429</c:v>
                </c:pt>
                <c:pt idx="7">
                  <c:v>121510.71428571429</c:v>
                </c:pt>
                <c:pt idx="8">
                  <c:v>118989.28571428571</c:v>
                </c:pt>
                <c:pt idx="9">
                  <c:v>145132.14285714287</c:v>
                </c:pt>
                <c:pt idx="10">
                  <c:v>166594.73684210525</c:v>
                </c:pt>
                <c:pt idx="11">
                  <c:v>188830.15873015873</c:v>
                </c:pt>
                <c:pt idx="12">
                  <c:v>252635.89743589744</c:v>
                </c:pt>
              </c:numCache>
            </c:numRef>
          </c:val>
          <c:smooth val="1"/>
          <c:extLst>
            <c:ext xmlns:c16="http://schemas.microsoft.com/office/drawing/2014/chart" uri="{C3380CC4-5D6E-409C-BE32-E72D297353CC}">
              <c16:uniqueId val="{00000002-0463-45D8-9C5B-38437999DCD1}"/>
            </c:ext>
          </c:extLst>
        </c:ser>
        <c:ser>
          <c:idx val="3"/>
          <c:order val="3"/>
          <c:tx>
            <c:strRef>
              <c:f>'Jurisdiction summaries'!$AK$4</c:f>
              <c:strCache>
                <c:ptCount val="1"/>
                <c:pt idx="0">
                  <c:v>Apartment</c:v>
                </c:pt>
              </c:strCache>
            </c:strRef>
          </c:tx>
          <c:spPr>
            <a:ln w="28575" cap="rnd">
              <a:solidFill>
                <a:srgbClr val="C1D642"/>
              </a:solidFill>
              <a:round/>
            </a:ln>
            <a:effectLst/>
          </c:spPr>
          <c:marker>
            <c:symbol val="none"/>
          </c:marker>
          <c:cat>
            <c:numRef>
              <c:f>Versions!$A$4:$A$16</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Versions!$E$208:$E$220</c:f>
              <c:numCache>
                <c:formatCode>#,##0</c:formatCode>
                <c:ptCount val="13"/>
                <c:pt idx="0">
                  <c:v>140141.86046511628</c:v>
                </c:pt>
                <c:pt idx="1">
                  <c:v>149487.20930232559</c:v>
                </c:pt>
                <c:pt idx="2">
                  <c:v>152806.97674418605</c:v>
                </c:pt>
                <c:pt idx="3">
                  <c:v>160998.83720930232</c:v>
                </c:pt>
                <c:pt idx="4">
                  <c:v>158940.6976744186</c:v>
                </c:pt>
                <c:pt idx="5">
                  <c:v>160620.93023255814</c:v>
                </c:pt>
                <c:pt idx="6">
                  <c:v>161332.55813953487</c:v>
                </c:pt>
                <c:pt idx="7">
                  <c:v>146922.09302325582</c:v>
                </c:pt>
                <c:pt idx="8">
                  <c:v>135784.88372093023</c:v>
                </c:pt>
                <c:pt idx="9">
                  <c:v>140066.27906976745</c:v>
                </c:pt>
                <c:pt idx="10">
                  <c:v>149463.95348837209</c:v>
                </c:pt>
                <c:pt idx="11">
                  <c:v>188895.34883720931</c:v>
                </c:pt>
                <c:pt idx="12">
                  <c:v>210547.67441860464</c:v>
                </c:pt>
              </c:numCache>
            </c:numRef>
          </c:val>
          <c:smooth val="1"/>
          <c:extLst>
            <c:ext xmlns:c16="http://schemas.microsoft.com/office/drawing/2014/chart" uri="{C3380CC4-5D6E-409C-BE32-E72D297353CC}">
              <c16:uniqueId val="{00000003-0463-45D8-9C5B-38437999DCD1}"/>
            </c:ext>
          </c:extLst>
        </c:ser>
        <c:ser>
          <c:idx val="4"/>
          <c:order val="4"/>
          <c:tx>
            <c:strRef>
              <c:f>'Jurisdiction summaries'!$AL$4</c:f>
              <c:strCache>
                <c:ptCount val="1"/>
                <c:pt idx="0">
                  <c:v>Manufactured home</c:v>
                </c:pt>
              </c:strCache>
            </c:strRef>
          </c:tx>
          <c:spPr>
            <a:ln w="28575" cap="rnd">
              <a:solidFill>
                <a:srgbClr val="3B929A"/>
              </a:solidFill>
              <a:round/>
            </a:ln>
            <a:effectLst/>
          </c:spPr>
          <c:marker>
            <c:symbol val="none"/>
          </c:marker>
          <c:cat>
            <c:numRef>
              <c:f>Versions!$A$4:$A$16</c:f>
              <c:numCache>
                <c:formatCode>General</c:formatCode>
                <c:ptCount val="13"/>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numCache>
            </c:numRef>
          </c:cat>
          <c:val>
            <c:numRef>
              <c:f>Versions!$F$208:$F$220</c:f>
              <c:numCache>
                <c:formatCode>#,##0</c:formatCode>
                <c:ptCount val="13"/>
                <c:pt idx="0">
                  <c:v>107650</c:v>
                </c:pt>
                <c:pt idx="1">
                  <c:v>154125</c:v>
                </c:pt>
                <c:pt idx="2">
                  <c:v>153414.28571428571</c:v>
                </c:pt>
                <c:pt idx="3">
                  <c:v>154535.71428571429</c:v>
                </c:pt>
                <c:pt idx="4">
                  <c:v>154535.71428571429</c:v>
                </c:pt>
                <c:pt idx="5">
                  <c:v>151614.28571428571</c:v>
                </c:pt>
                <c:pt idx="6">
                  <c:v>147692.85714285713</c:v>
                </c:pt>
                <c:pt idx="7">
                  <c:v>145085.71428571429</c:v>
                </c:pt>
                <c:pt idx="8">
                  <c:v>149457.14285714287</c:v>
                </c:pt>
                <c:pt idx="9">
                  <c:v>138307.69230769231</c:v>
                </c:pt>
                <c:pt idx="10">
                  <c:v>148676.92307692306</c:v>
                </c:pt>
                <c:pt idx="11">
                  <c:v>147615.38461538462</c:v>
                </c:pt>
                <c:pt idx="12">
                  <c:v>187153.84615384616</c:v>
                </c:pt>
              </c:numCache>
            </c:numRef>
          </c:val>
          <c:smooth val="1"/>
          <c:extLst>
            <c:ext xmlns:c16="http://schemas.microsoft.com/office/drawing/2014/chart" uri="{C3380CC4-5D6E-409C-BE32-E72D297353CC}">
              <c16:uniqueId val="{00000004-0463-45D8-9C5B-38437999DCD1}"/>
            </c:ext>
          </c:extLst>
        </c:ser>
        <c:dLbls>
          <c:showLegendKey val="0"/>
          <c:showVal val="0"/>
          <c:showCatName val="0"/>
          <c:showSerName val="0"/>
          <c:showPercent val="0"/>
          <c:showBubbleSize val="0"/>
        </c:dLbls>
        <c:smooth val="0"/>
        <c:axId val="994842143"/>
        <c:axId val="1271924463"/>
      </c:lineChart>
      <c:catAx>
        <c:axId val="994842143"/>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1924463"/>
        <c:crosses val="autoZero"/>
        <c:auto val="1"/>
        <c:lblAlgn val="ctr"/>
        <c:lblOffset val="100"/>
        <c:noMultiLvlLbl val="0"/>
      </c:catAx>
      <c:valAx>
        <c:axId val="1271924463"/>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484214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FBCB8"/>
            </a:solidFill>
            <a:ln>
              <a:noFill/>
            </a:ln>
            <a:effectLst/>
          </c:spPr>
          <c:invertIfNegative val="0"/>
          <c:cat>
            <c:strRef>
              <c:f>'Income &amp; housing '!$A$40:$A$55</c:f>
              <c:strCache>
                <c:ptCount val="16"/>
                <c:pt idx="0">
                  <c:v>Under $20,000</c:v>
                </c:pt>
                <c:pt idx="1">
                  <c:v>$20,000 - $39,999</c:v>
                </c:pt>
                <c:pt idx="2">
                  <c:v>$40,000 - $59,999</c:v>
                </c:pt>
                <c:pt idx="3">
                  <c:v>$60,000 - $79,999</c:v>
                </c:pt>
                <c:pt idx="4">
                  <c:v>$80,000 - $99,999</c:v>
                </c:pt>
                <c:pt idx="5">
                  <c:v>$100,000 - $119,999</c:v>
                </c:pt>
                <c:pt idx="6">
                  <c:v>$120,000 - $139,999</c:v>
                </c:pt>
                <c:pt idx="7">
                  <c:v>$140,000 - $159,999</c:v>
                </c:pt>
                <c:pt idx="8">
                  <c:v>$160,000 - $179,999</c:v>
                </c:pt>
                <c:pt idx="9">
                  <c:v>$180,000 - $199,999</c:v>
                </c:pt>
                <c:pt idx="10">
                  <c:v>$200,000 - $219,999</c:v>
                </c:pt>
                <c:pt idx="11">
                  <c:v>$220,000 - $239,999</c:v>
                </c:pt>
                <c:pt idx="12">
                  <c:v>$240,000 - $259,999</c:v>
                </c:pt>
                <c:pt idx="13">
                  <c:v>$260,000 - $279,999</c:v>
                </c:pt>
                <c:pt idx="14">
                  <c:v>$280,000 - $299,999</c:v>
                </c:pt>
                <c:pt idx="15">
                  <c:v>$300,000 or over</c:v>
                </c:pt>
              </c:strCache>
            </c:strRef>
          </c:cat>
          <c:val>
            <c:numRef>
              <c:f>'Income &amp; housing '!$G$40:$G$55</c:f>
              <c:numCache>
                <c:formatCode>#,##0</c:formatCode>
                <c:ptCount val="16"/>
                <c:pt idx="0">
                  <c:v>142.55058246474556</c:v>
                </c:pt>
                <c:pt idx="1">
                  <c:v>345.80012262415698</c:v>
                </c:pt>
                <c:pt idx="2">
                  <c:v>268.54690374003678</c:v>
                </c:pt>
                <c:pt idx="3">
                  <c:v>207.84794604537095</c:v>
                </c:pt>
                <c:pt idx="4">
                  <c:v>171.98038013488656</c:v>
                </c:pt>
                <c:pt idx="5">
                  <c:v>122.10103723408901</c:v>
                </c:pt>
                <c:pt idx="6">
                  <c:v>84.746256865038404</c:v>
                </c:pt>
                <c:pt idx="7">
                  <c:v>60.995424688496612</c:v>
                </c:pt>
                <c:pt idx="8">
                  <c:v>38.795461492455743</c:v>
                </c:pt>
                <c:pt idx="9">
                  <c:v>23.2291485442645</c:v>
                </c:pt>
                <c:pt idx="10">
                  <c:v>14.69923110788775</c:v>
                </c:pt>
                <c:pt idx="11">
                  <c:v>9.3015632816401279</c:v>
                </c:pt>
                <c:pt idx="12">
                  <c:v>5.8859595340282036</c:v>
                </c:pt>
                <c:pt idx="13" formatCode="0">
                  <c:v>0.42610852590381543</c:v>
                </c:pt>
                <c:pt idx="14" formatCode="0">
                  <c:v>-3.6147346829125938E-2</c:v>
                </c:pt>
                <c:pt idx="15">
                  <c:v>4.5984058859595338</c:v>
                </c:pt>
              </c:numCache>
            </c:numRef>
          </c:val>
          <c:extLst>
            <c:ext xmlns:c16="http://schemas.microsoft.com/office/drawing/2014/chart" uri="{C3380CC4-5D6E-409C-BE32-E72D297353CC}">
              <c16:uniqueId val="{00000000-5637-4648-BA33-80D5693DA7E2}"/>
            </c:ext>
          </c:extLst>
        </c:ser>
        <c:dLbls>
          <c:showLegendKey val="0"/>
          <c:showVal val="0"/>
          <c:showCatName val="0"/>
          <c:showSerName val="0"/>
          <c:showPercent val="0"/>
          <c:showBubbleSize val="0"/>
        </c:dLbls>
        <c:gapWidth val="219"/>
        <c:overlap val="-27"/>
        <c:axId val="671994847"/>
        <c:axId val="172816287"/>
      </c:barChart>
      <c:catAx>
        <c:axId val="67199484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2816287"/>
        <c:crosses val="autoZero"/>
        <c:auto val="1"/>
        <c:lblAlgn val="ctr"/>
        <c:lblOffset val="100"/>
        <c:noMultiLvlLbl val="0"/>
      </c:catAx>
      <c:valAx>
        <c:axId val="17281628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1994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FBCB8"/>
            </a:solidFill>
            <a:ln>
              <a:noFill/>
            </a:ln>
            <a:effectLst/>
          </c:spPr>
          <c:invertIfNegative val="0"/>
          <c:cat>
            <c:strRef>
              <c:f>Outputs!$A$235:$A$262</c:f>
              <c:strCache>
                <c:ptCount val="28"/>
                <c:pt idx="0">
                  <c:v>$0 - $49,999</c:v>
                </c:pt>
                <c:pt idx="1">
                  <c:v>$50,000 - $99,999</c:v>
                </c:pt>
                <c:pt idx="2">
                  <c:v>$100,000 - $149,999</c:v>
                </c:pt>
                <c:pt idx="3">
                  <c:v>$150,000 - $199,999</c:v>
                </c:pt>
                <c:pt idx="4">
                  <c:v>$200,000 - $249,999</c:v>
                </c:pt>
                <c:pt idx="5">
                  <c:v>$250,000 - $299,999</c:v>
                </c:pt>
                <c:pt idx="6">
                  <c:v>$300,000 - $349,999</c:v>
                </c:pt>
                <c:pt idx="7">
                  <c:v>$350,000 - $399,999</c:v>
                </c:pt>
                <c:pt idx="8">
                  <c:v>$400,000 - $449,999</c:v>
                </c:pt>
                <c:pt idx="9">
                  <c:v>$450,000 - $499,999</c:v>
                </c:pt>
                <c:pt idx="10">
                  <c:v>$500,000 - $549,999</c:v>
                </c:pt>
                <c:pt idx="11">
                  <c:v>$550,000 - $599,999</c:v>
                </c:pt>
                <c:pt idx="12">
                  <c:v>$600,000 - $649,999</c:v>
                </c:pt>
                <c:pt idx="13">
                  <c:v>$650,000 - $699,999</c:v>
                </c:pt>
                <c:pt idx="14">
                  <c:v>$700,000 - $749,999</c:v>
                </c:pt>
                <c:pt idx="15">
                  <c:v>$750,000 - $799,999</c:v>
                </c:pt>
                <c:pt idx="16">
                  <c:v>$800,000 - $849,999</c:v>
                </c:pt>
                <c:pt idx="17">
                  <c:v>$850,000 - $899,999</c:v>
                </c:pt>
                <c:pt idx="18">
                  <c:v>$900,000 - $949,999</c:v>
                </c:pt>
                <c:pt idx="19">
                  <c:v>$950,000 - $999,999</c:v>
                </c:pt>
                <c:pt idx="20">
                  <c:v>$1,000,000 - $1,049,999</c:v>
                </c:pt>
                <c:pt idx="21">
                  <c:v>$1,050,000 - $1,099,999</c:v>
                </c:pt>
                <c:pt idx="22">
                  <c:v>$1,100,000 - $1,149,999</c:v>
                </c:pt>
                <c:pt idx="23">
                  <c:v>$1,150,000 - $1,199,999</c:v>
                </c:pt>
                <c:pt idx="24">
                  <c:v>$1,200,000 - $1,249,999</c:v>
                </c:pt>
                <c:pt idx="25">
                  <c:v>$1,250,000 - $1,299,999</c:v>
                </c:pt>
                <c:pt idx="26">
                  <c:v>$1,300,000 - $1,349,999</c:v>
                </c:pt>
                <c:pt idx="27">
                  <c:v>$1,350,000 - $1,399,999</c:v>
                </c:pt>
              </c:strCache>
              <c:extLst/>
            </c:strRef>
          </c:cat>
          <c:val>
            <c:numRef>
              <c:f>Outputs!$G$235:$G$262</c:f>
              <c:numCache>
                <c:formatCode>#,##0</c:formatCode>
                <c:ptCount val="28"/>
                <c:pt idx="0">
                  <c:v>0</c:v>
                </c:pt>
                <c:pt idx="1">
                  <c:v>31</c:v>
                </c:pt>
                <c:pt idx="2">
                  <c:v>54</c:v>
                </c:pt>
                <c:pt idx="3">
                  <c:v>49</c:v>
                </c:pt>
                <c:pt idx="4">
                  <c:v>187</c:v>
                </c:pt>
                <c:pt idx="5">
                  <c:v>267</c:v>
                </c:pt>
                <c:pt idx="6">
                  <c:v>276</c:v>
                </c:pt>
                <c:pt idx="7">
                  <c:v>190</c:v>
                </c:pt>
                <c:pt idx="8">
                  <c:v>114</c:v>
                </c:pt>
                <c:pt idx="9">
                  <c:v>89</c:v>
                </c:pt>
                <c:pt idx="10">
                  <c:v>61</c:v>
                </c:pt>
                <c:pt idx="11">
                  <c:v>49</c:v>
                </c:pt>
                <c:pt idx="12">
                  <c:v>41</c:v>
                </c:pt>
                <c:pt idx="13">
                  <c:v>16</c:v>
                </c:pt>
                <c:pt idx="14">
                  <c:v>17</c:v>
                </c:pt>
                <c:pt idx="15">
                  <c:v>3</c:v>
                </c:pt>
                <c:pt idx="16">
                  <c:v>5</c:v>
                </c:pt>
                <c:pt idx="17">
                  <c:v>6</c:v>
                </c:pt>
                <c:pt idx="18">
                  <c:v>5</c:v>
                </c:pt>
                <c:pt idx="19">
                  <c:v>3</c:v>
                </c:pt>
                <c:pt idx="20">
                  <c:v>4</c:v>
                </c:pt>
                <c:pt idx="21">
                  <c:v>1</c:v>
                </c:pt>
                <c:pt idx="22">
                  <c:v>1</c:v>
                </c:pt>
                <c:pt idx="23">
                  <c:v>4</c:v>
                </c:pt>
                <c:pt idx="24">
                  <c:v>2</c:v>
                </c:pt>
                <c:pt idx="25">
                  <c:v>2</c:v>
                </c:pt>
                <c:pt idx="26">
                  <c:v>2</c:v>
                </c:pt>
                <c:pt idx="27">
                  <c:v>1</c:v>
                </c:pt>
              </c:numCache>
              <c:extLst/>
            </c:numRef>
          </c:val>
          <c:extLst>
            <c:ext xmlns:c16="http://schemas.microsoft.com/office/drawing/2014/chart" uri="{C3380CC4-5D6E-409C-BE32-E72D297353CC}">
              <c16:uniqueId val="{00000000-6B82-4DBE-A55B-FFEC1D4E3C06}"/>
            </c:ext>
          </c:extLst>
        </c:ser>
        <c:dLbls>
          <c:showLegendKey val="0"/>
          <c:showVal val="0"/>
          <c:showCatName val="0"/>
          <c:showSerName val="0"/>
          <c:showPercent val="0"/>
          <c:showBubbleSize val="0"/>
        </c:dLbls>
        <c:gapWidth val="219"/>
        <c:overlap val="-27"/>
        <c:axId val="1283367199"/>
        <c:axId val="1283368031"/>
      </c:barChart>
      <c:catAx>
        <c:axId val="128336719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368031"/>
        <c:crosses val="autoZero"/>
        <c:auto val="1"/>
        <c:lblAlgn val="ctr"/>
        <c:lblOffset val="100"/>
        <c:noMultiLvlLbl val="0"/>
      </c:catAx>
      <c:valAx>
        <c:axId val="128336803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3671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'Income &amp; housing '!$D$219</c:f>
              <c:strCache>
                <c:ptCount val="1"/>
                <c:pt idx="0">
                  <c:v>North Cowichan</c:v>
                </c:pt>
              </c:strCache>
            </c:strRef>
          </c:tx>
          <c:spPr>
            <a:ln w="28575" cap="rnd">
              <a:solidFill>
                <a:srgbClr val="17B283"/>
              </a:solidFill>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'!$D$220:$D$234</c:f>
              <c:numCache>
                <c:formatCode>#,##0</c:formatCode>
                <c:ptCount val="15"/>
                <c:pt idx="0">
                  <c:v>8042.0039567983895</c:v>
                </c:pt>
                <c:pt idx="1">
                  <c:v>14459.841282488882</c:v>
                </c:pt>
                <c:pt idx="2">
                  <c:v>16766.747606327164</c:v>
                </c:pt>
                <c:pt idx="3">
                  <c:v>19110.862096678971</c:v>
                </c:pt>
                <c:pt idx="4">
                  <c:v>20934.062255841487</c:v>
                </c:pt>
                <c:pt idx="5">
                  <c:v>22720.05424849048</c:v>
                </c:pt>
                <c:pt idx="6">
                  <c:v>24506.046241139476</c:v>
                </c:pt>
                <c:pt idx="7">
                  <c:v>26403.662733329031</c:v>
                </c:pt>
                <c:pt idx="8">
                  <c:v>28636.15272414028</c:v>
                </c:pt>
                <c:pt idx="9">
                  <c:v>30719.810048897438</c:v>
                </c:pt>
                <c:pt idx="10">
                  <c:v>32766.259207141076</c:v>
                </c:pt>
                <c:pt idx="11">
                  <c:v>34924.33286492528</c:v>
                </c:pt>
                <c:pt idx="12">
                  <c:v>37119.614689223003</c:v>
                </c:pt>
                <c:pt idx="13">
                  <c:v>38645.14951627735</c:v>
                </c:pt>
                <c:pt idx="14">
                  <c:v>39463.72917957481</c:v>
                </c:pt>
              </c:numCache>
            </c:numRef>
          </c:val>
          <c:smooth val="1"/>
          <c:extLst>
            <c:ext xmlns:c16="http://schemas.microsoft.com/office/drawing/2014/chart" uri="{C3380CC4-5D6E-409C-BE32-E72D297353CC}">
              <c16:uniqueId val="{00000000-32D8-48B6-AB6B-0D5E7119EE1F}"/>
            </c:ext>
          </c:extLst>
        </c:ser>
        <c:ser>
          <c:idx val="2"/>
          <c:order val="1"/>
          <c:tx>
            <c:strRef>
              <c:f>'Income &amp; housing '!$E$219</c:f>
              <c:strCache>
                <c:ptCount val="1"/>
                <c:pt idx="0">
                  <c:v>Ladysmith</c:v>
                </c:pt>
              </c:strCache>
            </c:strRef>
          </c:tx>
          <c:spPr>
            <a:ln w="28575" cap="rnd">
              <a:solidFill>
                <a:srgbClr val="333333"/>
              </a:solidFill>
              <a:prstDash val="sysDot"/>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'!$E$220:$E$234</c:f>
              <c:numCache>
                <c:formatCode>#,##0</c:formatCode>
                <c:ptCount val="15"/>
                <c:pt idx="0">
                  <c:v>8178.6750988065287</c:v>
                </c:pt>
                <c:pt idx="1">
                  <c:v>13687.922867542697</c:v>
                </c:pt>
                <c:pt idx="2">
                  <c:v>16437.972010002668</c:v>
                </c:pt>
                <c:pt idx="3">
                  <c:v>18452.092508705748</c:v>
                </c:pt>
                <c:pt idx="4">
                  <c:v>20388.746834381785</c:v>
                </c:pt>
                <c:pt idx="5">
                  <c:v>22402.867333084858</c:v>
                </c:pt>
                <c:pt idx="6">
                  <c:v>24184.589312706812</c:v>
                </c:pt>
                <c:pt idx="7">
                  <c:v>26121.243638382846</c:v>
                </c:pt>
                <c:pt idx="8">
                  <c:v>27748.033271950721</c:v>
                </c:pt>
                <c:pt idx="9">
                  <c:v>28910.025867356344</c:v>
                </c:pt>
                <c:pt idx="10">
                  <c:v>30575.548587437734</c:v>
                </c:pt>
                <c:pt idx="11">
                  <c:v>32124.872047978562</c:v>
                </c:pt>
                <c:pt idx="12">
                  <c:v>34758.721930897969</c:v>
                </c:pt>
                <c:pt idx="13">
                  <c:v>36346.778477952321</c:v>
                </c:pt>
                <c:pt idx="14">
                  <c:v>36927.774775655133</c:v>
                </c:pt>
              </c:numCache>
            </c:numRef>
          </c:val>
          <c:smooth val="1"/>
          <c:extLst>
            <c:ext xmlns:c16="http://schemas.microsoft.com/office/drawing/2014/chart" uri="{C3380CC4-5D6E-409C-BE32-E72D297353CC}">
              <c16:uniqueId val="{00000001-32D8-48B6-AB6B-0D5E7119EE1F}"/>
            </c:ext>
          </c:extLst>
        </c:ser>
        <c:ser>
          <c:idx val="3"/>
          <c:order val="2"/>
          <c:tx>
            <c:strRef>
              <c:f>'Income &amp; housing '!$F$219</c:f>
              <c:strCache>
                <c:ptCount val="1"/>
                <c:pt idx="0">
                  <c:v>Duncan</c:v>
                </c:pt>
              </c:strCache>
            </c:strRef>
          </c:tx>
          <c:spPr>
            <a:ln w="28575" cap="rnd">
              <a:solidFill>
                <a:srgbClr val="FF6E21"/>
              </a:solidFill>
              <a:prstDash val="dash"/>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'!$F$220:$F$234</c:f>
              <c:numCache>
                <c:formatCode>#,##0</c:formatCode>
                <c:ptCount val="15"/>
                <c:pt idx="0">
                  <c:v>9144.9082888175599</c:v>
                </c:pt>
                <c:pt idx="1">
                  <c:v>13228.274706983233</c:v>
                </c:pt>
                <c:pt idx="2">
                  <c:v>15193.093366245774</c:v>
                </c:pt>
                <c:pt idx="3">
                  <c:v>16535.28448073252</c:v>
                </c:pt>
                <c:pt idx="4">
                  <c:v>17728.343249165184</c:v>
                </c:pt>
                <c:pt idx="5">
                  <c:v>18958.685104111366</c:v>
                </c:pt>
                <c:pt idx="6">
                  <c:v>19629.78066135474</c:v>
                </c:pt>
                <c:pt idx="7">
                  <c:v>20785.556343273885</c:v>
                </c:pt>
                <c:pt idx="8">
                  <c:v>22202.313630787674</c:v>
                </c:pt>
                <c:pt idx="9">
                  <c:v>23320.806226193294</c:v>
                </c:pt>
                <c:pt idx="10">
                  <c:v>24849.412773247645</c:v>
                </c:pt>
                <c:pt idx="11">
                  <c:v>28279.456732491548</c:v>
                </c:pt>
                <c:pt idx="12">
                  <c:v>29025.118462761962</c:v>
                </c:pt>
                <c:pt idx="13">
                  <c:v>29770.78019303238</c:v>
                </c:pt>
                <c:pt idx="14">
                  <c:v>31038.405134492088</c:v>
                </c:pt>
              </c:numCache>
            </c:numRef>
          </c:val>
          <c:smooth val="1"/>
          <c:extLst>
            <c:ext xmlns:c16="http://schemas.microsoft.com/office/drawing/2014/chart" uri="{C3380CC4-5D6E-409C-BE32-E72D297353CC}">
              <c16:uniqueId val="{00000002-32D8-48B6-AB6B-0D5E7119EE1F}"/>
            </c:ext>
          </c:extLst>
        </c:ser>
        <c:ser>
          <c:idx val="4"/>
          <c:order val="3"/>
          <c:tx>
            <c:strRef>
              <c:f>'Income &amp; housing '!$G$219</c:f>
              <c:strCache>
                <c:ptCount val="1"/>
                <c:pt idx="0">
                  <c:v>Lake Cowichan</c:v>
                </c:pt>
              </c:strCache>
            </c:strRef>
          </c:tx>
          <c:spPr>
            <a:ln w="28575" cap="rnd">
              <a:solidFill>
                <a:srgbClr val="2366B0"/>
              </a:solidFill>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'!$G$220:$G$234</c:f>
              <c:numCache>
                <c:formatCode>#,##0</c:formatCode>
                <c:ptCount val="15"/>
                <c:pt idx="0">
                  <c:v>9304.2540989472509</c:v>
                </c:pt>
                <c:pt idx="1">
                  <c:v>13002.429464704679</c:v>
                </c:pt>
                <c:pt idx="2">
                  <c:v>14791.869157813111</c:v>
                </c:pt>
                <c:pt idx="3">
                  <c:v>16342.71689184042</c:v>
                </c:pt>
                <c:pt idx="4">
                  <c:v>18529.809850084061</c:v>
                </c:pt>
                <c:pt idx="5">
                  <c:v>20915.729440895306</c:v>
                </c:pt>
                <c:pt idx="6">
                  <c:v>23619.771643814714</c:v>
                </c:pt>
                <c:pt idx="7">
                  <c:v>26085.221887652995</c:v>
                </c:pt>
                <c:pt idx="8">
                  <c:v>28829.029417085931</c:v>
                </c:pt>
                <c:pt idx="9">
                  <c:v>32328.378150275752</c:v>
                </c:pt>
                <c:pt idx="10">
                  <c:v>39565.667575736523</c:v>
                </c:pt>
                <c:pt idx="11">
                  <c:v>43979.618818737326</c:v>
                </c:pt>
                <c:pt idx="12">
                  <c:v>50381.836387414165</c:v>
                </c:pt>
                <c:pt idx="13">
                  <c:v>51455.500203279225</c:v>
                </c:pt>
                <c:pt idx="14">
                  <c:v>51455.500203279225</c:v>
                </c:pt>
              </c:numCache>
            </c:numRef>
          </c:val>
          <c:smooth val="1"/>
          <c:extLst>
            <c:ext xmlns:c16="http://schemas.microsoft.com/office/drawing/2014/chart" uri="{C3380CC4-5D6E-409C-BE32-E72D297353CC}">
              <c16:uniqueId val="{00000003-32D8-48B6-AB6B-0D5E7119EE1F}"/>
            </c:ext>
          </c:extLst>
        </c:ser>
        <c:ser>
          <c:idx val="5"/>
          <c:order val="4"/>
          <c:tx>
            <c:strRef>
              <c:f>'Income &amp; housing '!$H$219</c:f>
              <c:strCache>
                <c:ptCount val="1"/>
                <c:pt idx="0">
                  <c:v>EA A</c:v>
                </c:pt>
              </c:strCache>
            </c:strRef>
          </c:tx>
          <c:spPr>
            <a:ln w="28575" cap="rnd">
              <a:solidFill>
                <a:srgbClr val="FFA721"/>
              </a:solidFill>
              <a:prstDash val="sysDot"/>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'!$H$220:$H$234</c:f>
              <c:numCache>
                <c:formatCode>#,##0</c:formatCode>
                <c:ptCount val="15"/>
                <c:pt idx="0">
                  <c:v>4991.8457984436927</c:v>
                </c:pt>
                <c:pt idx="1">
                  <c:v>15209.292915597312</c:v>
                </c:pt>
                <c:pt idx="2">
                  <c:v>19976.890892625423</c:v>
                </c:pt>
                <c:pt idx="3">
                  <c:v>22613.86234068004</c:v>
                </c:pt>
                <c:pt idx="4">
                  <c:v>24579.835358464243</c:v>
                </c:pt>
                <c:pt idx="5">
                  <c:v>26376.327943680837</c:v>
                </c:pt>
                <c:pt idx="6">
                  <c:v>27901.651836789271</c:v>
                </c:pt>
                <c:pt idx="7">
                  <c:v>29562.560075951787</c:v>
                </c:pt>
                <c:pt idx="8">
                  <c:v>31392.948747681909</c:v>
                </c:pt>
                <c:pt idx="9">
                  <c:v>33257.233505925549</c:v>
                </c:pt>
                <c:pt idx="10">
                  <c:v>35358.790869763834</c:v>
                </c:pt>
                <c:pt idx="11">
                  <c:v>37324.763887548033</c:v>
                </c:pt>
                <c:pt idx="12">
                  <c:v>40375.411673764902</c:v>
                </c:pt>
                <c:pt idx="13">
                  <c:v>42426.124907832906</c:v>
                </c:pt>
                <c:pt idx="14">
                  <c:v>44442.942055387393</c:v>
                </c:pt>
              </c:numCache>
            </c:numRef>
          </c:val>
          <c:smooth val="1"/>
          <c:extLst>
            <c:ext xmlns:c16="http://schemas.microsoft.com/office/drawing/2014/chart" uri="{C3380CC4-5D6E-409C-BE32-E72D297353CC}">
              <c16:uniqueId val="{00000004-32D8-48B6-AB6B-0D5E7119EE1F}"/>
            </c:ext>
          </c:extLst>
        </c:ser>
        <c:ser>
          <c:idx val="6"/>
          <c:order val="5"/>
          <c:tx>
            <c:strRef>
              <c:f>'Income &amp; housing '!$I$219</c:f>
              <c:strCache>
                <c:ptCount val="1"/>
                <c:pt idx="0">
                  <c:v>EA B</c:v>
                </c:pt>
              </c:strCache>
            </c:strRef>
          </c:tx>
          <c:spPr>
            <a:ln w="28575" cap="rnd">
              <a:solidFill>
                <a:srgbClr val="3B2EBA"/>
              </a:solidFill>
              <a:prstDash val="dash"/>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'!$I$220:$I$234</c:f>
              <c:numCache>
                <c:formatCode>#,##0</c:formatCode>
                <c:ptCount val="15"/>
                <c:pt idx="0">
                  <c:v>6929.1999972467975</c:v>
                </c:pt>
                <c:pt idx="1">
                  <c:v>16226.380484029976</c:v>
                </c:pt>
                <c:pt idx="2">
                  <c:v>18062.687228787137</c:v>
                </c:pt>
                <c:pt idx="3">
                  <c:v>19709.753781436135</c:v>
                </c:pt>
                <c:pt idx="4">
                  <c:v>21905.842518301459</c:v>
                </c:pt>
                <c:pt idx="5">
                  <c:v>24101.931255166786</c:v>
                </c:pt>
                <c:pt idx="6">
                  <c:v>26366.647765059151</c:v>
                </c:pt>
                <c:pt idx="7">
                  <c:v>29008.817026600249</c:v>
                </c:pt>
                <c:pt idx="8">
                  <c:v>31273.533536492618</c:v>
                </c:pt>
                <c:pt idx="9">
                  <c:v>33915.702798033715</c:v>
                </c:pt>
                <c:pt idx="10">
                  <c:v>35974.535988844953</c:v>
                </c:pt>
                <c:pt idx="11">
                  <c:v>38410.821931304927</c:v>
                </c:pt>
                <c:pt idx="12">
                  <c:v>41258.874511927148</c:v>
                </c:pt>
                <c:pt idx="13">
                  <c:v>43420.649362278957</c:v>
                </c:pt>
                <c:pt idx="14">
                  <c:v>44690.263163279225</c:v>
                </c:pt>
              </c:numCache>
            </c:numRef>
          </c:val>
          <c:smooth val="1"/>
          <c:extLst>
            <c:ext xmlns:c16="http://schemas.microsoft.com/office/drawing/2014/chart" uri="{C3380CC4-5D6E-409C-BE32-E72D297353CC}">
              <c16:uniqueId val="{00000005-32D8-48B6-AB6B-0D5E7119EE1F}"/>
            </c:ext>
          </c:extLst>
        </c:ser>
        <c:ser>
          <c:idx val="7"/>
          <c:order val="6"/>
          <c:tx>
            <c:strRef>
              <c:f>'Income &amp; housing '!$J$219</c:f>
              <c:strCache>
                <c:ptCount val="1"/>
                <c:pt idx="0">
                  <c:v>EA C</c:v>
                </c:pt>
              </c:strCache>
            </c:strRef>
          </c:tx>
          <c:spPr>
            <a:ln w="28575" cap="rnd">
              <a:solidFill>
                <a:srgbClr val="FFCD21"/>
              </a:solidFill>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'!$J$220:$J$234</c:f>
              <c:numCache>
                <c:formatCode>#,##0</c:formatCode>
                <c:ptCount val="15"/>
                <c:pt idx="0">
                  <c:v>5720.2323925303317</c:v>
                </c:pt>
                <c:pt idx="1">
                  <c:v>15654.268726786604</c:v>
                </c:pt>
                <c:pt idx="2">
                  <c:v>17815.579809706014</c:v>
                </c:pt>
                <c:pt idx="3">
                  <c:v>19487.46830840909</c:v>
                </c:pt>
                <c:pt idx="4">
                  <c:v>20745.95620940936</c:v>
                </c:pt>
                <c:pt idx="5">
                  <c:v>22038.457296923145</c:v>
                </c:pt>
                <c:pt idx="6">
                  <c:v>23228.918824896373</c:v>
                </c:pt>
                <c:pt idx="7">
                  <c:v>24589.446285437196</c:v>
                </c:pt>
                <c:pt idx="8">
                  <c:v>26227.24924243625</c:v>
                </c:pt>
                <c:pt idx="9">
                  <c:v>27990.764936789274</c:v>
                </c:pt>
                <c:pt idx="10">
                  <c:v>29555.371516411225</c:v>
                </c:pt>
                <c:pt idx="11">
                  <c:v>30745.833044384453</c:v>
                </c:pt>
                <c:pt idx="12">
                  <c:v>31630.175893735988</c:v>
                </c:pt>
                <c:pt idx="13">
                  <c:v>32514.51874308753</c:v>
                </c:pt>
                <c:pt idx="14">
                  <c:v>32752.611048682174</c:v>
                </c:pt>
              </c:numCache>
            </c:numRef>
          </c:val>
          <c:smooth val="1"/>
          <c:extLst>
            <c:ext xmlns:c16="http://schemas.microsoft.com/office/drawing/2014/chart" uri="{C3380CC4-5D6E-409C-BE32-E72D297353CC}">
              <c16:uniqueId val="{00000006-32D8-48B6-AB6B-0D5E7119EE1F}"/>
            </c:ext>
          </c:extLst>
        </c:ser>
        <c:ser>
          <c:idx val="8"/>
          <c:order val="7"/>
          <c:tx>
            <c:strRef>
              <c:f>'Income &amp; housing '!$K$219</c:f>
              <c:strCache>
                <c:ptCount val="1"/>
                <c:pt idx="0">
                  <c:v>EA D</c:v>
                </c:pt>
              </c:strCache>
            </c:strRef>
          </c:tx>
          <c:spPr>
            <a:ln w="28575" cap="rnd">
              <a:solidFill>
                <a:srgbClr val="6B23B5"/>
              </a:solidFill>
              <a:prstDash val="sysDot"/>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'!$K$220:$K$234</c:f>
              <c:numCache>
                <c:formatCode>#,##0</c:formatCode>
                <c:ptCount val="15"/>
                <c:pt idx="0">
                  <c:v>5755.5401511816854</c:v>
                </c:pt>
                <c:pt idx="1">
                  <c:v>16226.380484029976</c:v>
                </c:pt>
                <c:pt idx="2">
                  <c:v>18375.274820895305</c:v>
                </c:pt>
                <c:pt idx="3">
                  <c:v>19819.839054463173</c:v>
                </c:pt>
                <c:pt idx="4">
                  <c:v>21333.192061058086</c:v>
                </c:pt>
                <c:pt idx="5">
                  <c:v>22812.150681139476</c:v>
                </c:pt>
                <c:pt idx="6">
                  <c:v>24256.714914707347</c:v>
                </c:pt>
                <c:pt idx="7">
                  <c:v>26010.828626896906</c:v>
                </c:pt>
                <c:pt idx="8">
                  <c:v>28143.280590735187</c:v>
                </c:pt>
                <c:pt idx="9">
                  <c:v>30034.971848978828</c:v>
                </c:pt>
                <c:pt idx="10">
                  <c:v>32752.128383546962</c:v>
                </c:pt>
                <c:pt idx="11">
                  <c:v>35022.157893439333</c:v>
                </c:pt>
                <c:pt idx="12">
                  <c:v>39493.428140197037</c:v>
                </c:pt>
                <c:pt idx="13">
                  <c:v>41522.696944494754</c:v>
                </c:pt>
                <c:pt idx="14">
                  <c:v>41935.429582657001</c:v>
                </c:pt>
              </c:numCache>
            </c:numRef>
          </c:val>
          <c:smooth val="1"/>
          <c:extLst>
            <c:ext xmlns:c16="http://schemas.microsoft.com/office/drawing/2014/chart" uri="{C3380CC4-5D6E-409C-BE32-E72D297353CC}">
              <c16:uniqueId val="{00000007-32D8-48B6-AB6B-0D5E7119EE1F}"/>
            </c:ext>
          </c:extLst>
        </c:ser>
        <c:ser>
          <c:idx val="9"/>
          <c:order val="8"/>
          <c:tx>
            <c:strRef>
              <c:f>'Income &amp; housing '!$L$219</c:f>
              <c:strCache>
                <c:ptCount val="1"/>
                <c:pt idx="0">
                  <c:v>EA E</c:v>
                </c:pt>
              </c:strCache>
            </c:strRef>
          </c:tx>
          <c:spPr>
            <a:ln w="28575" cap="rnd">
              <a:solidFill>
                <a:srgbClr val="FFF121"/>
              </a:solidFill>
              <a:prstDash val="dash"/>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'!$L$220:$L$234</c:f>
              <c:numCache>
                <c:formatCode>#,##0</c:formatCode>
                <c:ptCount val="15"/>
                <c:pt idx="0">
                  <c:v>9971.2919381690972</c:v>
                </c:pt>
                <c:pt idx="1">
                  <c:v>15050.372983029711</c:v>
                </c:pt>
                <c:pt idx="2">
                  <c:v>16385.30041659758</c:v>
                </c:pt>
                <c:pt idx="3">
                  <c:v>18133.419674841221</c:v>
                </c:pt>
                <c:pt idx="4">
                  <c:v>20332.246784733587</c:v>
                </c:pt>
                <c:pt idx="5">
                  <c:v>22171.83165646371</c:v>
                </c:pt>
                <c:pt idx="6">
                  <c:v>24760.87703149128</c:v>
                </c:pt>
                <c:pt idx="7">
                  <c:v>26907.059381843086</c:v>
                </c:pt>
                <c:pt idx="8">
                  <c:v>28780.710640086731</c:v>
                </c:pt>
                <c:pt idx="9">
                  <c:v>30654.361898330368</c:v>
                </c:pt>
                <c:pt idx="10">
                  <c:v>32425.813997033441</c:v>
                </c:pt>
                <c:pt idx="11">
                  <c:v>34231.332482250051</c:v>
                </c:pt>
                <c:pt idx="12">
                  <c:v>36411.581219115367</c:v>
                </c:pt>
                <c:pt idx="13">
                  <c:v>38966.560207629431</c:v>
                </c:pt>
                <c:pt idx="14">
                  <c:v>40329.215668170255</c:v>
                </c:pt>
              </c:numCache>
            </c:numRef>
          </c:val>
          <c:smooth val="1"/>
          <c:extLst>
            <c:ext xmlns:c16="http://schemas.microsoft.com/office/drawing/2014/chart" uri="{C3380CC4-5D6E-409C-BE32-E72D297353CC}">
              <c16:uniqueId val="{00000008-32D8-48B6-AB6B-0D5E7119EE1F}"/>
            </c:ext>
          </c:extLst>
        </c:ser>
        <c:ser>
          <c:idx val="10"/>
          <c:order val="9"/>
          <c:tx>
            <c:strRef>
              <c:f>'Income &amp; housing '!$M$219</c:f>
              <c:strCache>
                <c:ptCount val="1"/>
                <c:pt idx="0">
                  <c:v>EA F</c:v>
                </c:pt>
              </c:strCache>
            </c:strRef>
          </c:tx>
          <c:spPr>
            <a:ln w="28575" cap="rnd">
              <a:solidFill>
                <a:srgbClr val="BF199F"/>
              </a:solidFill>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'!$M$220:$M$234</c:f>
              <c:numCache>
                <c:formatCode>#,##0</c:formatCode>
                <c:ptCount val="15"/>
                <c:pt idx="0">
                  <c:v>9723.376843363636</c:v>
                </c:pt>
                <c:pt idx="1">
                  <c:v>12539.438048461572</c:v>
                </c:pt>
                <c:pt idx="2">
                  <c:v>16258.164470543497</c:v>
                </c:pt>
                <c:pt idx="3">
                  <c:v>19464.836002814445</c:v>
                </c:pt>
                <c:pt idx="4">
                  <c:v>23012.226713707081</c:v>
                </c:pt>
                <c:pt idx="5">
                  <c:v>25629.718888734653</c:v>
                </c:pt>
                <c:pt idx="6">
                  <c:v>28316.092436789273</c:v>
                </c:pt>
                <c:pt idx="7">
                  <c:v>31209.110103925013</c:v>
                </c:pt>
                <c:pt idx="8">
                  <c:v>32655.618937492884</c:v>
                </c:pt>
                <c:pt idx="9">
                  <c:v>34894.263560871732</c:v>
                </c:pt>
                <c:pt idx="10">
                  <c:v>36237.45033489904</c:v>
                </c:pt>
                <c:pt idx="11">
                  <c:v>39199.349375061822</c:v>
                </c:pt>
                <c:pt idx="12">
                  <c:v>41472.434684954191</c:v>
                </c:pt>
                <c:pt idx="13">
                  <c:v>41954.60429614348</c:v>
                </c:pt>
                <c:pt idx="14">
                  <c:v>42264.570474765169</c:v>
                </c:pt>
              </c:numCache>
            </c:numRef>
          </c:val>
          <c:smooth val="1"/>
          <c:extLst>
            <c:ext xmlns:c16="http://schemas.microsoft.com/office/drawing/2014/chart" uri="{C3380CC4-5D6E-409C-BE32-E72D297353CC}">
              <c16:uniqueId val="{00000009-32D8-48B6-AB6B-0D5E7119EE1F}"/>
            </c:ext>
          </c:extLst>
        </c:ser>
        <c:ser>
          <c:idx val="11"/>
          <c:order val="10"/>
          <c:tx>
            <c:strRef>
              <c:f>'Income &amp; housing '!$N$219</c:f>
              <c:strCache>
                <c:ptCount val="1"/>
                <c:pt idx="0">
                  <c:v>EA G</c:v>
                </c:pt>
              </c:strCache>
            </c:strRef>
          </c:tx>
          <c:spPr>
            <a:ln w="28575" cap="rnd">
              <a:solidFill>
                <a:srgbClr val="C5F520"/>
              </a:solidFill>
              <a:prstDash val="sysDot"/>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'!$N$220:$N$234</c:f>
              <c:numCache>
                <c:formatCode>#,##0</c:formatCode>
                <c:ptCount val="15"/>
                <c:pt idx="0">
                  <c:v>10691.011627980075</c:v>
                </c:pt>
                <c:pt idx="1">
                  <c:v>15590.700753759562</c:v>
                </c:pt>
                <c:pt idx="2">
                  <c:v>18705.531432084594</c:v>
                </c:pt>
                <c:pt idx="3">
                  <c:v>20993.978461058086</c:v>
                </c:pt>
                <c:pt idx="4">
                  <c:v>23028.153597923414</c:v>
                </c:pt>
                <c:pt idx="5">
                  <c:v>24998.760761761696</c:v>
                </c:pt>
                <c:pt idx="6">
                  <c:v>27032.935898627024</c:v>
                </c:pt>
                <c:pt idx="7">
                  <c:v>29815.534752276282</c:v>
                </c:pt>
                <c:pt idx="8">
                  <c:v>32706.02157895259</c:v>
                </c:pt>
                <c:pt idx="9">
                  <c:v>35231.044553980166</c:v>
                </c:pt>
                <c:pt idx="10">
                  <c:v>37822.515502034781</c:v>
                </c:pt>
                <c:pt idx="11">
                  <c:v>39683.058746791947</c:v>
                </c:pt>
                <c:pt idx="12">
                  <c:v>41776.169897143751</c:v>
                </c:pt>
                <c:pt idx="13">
                  <c:v>43071.905371171059</c:v>
                </c:pt>
                <c:pt idx="14">
                  <c:v>44666.656723820051</c:v>
                </c:pt>
              </c:numCache>
            </c:numRef>
          </c:val>
          <c:smooth val="1"/>
          <c:extLst>
            <c:ext xmlns:c16="http://schemas.microsoft.com/office/drawing/2014/chart" uri="{C3380CC4-5D6E-409C-BE32-E72D297353CC}">
              <c16:uniqueId val="{0000000A-32D8-48B6-AB6B-0D5E7119EE1F}"/>
            </c:ext>
          </c:extLst>
        </c:ser>
        <c:ser>
          <c:idx val="12"/>
          <c:order val="11"/>
          <c:tx>
            <c:strRef>
              <c:f>'Income &amp; housing '!$O$219</c:f>
              <c:strCache>
                <c:ptCount val="1"/>
                <c:pt idx="0">
                  <c:v>EA H</c:v>
                </c:pt>
              </c:strCache>
            </c:strRef>
          </c:tx>
          <c:spPr>
            <a:ln w="28575" cap="rnd">
              <a:solidFill>
                <a:srgbClr val="EE1F4B"/>
              </a:solidFill>
              <a:prstDash val="dash"/>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'!$O$220:$O$234</c:f>
              <c:numCache>
                <c:formatCode>#,##0</c:formatCode>
                <c:ptCount val="15"/>
                <c:pt idx="0">
                  <c:v>7737.6799174875468</c:v>
                </c:pt>
                <c:pt idx="1">
                  <c:v>15717.836699813644</c:v>
                </c:pt>
                <c:pt idx="2">
                  <c:v>18069.851701814179</c:v>
                </c:pt>
                <c:pt idx="3">
                  <c:v>20632.403830480274</c:v>
                </c:pt>
                <c:pt idx="4">
                  <c:v>23632.049341680304</c:v>
                </c:pt>
                <c:pt idx="5">
                  <c:v>26365.472181843088</c:v>
                </c:pt>
                <c:pt idx="6">
                  <c:v>29734.574752276283</c:v>
                </c:pt>
                <c:pt idx="7">
                  <c:v>32495.933905925547</c:v>
                </c:pt>
                <c:pt idx="8">
                  <c:v>35637.364124710017</c:v>
                </c:pt>
                <c:pt idx="9">
                  <c:v>38745.726656980965</c:v>
                </c:pt>
                <c:pt idx="10">
                  <c:v>41291.938518522067</c:v>
                </c:pt>
                <c:pt idx="11">
                  <c:v>43738.947320522602</c:v>
                </c:pt>
                <c:pt idx="12">
                  <c:v>45524.602392252717</c:v>
                </c:pt>
                <c:pt idx="13">
                  <c:v>48533.761864983098</c:v>
                </c:pt>
                <c:pt idx="14">
                  <c:v>48798.303357091267</c:v>
                </c:pt>
              </c:numCache>
            </c:numRef>
          </c:val>
          <c:smooth val="1"/>
          <c:extLst>
            <c:ext xmlns:c16="http://schemas.microsoft.com/office/drawing/2014/chart" uri="{C3380CC4-5D6E-409C-BE32-E72D297353CC}">
              <c16:uniqueId val="{0000000B-32D8-48B6-AB6B-0D5E7119EE1F}"/>
            </c:ext>
          </c:extLst>
        </c:ser>
        <c:ser>
          <c:idx val="13"/>
          <c:order val="12"/>
          <c:tx>
            <c:strRef>
              <c:f>'Income &amp; housing '!$P$219</c:f>
              <c:strCache>
                <c:ptCount val="1"/>
                <c:pt idx="0">
                  <c:v>EA I</c:v>
                </c:pt>
              </c:strCache>
            </c:strRef>
          </c:tx>
          <c:spPr>
            <a:ln w="28575" cap="rnd">
              <a:solidFill>
                <a:srgbClr val="61E11D"/>
              </a:solidFill>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'!$P$220:$P$234</c:f>
              <c:numCache>
                <c:formatCode>#,##0</c:formatCode>
                <c:ptCount val="15"/>
                <c:pt idx="0">
                  <c:v>9834.6207961609598</c:v>
                </c:pt>
                <c:pt idx="1">
                  <c:v>14764.317104408025</c:v>
                </c:pt>
                <c:pt idx="2">
                  <c:v>20131.917946571339</c:v>
                </c:pt>
                <c:pt idx="3">
                  <c:v>24922.551071950718</c:v>
                </c:pt>
                <c:pt idx="4">
                  <c:v>30664.417825103272</c:v>
                </c:pt>
                <c:pt idx="5">
                  <c:v>35847.951796736794</c:v>
                </c:pt>
                <c:pt idx="6">
                  <c:v>39053.195542494221</c:v>
                </c:pt>
                <c:pt idx="7">
                  <c:v>42051.649369170525</c:v>
                </c:pt>
                <c:pt idx="8">
                  <c:v>44670.988344198093</c:v>
                </c:pt>
                <c:pt idx="9">
                  <c:v>46945.677454090466</c:v>
                </c:pt>
                <c:pt idx="10">
                  <c:v>48393.206887658336</c:v>
                </c:pt>
                <c:pt idx="11">
                  <c:v>49461.621469577483</c:v>
                </c:pt>
                <c:pt idx="12">
                  <c:v>50874.685916631825</c:v>
                </c:pt>
                <c:pt idx="13">
                  <c:v>52322.215350199702</c:v>
                </c:pt>
                <c:pt idx="14">
                  <c:v>52804.725161388997</c:v>
                </c:pt>
              </c:numCache>
            </c:numRef>
          </c:val>
          <c:smooth val="1"/>
          <c:extLst>
            <c:ext xmlns:c16="http://schemas.microsoft.com/office/drawing/2014/chart" uri="{C3380CC4-5D6E-409C-BE32-E72D297353CC}">
              <c16:uniqueId val="{0000000C-32D8-48B6-AB6B-0D5E7119EE1F}"/>
            </c:ext>
          </c:extLst>
        </c:ser>
        <c:ser>
          <c:idx val="0"/>
          <c:order val="13"/>
          <c:tx>
            <c:strRef>
              <c:f>'Income &amp; housing '!$B$219</c:f>
              <c:strCache>
                <c:ptCount val="1"/>
                <c:pt idx="0">
                  <c:v>30% of income</c:v>
                </c:pt>
              </c:strCache>
            </c:strRef>
          </c:tx>
          <c:spPr>
            <a:ln w="63500" cap="rnd">
              <a:solidFill>
                <a:schemeClr val="tx1"/>
              </a:solidFill>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'!$B$220:$B$234</c:f>
              <c:numCache>
                <c:formatCode>#,##0</c:formatCode>
                <c:ptCount val="15"/>
                <c:pt idx="0">
                  <c:v>6000</c:v>
                </c:pt>
                <c:pt idx="1">
                  <c:v>12000</c:v>
                </c:pt>
                <c:pt idx="2">
                  <c:v>18000</c:v>
                </c:pt>
                <c:pt idx="3">
                  <c:v>24000</c:v>
                </c:pt>
                <c:pt idx="4">
                  <c:v>30000</c:v>
                </c:pt>
                <c:pt idx="5">
                  <c:v>36000</c:v>
                </c:pt>
                <c:pt idx="6">
                  <c:v>42000</c:v>
                </c:pt>
                <c:pt idx="7">
                  <c:v>48000</c:v>
                </c:pt>
                <c:pt idx="8">
                  <c:v>54000</c:v>
                </c:pt>
                <c:pt idx="9">
                  <c:v>60000</c:v>
                </c:pt>
                <c:pt idx="10">
                  <c:v>66000</c:v>
                </c:pt>
                <c:pt idx="11">
                  <c:v>72000</c:v>
                </c:pt>
                <c:pt idx="12">
                  <c:v>78000</c:v>
                </c:pt>
                <c:pt idx="13">
                  <c:v>84000</c:v>
                </c:pt>
                <c:pt idx="14">
                  <c:v>90000</c:v>
                </c:pt>
              </c:numCache>
            </c:numRef>
          </c:val>
          <c:smooth val="0"/>
          <c:extLst>
            <c:ext xmlns:c16="http://schemas.microsoft.com/office/drawing/2014/chart" uri="{C3380CC4-5D6E-409C-BE32-E72D297353CC}">
              <c16:uniqueId val="{0000000D-32D8-48B6-AB6B-0D5E7119EE1F}"/>
            </c:ext>
          </c:extLst>
        </c:ser>
        <c:ser>
          <c:idx val="14"/>
          <c:order val="14"/>
          <c:tx>
            <c:strRef>
              <c:f>'Income &amp; housing '!$C$219</c:f>
              <c:strCache>
                <c:ptCount val="1"/>
                <c:pt idx="0">
                  <c:v>50% of income</c:v>
                </c:pt>
              </c:strCache>
            </c:strRef>
          </c:tx>
          <c:spPr>
            <a:ln w="63500" cap="rnd">
              <a:solidFill>
                <a:srgbClr val="FF0000"/>
              </a:solidFill>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'!$C$220:$C$234</c:f>
              <c:numCache>
                <c:formatCode>#,##0</c:formatCode>
                <c:ptCount val="15"/>
                <c:pt idx="0">
                  <c:v>10000</c:v>
                </c:pt>
                <c:pt idx="1">
                  <c:v>20000</c:v>
                </c:pt>
                <c:pt idx="2">
                  <c:v>30000</c:v>
                </c:pt>
                <c:pt idx="3">
                  <c:v>40000</c:v>
                </c:pt>
                <c:pt idx="4">
                  <c:v>50000</c:v>
                </c:pt>
                <c:pt idx="5">
                  <c:v>60000</c:v>
                </c:pt>
                <c:pt idx="6">
                  <c:v>70000</c:v>
                </c:pt>
                <c:pt idx="7">
                  <c:v>80000</c:v>
                </c:pt>
                <c:pt idx="8">
                  <c:v>90000</c:v>
                </c:pt>
                <c:pt idx="9">
                  <c:v>100000</c:v>
                </c:pt>
                <c:pt idx="10">
                  <c:v>110000</c:v>
                </c:pt>
                <c:pt idx="11">
                  <c:v>120000</c:v>
                </c:pt>
                <c:pt idx="12">
                  <c:v>130000</c:v>
                </c:pt>
                <c:pt idx="13">
                  <c:v>140000</c:v>
                </c:pt>
                <c:pt idx="14">
                  <c:v>150000</c:v>
                </c:pt>
              </c:numCache>
            </c:numRef>
          </c:val>
          <c:smooth val="0"/>
          <c:extLst>
            <c:ext xmlns:c16="http://schemas.microsoft.com/office/drawing/2014/chart" uri="{C3380CC4-5D6E-409C-BE32-E72D297353CC}">
              <c16:uniqueId val="{0000000E-32D8-48B6-AB6B-0D5E7119EE1F}"/>
            </c:ext>
          </c:extLst>
        </c:ser>
        <c:dLbls>
          <c:showLegendKey val="0"/>
          <c:showVal val="0"/>
          <c:showCatName val="0"/>
          <c:showSerName val="0"/>
          <c:showPercent val="0"/>
          <c:showBubbleSize val="0"/>
        </c:dLbls>
        <c:smooth val="0"/>
        <c:axId val="1375292687"/>
        <c:axId val="1877586591"/>
      </c:lineChart>
      <c:catAx>
        <c:axId val="137529268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CA" b="1"/>
                  <a:t>Household income</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7586591"/>
        <c:crosses val="autoZero"/>
        <c:auto val="1"/>
        <c:lblAlgn val="ctr"/>
        <c:lblOffset val="100"/>
        <c:noMultiLvlLbl val="0"/>
      </c:catAx>
      <c:valAx>
        <c:axId val="1877586591"/>
        <c:scaling>
          <c:orientation val="minMax"/>
          <c:max val="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CA" b="1"/>
                  <a:t>Housing expenses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529268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8"/>
          <c:order val="0"/>
          <c:tx>
            <c:v>Housing costs</c:v>
          </c:tx>
          <c:spPr>
            <a:ln w="28575" cap="rnd">
              <a:solidFill>
                <a:srgbClr val="17B283"/>
              </a:solidFill>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'!$G$220:$G$234</c:f>
              <c:numCache>
                <c:formatCode>#,##0</c:formatCode>
                <c:ptCount val="15"/>
                <c:pt idx="0">
                  <c:v>10115.466759823075</c:v>
                </c:pt>
                <c:pt idx="1">
                  <c:v>13201.256097272282</c:v>
                </c:pt>
                <c:pt idx="2">
                  <c:v>15010.578453637476</c:v>
                </c:pt>
                <c:pt idx="3">
                  <c:v>16700.604830462107</c:v>
                </c:pt>
                <c:pt idx="4">
                  <c:v>19006.99376824631</c:v>
                </c:pt>
                <c:pt idx="5">
                  <c:v>21353.148032544032</c:v>
                </c:pt>
                <c:pt idx="6">
                  <c:v>24017.424908949917</c:v>
                </c:pt>
                <c:pt idx="7">
                  <c:v>26562.405805815244</c:v>
                </c:pt>
                <c:pt idx="8">
                  <c:v>29226.682682221137</c:v>
                </c:pt>
                <c:pt idx="9">
                  <c:v>34276.879149438275</c:v>
                </c:pt>
                <c:pt idx="10">
                  <c:v>39724.728881790608</c:v>
                </c:pt>
                <c:pt idx="11">
                  <c:v>46604.130368629696</c:v>
                </c:pt>
                <c:pt idx="12">
                  <c:v>51455.500203279225</c:v>
                </c:pt>
                <c:pt idx="13">
                  <c:v>51455.500203279225</c:v>
                </c:pt>
                <c:pt idx="14">
                  <c:v>51455.500203279225</c:v>
                </c:pt>
              </c:numCache>
            </c:numRef>
          </c:val>
          <c:smooth val="1"/>
          <c:extLst>
            <c:ext xmlns:c16="http://schemas.microsoft.com/office/drawing/2014/chart" uri="{C3380CC4-5D6E-409C-BE32-E72D297353CC}">
              <c16:uniqueId val="{00000000-DBC3-464B-AD4E-B4BFB8C88639}"/>
            </c:ext>
          </c:extLst>
        </c:ser>
        <c:ser>
          <c:idx val="0"/>
          <c:order val="1"/>
          <c:tx>
            <c:strRef>
              <c:f>'Income &amp; housing '!$B$219</c:f>
              <c:strCache>
                <c:ptCount val="1"/>
                <c:pt idx="0">
                  <c:v>30% of income</c:v>
                </c:pt>
              </c:strCache>
            </c:strRef>
          </c:tx>
          <c:spPr>
            <a:ln w="63500" cap="rnd">
              <a:solidFill>
                <a:srgbClr val="333333"/>
              </a:solidFill>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'!$B$220:$B$234</c:f>
              <c:numCache>
                <c:formatCode>#,##0</c:formatCode>
                <c:ptCount val="15"/>
                <c:pt idx="0">
                  <c:v>6000</c:v>
                </c:pt>
                <c:pt idx="1">
                  <c:v>12000</c:v>
                </c:pt>
                <c:pt idx="2">
                  <c:v>18000</c:v>
                </c:pt>
                <c:pt idx="3">
                  <c:v>24000</c:v>
                </c:pt>
                <c:pt idx="4">
                  <c:v>30000</c:v>
                </c:pt>
                <c:pt idx="5">
                  <c:v>36000</c:v>
                </c:pt>
                <c:pt idx="6">
                  <c:v>42000</c:v>
                </c:pt>
                <c:pt idx="7">
                  <c:v>48000</c:v>
                </c:pt>
                <c:pt idx="8">
                  <c:v>54000</c:v>
                </c:pt>
                <c:pt idx="9">
                  <c:v>60000</c:v>
                </c:pt>
                <c:pt idx="10">
                  <c:v>66000</c:v>
                </c:pt>
                <c:pt idx="11">
                  <c:v>72000</c:v>
                </c:pt>
                <c:pt idx="12">
                  <c:v>78000</c:v>
                </c:pt>
                <c:pt idx="13">
                  <c:v>84000</c:v>
                </c:pt>
                <c:pt idx="14">
                  <c:v>90000</c:v>
                </c:pt>
              </c:numCache>
            </c:numRef>
          </c:val>
          <c:smooth val="0"/>
          <c:extLst>
            <c:ext xmlns:c16="http://schemas.microsoft.com/office/drawing/2014/chart" uri="{C3380CC4-5D6E-409C-BE32-E72D297353CC}">
              <c16:uniqueId val="{00000001-DBC3-464B-AD4E-B4BFB8C88639}"/>
            </c:ext>
          </c:extLst>
        </c:ser>
        <c:ser>
          <c:idx val="14"/>
          <c:order val="2"/>
          <c:tx>
            <c:strRef>
              <c:f>'Income &amp; housing '!$C$219</c:f>
              <c:strCache>
                <c:ptCount val="1"/>
                <c:pt idx="0">
                  <c:v>50% of income</c:v>
                </c:pt>
              </c:strCache>
            </c:strRef>
          </c:tx>
          <c:spPr>
            <a:ln w="63500" cap="rnd">
              <a:solidFill>
                <a:srgbClr val="FF0000"/>
              </a:solidFill>
              <a:round/>
            </a:ln>
            <a:effectLst/>
          </c:spPr>
          <c:marker>
            <c:symbol val="none"/>
          </c:marker>
          <c:cat>
            <c:numRef>
              <c:f>'Income &amp; housing '!$A$220:$A$234</c:f>
              <c:numCache>
                <c:formatCode>#,##0</c:formatCode>
                <c:ptCount val="15"/>
                <c:pt idx="0">
                  <c:v>20000</c:v>
                </c:pt>
                <c:pt idx="1">
                  <c:v>40000</c:v>
                </c:pt>
                <c:pt idx="2">
                  <c:v>60000</c:v>
                </c:pt>
                <c:pt idx="3">
                  <c:v>80000</c:v>
                </c:pt>
                <c:pt idx="4">
                  <c:v>100000</c:v>
                </c:pt>
                <c:pt idx="5">
                  <c:v>120000</c:v>
                </c:pt>
                <c:pt idx="6">
                  <c:v>140000</c:v>
                </c:pt>
                <c:pt idx="7">
                  <c:v>160000</c:v>
                </c:pt>
                <c:pt idx="8">
                  <c:v>180000</c:v>
                </c:pt>
                <c:pt idx="9">
                  <c:v>200000</c:v>
                </c:pt>
                <c:pt idx="10">
                  <c:v>220000</c:v>
                </c:pt>
                <c:pt idx="11">
                  <c:v>240000</c:v>
                </c:pt>
                <c:pt idx="12">
                  <c:v>260000</c:v>
                </c:pt>
                <c:pt idx="13">
                  <c:v>280000</c:v>
                </c:pt>
                <c:pt idx="14">
                  <c:v>300000</c:v>
                </c:pt>
              </c:numCache>
            </c:numRef>
          </c:cat>
          <c:val>
            <c:numRef>
              <c:f>'Income &amp; housing '!$C$220:$C$234</c:f>
              <c:numCache>
                <c:formatCode>#,##0</c:formatCode>
                <c:ptCount val="15"/>
                <c:pt idx="0">
                  <c:v>10000</c:v>
                </c:pt>
                <c:pt idx="1">
                  <c:v>20000</c:v>
                </c:pt>
                <c:pt idx="2">
                  <c:v>30000</c:v>
                </c:pt>
                <c:pt idx="3">
                  <c:v>40000</c:v>
                </c:pt>
                <c:pt idx="4">
                  <c:v>50000</c:v>
                </c:pt>
                <c:pt idx="5">
                  <c:v>60000</c:v>
                </c:pt>
                <c:pt idx="6">
                  <c:v>70000</c:v>
                </c:pt>
                <c:pt idx="7">
                  <c:v>80000</c:v>
                </c:pt>
                <c:pt idx="8">
                  <c:v>90000</c:v>
                </c:pt>
                <c:pt idx="9">
                  <c:v>100000</c:v>
                </c:pt>
                <c:pt idx="10">
                  <c:v>110000</c:v>
                </c:pt>
                <c:pt idx="11">
                  <c:v>120000</c:v>
                </c:pt>
                <c:pt idx="12">
                  <c:v>130000</c:v>
                </c:pt>
                <c:pt idx="13">
                  <c:v>140000</c:v>
                </c:pt>
                <c:pt idx="14">
                  <c:v>150000</c:v>
                </c:pt>
              </c:numCache>
            </c:numRef>
          </c:val>
          <c:smooth val="0"/>
          <c:extLst>
            <c:ext xmlns:c16="http://schemas.microsoft.com/office/drawing/2014/chart" uri="{C3380CC4-5D6E-409C-BE32-E72D297353CC}">
              <c16:uniqueId val="{00000002-DBC3-464B-AD4E-B4BFB8C88639}"/>
            </c:ext>
          </c:extLst>
        </c:ser>
        <c:dLbls>
          <c:showLegendKey val="0"/>
          <c:showVal val="0"/>
          <c:showCatName val="0"/>
          <c:showSerName val="0"/>
          <c:showPercent val="0"/>
          <c:showBubbleSize val="0"/>
        </c:dLbls>
        <c:smooth val="0"/>
        <c:axId val="1375292687"/>
        <c:axId val="1877586591"/>
      </c:lineChart>
      <c:catAx>
        <c:axId val="1375292687"/>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CA" b="1"/>
                  <a:t>Household income</a:t>
                </a:r>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77586591"/>
        <c:crosses val="autoZero"/>
        <c:auto val="1"/>
        <c:lblAlgn val="ctr"/>
        <c:lblOffset val="100"/>
        <c:noMultiLvlLbl val="0"/>
      </c:catAx>
      <c:valAx>
        <c:axId val="1877586591"/>
        <c:scaling>
          <c:orientation val="minMax"/>
          <c:max val="50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CA" b="1"/>
                  <a:t>Housing expenses</a:t>
                </a: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75292687"/>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7"/>
          <c:order val="0"/>
          <c:tx>
            <c:v>Housing costs</c:v>
          </c:tx>
          <c:spPr>
            <a:ln w="28575" cap="rnd">
              <a:solidFill>
                <a:srgbClr val="17B283"/>
              </a:solidFill>
              <a:round/>
            </a:ln>
            <a:effectLst/>
          </c:spPr>
          <c:marker>
            <c:symbol val="none"/>
          </c:marker>
          <c:cat>
            <c:numRef>
              <c:f>'Rental 2019'!$B$44:$B$51</c:f>
              <c:numCache>
                <c:formatCode>#,##0</c:formatCode>
                <c:ptCount val="8"/>
                <c:pt idx="0">
                  <c:v>20000</c:v>
                </c:pt>
                <c:pt idx="1">
                  <c:v>40000</c:v>
                </c:pt>
                <c:pt idx="2">
                  <c:v>60000</c:v>
                </c:pt>
                <c:pt idx="3">
                  <c:v>80000</c:v>
                </c:pt>
                <c:pt idx="4">
                  <c:v>100000</c:v>
                </c:pt>
                <c:pt idx="5">
                  <c:v>120000</c:v>
                </c:pt>
                <c:pt idx="6">
                  <c:v>140000</c:v>
                </c:pt>
                <c:pt idx="7">
                  <c:v>160000</c:v>
                </c:pt>
              </c:numCache>
            </c:numRef>
          </c:cat>
          <c:val>
            <c:numRef>
              <c:f>'Rental 2019'!$F$44:$F$51</c:f>
              <c:numCache>
                <c:formatCode>#,##0</c:formatCode>
                <c:ptCount val="8"/>
                <c:pt idx="0">
                  <c:v>10305.948896680089</c:v>
                </c:pt>
                <c:pt idx="1">
                  <c:v>11876.984741579447</c:v>
                </c:pt>
                <c:pt idx="2">
                  <c:v>13991.170369025642</c:v>
                </c:pt>
                <c:pt idx="3">
                  <c:v>15934.022560069374</c:v>
                </c:pt>
                <c:pt idx="4">
                  <c:v>17417.800785698877</c:v>
                </c:pt>
                <c:pt idx="5">
                  <c:v>18502.657258335053</c:v>
                </c:pt>
                <c:pt idx="6">
                  <c:v>19245.271033769954</c:v>
                </c:pt>
                <c:pt idx="7">
                  <c:v>19736.178732090546</c:v>
                </c:pt>
              </c:numCache>
            </c:numRef>
          </c:val>
          <c:smooth val="1"/>
          <c:extLst>
            <c:ext xmlns:c16="http://schemas.microsoft.com/office/drawing/2014/chart" uri="{C3380CC4-5D6E-409C-BE32-E72D297353CC}">
              <c16:uniqueId val="{00000000-85A6-498C-9D05-0BAC2E101ECF}"/>
            </c:ext>
          </c:extLst>
        </c:ser>
        <c:ser>
          <c:idx val="0"/>
          <c:order val="1"/>
          <c:tx>
            <c:strRef>
              <c:f>'Rental 2019'!$C$43</c:f>
              <c:strCache>
                <c:ptCount val="1"/>
                <c:pt idx="0">
                  <c:v>30% of income</c:v>
                </c:pt>
              </c:strCache>
            </c:strRef>
          </c:tx>
          <c:spPr>
            <a:ln w="63500" cap="rnd">
              <a:solidFill>
                <a:srgbClr val="333333"/>
              </a:solidFill>
              <a:round/>
            </a:ln>
            <a:effectLst/>
          </c:spPr>
          <c:marker>
            <c:symbol val="none"/>
          </c:marker>
          <c:cat>
            <c:numRef>
              <c:f>'Rental 2019'!$B$44:$B$51</c:f>
              <c:numCache>
                <c:formatCode>#,##0</c:formatCode>
                <c:ptCount val="8"/>
                <c:pt idx="0">
                  <c:v>20000</c:v>
                </c:pt>
                <c:pt idx="1">
                  <c:v>40000</c:v>
                </c:pt>
                <c:pt idx="2">
                  <c:v>60000</c:v>
                </c:pt>
                <c:pt idx="3">
                  <c:v>80000</c:v>
                </c:pt>
                <c:pt idx="4">
                  <c:v>100000</c:v>
                </c:pt>
                <c:pt idx="5">
                  <c:v>120000</c:v>
                </c:pt>
                <c:pt idx="6">
                  <c:v>140000</c:v>
                </c:pt>
                <c:pt idx="7">
                  <c:v>160000</c:v>
                </c:pt>
              </c:numCache>
            </c:numRef>
          </c:cat>
          <c:val>
            <c:numRef>
              <c:f>'Rental 2019'!$C$44:$C$51</c:f>
              <c:numCache>
                <c:formatCode>#,##0</c:formatCode>
                <c:ptCount val="8"/>
                <c:pt idx="0">
                  <c:v>6000</c:v>
                </c:pt>
                <c:pt idx="1">
                  <c:v>12000</c:v>
                </c:pt>
                <c:pt idx="2">
                  <c:v>18000</c:v>
                </c:pt>
                <c:pt idx="3">
                  <c:v>24000</c:v>
                </c:pt>
                <c:pt idx="4">
                  <c:v>30000</c:v>
                </c:pt>
                <c:pt idx="5">
                  <c:v>36000</c:v>
                </c:pt>
                <c:pt idx="6">
                  <c:v>42000</c:v>
                </c:pt>
                <c:pt idx="7">
                  <c:v>48000</c:v>
                </c:pt>
              </c:numCache>
            </c:numRef>
          </c:val>
          <c:smooth val="0"/>
          <c:extLst>
            <c:ext xmlns:c16="http://schemas.microsoft.com/office/drawing/2014/chart" uri="{C3380CC4-5D6E-409C-BE32-E72D297353CC}">
              <c16:uniqueId val="{00000001-85A6-498C-9D05-0BAC2E101ECF}"/>
            </c:ext>
          </c:extLst>
        </c:ser>
        <c:ser>
          <c:idx val="1"/>
          <c:order val="2"/>
          <c:tx>
            <c:strRef>
              <c:f>'Rental 2019'!$D$43</c:f>
              <c:strCache>
                <c:ptCount val="1"/>
                <c:pt idx="0">
                  <c:v>50% of income</c:v>
                </c:pt>
              </c:strCache>
            </c:strRef>
          </c:tx>
          <c:spPr>
            <a:ln w="63500" cap="rnd">
              <a:solidFill>
                <a:srgbClr val="FF0000"/>
              </a:solidFill>
              <a:round/>
            </a:ln>
            <a:effectLst/>
          </c:spPr>
          <c:marker>
            <c:symbol val="none"/>
          </c:marker>
          <c:cat>
            <c:numRef>
              <c:f>'Rental 2019'!$B$44:$B$51</c:f>
              <c:numCache>
                <c:formatCode>#,##0</c:formatCode>
                <c:ptCount val="8"/>
                <c:pt idx="0">
                  <c:v>20000</c:v>
                </c:pt>
                <c:pt idx="1">
                  <c:v>40000</c:v>
                </c:pt>
                <c:pt idx="2">
                  <c:v>60000</c:v>
                </c:pt>
                <c:pt idx="3">
                  <c:v>80000</c:v>
                </c:pt>
                <c:pt idx="4">
                  <c:v>100000</c:v>
                </c:pt>
                <c:pt idx="5">
                  <c:v>120000</c:v>
                </c:pt>
                <c:pt idx="6">
                  <c:v>140000</c:v>
                </c:pt>
                <c:pt idx="7">
                  <c:v>160000</c:v>
                </c:pt>
              </c:numCache>
            </c:numRef>
          </c:cat>
          <c:val>
            <c:numRef>
              <c:f>'Rental 2019'!$D$44:$D$51</c:f>
              <c:numCache>
                <c:formatCode>#,##0</c:formatCode>
                <c:ptCount val="8"/>
                <c:pt idx="0">
                  <c:v>10000</c:v>
                </c:pt>
                <c:pt idx="1">
                  <c:v>20000</c:v>
                </c:pt>
                <c:pt idx="2">
                  <c:v>30000</c:v>
                </c:pt>
                <c:pt idx="3">
                  <c:v>40000</c:v>
                </c:pt>
                <c:pt idx="4">
                  <c:v>50000</c:v>
                </c:pt>
                <c:pt idx="5">
                  <c:v>60000</c:v>
                </c:pt>
                <c:pt idx="6">
                  <c:v>70000</c:v>
                </c:pt>
                <c:pt idx="7">
                  <c:v>80000</c:v>
                </c:pt>
              </c:numCache>
            </c:numRef>
          </c:val>
          <c:smooth val="0"/>
          <c:extLst>
            <c:ext xmlns:c16="http://schemas.microsoft.com/office/drawing/2014/chart" uri="{C3380CC4-5D6E-409C-BE32-E72D297353CC}">
              <c16:uniqueId val="{00000002-85A6-498C-9D05-0BAC2E101ECF}"/>
            </c:ext>
          </c:extLst>
        </c:ser>
        <c:dLbls>
          <c:showLegendKey val="0"/>
          <c:showVal val="0"/>
          <c:showCatName val="0"/>
          <c:showSerName val="0"/>
          <c:showPercent val="0"/>
          <c:showBubbleSize val="0"/>
        </c:dLbls>
        <c:smooth val="0"/>
        <c:axId val="764393583"/>
        <c:axId val="990936111"/>
      </c:lineChart>
      <c:catAx>
        <c:axId val="764393583"/>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Household income</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90936111"/>
        <c:crosses val="autoZero"/>
        <c:auto val="1"/>
        <c:lblAlgn val="ctr"/>
        <c:lblOffset val="100"/>
        <c:noMultiLvlLbl val="0"/>
      </c:catAx>
      <c:valAx>
        <c:axId val="990936111"/>
        <c:scaling>
          <c:orientation val="minMax"/>
          <c:max val="2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CA"/>
                  <a:t>Housing costs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4393583"/>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'Rennie population'!$T$3</c:f>
              <c:strCache>
                <c:ptCount val="1"/>
                <c:pt idx="0">
                  <c:v>2017</c:v>
                </c:pt>
              </c:strCache>
            </c:strRef>
          </c:tx>
          <c:spPr>
            <a:solidFill>
              <a:srgbClr val="2FBC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'Rennie population'!$U$2:$W$2</c:f>
              <c:strCache>
                <c:ptCount val="3"/>
                <c:pt idx="0">
                  <c:v>Baseline Scenario or Scenario 1</c:v>
                </c:pt>
                <c:pt idx="1">
                  <c:v>Scenario 2</c:v>
                </c:pt>
                <c:pt idx="2">
                  <c:v>Scenario 3</c:v>
                </c:pt>
              </c:strCache>
            </c:strRef>
          </c:cat>
          <c:val>
            <c:numRef>
              <c:f>'Rennie population'!$U$3:$W$3</c:f>
              <c:numCache>
                <c:formatCode>#,##0</c:formatCode>
                <c:ptCount val="3"/>
                <c:pt idx="0">
                  <c:v>3341</c:v>
                </c:pt>
                <c:pt idx="1">
                  <c:v>3341</c:v>
                </c:pt>
                <c:pt idx="2">
                  <c:v>3341</c:v>
                </c:pt>
              </c:numCache>
            </c:numRef>
          </c:val>
          <c:extLst>
            <c:ext xmlns:c16="http://schemas.microsoft.com/office/drawing/2014/chart" uri="{C3380CC4-5D6E-409C-BE32-E72D297353CC}">
              <c16:uniqueId val="{00000000-5414-4AFA-956C-78401C15EF73}"/>
            </c:ext>
          </c:extLst>
        </c:ser>
        <c:ser>
          <c:idx val="1"/>
          <c:order val="1"/>
          <c:tx>
            <c:strRef>
              <c:f>'Rennie population'!$T$4</c:f>
              <c:strCache>
                <c:ptCount val="1"/>
                <c:pt idx="0">
                  <c:v>2020</c:v>
                </c:pt>
              </c:strCache>
            </c:strRef>
          </c:tx>
          <c:spPr>
            <a:solidFill>
              <a:srgbClr val="C1D64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'Rennie population'!$U$2:$W$2</c:f>
              <c:strCache>
                <c:ptCount val="3"/>
                <c:pt idx="0">
                  <c:v>Baseline Scenario or Scenario 1</c:v>
                </c:pt>
                <c:pt idx="1">
                  <c:v>Scenario 2</c:v>
                </c:pt>
                <c:pt idx="2">
                  <c:v>Scenario 3</c:v>
                </c:pt>
              </c:strCache>
            </c:strRef>
          </c:cat>
          <c:val>
            <c:numRef>
              <c:f>'Rennie population'!$U$4:$W$4</c:f>
              <c:numCache>
                <c:formatCode>#,##0</c:formatCode>
                <c:ptCount val="3"/>
                <c:pt idx="0">
                  <c:v>3573</c:v>
                </c:pt>
                <c:pt idx="1">
                  <c:v>3629</c:v>
                </c:pt>
                <c:pt idx="2">
                  <c:v>3420</c:v>
                </c:pt>
              </c:numCache>
            </c:numRef>
          </c:val>
          <c:extLst>
            <c:ext xmlns:c16="http://schemas.microsoft.com/office/drawing/2014/chart" uri="{C3380CC4-5D6E-409C-BE32-E72D297353CC}">
              <c16:uniqueId val="{00000001-5414-4AFA-956C-78401C15EF73}"/>
            </c:ext>
          </c:extLst>
        </c:ser>
        <c:ser>
          <c:idx val="2"/>
          <c:order val="2"/>
          <c:tx>
            <c:strRef>
              <c:f>'Rennie population'!$T$5</c:f>
              <c:strCache>
                <c:ptCount val="1"/>
                <c:pt idx="0">
                  <c:v>2025</c:v>
                </c:pt>
              </c:strCache>
            </c:strRef>
          </c:tx>
          <c:spPr>
            <a:solidFill>
              <a:srgbClr val="5E874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'Rennie population'!$U$2:$W$2</c:f>
              <c:strCache>
                <c:ptCount val="3"/>
                <c:pt idx="0">
                  <c:v>Baseline Scenario or Scenario 1</c:v>
                </c:pt>
                <c:pt idx="1">
                  <c:v>Scenario 2</c:v>
                </c:pt>
                <c:pt idx="2">
                  <c:v>Scenario 3</c:v>
                </c:pt>
              </c:strCache>
            </c:strRef>
          </c:cat>
          <c:val>
            <c:numRef>
              <c:f>'Rennie population'!$U$5:$W$5</c:f>
              <c:numCache>
                <c:formatCode>#,##0</c:formatCode>
                <c:ptCount val="3"/>
                <c:pt idx="0">
                  <c:v>3905</c:v>
                </c:pt>
                <c:pt idx="1">
                  <c:v>4043</c:v>
                </c:pt>
                <c:pt idx="2">
                  <c:v>3527</c:v>
                </c:pt>
              </c:numCache>
            </c:numRef>
          </c:val>
          <c:extLst>
            <c:ext xmlns:c16="http://schemas.microsoft.com/office/drawing/2014/chart" uri="{C3380CC4-5D6E-409C-BE32-E72D297353CC}">
              <c16:uniqueId val="{00000002-5414-4AFA-956C-78401C15EF73}"/>
            </c:ext>
          </c:extLst>
        </c:ser>
        <c:dLbls>
          <c:dLblPos val="outEnd"/>
          <c:showLegendKey val="0"/>
          <c:showVal val="1"/>
          <c:showCatName val="0"/>
          <c:showSerName val="0"/>
          <c:showPercent val="0"/>
          <c:showBubbleSize val="0"/>
        </c:dLbls>
        <c:gapWidth val="219"/>
        <c:overlap val="-27"/>
        <c:axId val="1999411152"/>
        <c:axId val="1999400336"/>
      </c:barChart>
      <c:catAx>
        <c:axId val="1999411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999400336"/>
        <c:crosses val="autoZero"/>
        <c:auto val="1"/>
        <c:lblAlgn val="ctr"/>
        <c:lblOffset val="100"/>
        <c:noMultiLvlLbl val="0"/>
      </c:catAx>
      <c:valAx>
        <c:axId val="199940033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99411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'Shares trans'!$BY$19</c:f>
              <c:strCache>
                <c:ptCount val="1"/>
                <c:pt idx="0">
                  <c:v>2006</c:v>
                </c:pt>
              </c:strCache>
            </c:strRef>
          </c:tx>
          <c:spPr>
            <a:solidFill>
              <a:srgbClr val="2FBCB8"/>
            </a:solidFill>
            <a:ln>
              <a:noFill/>
            </a:ln>
            <a:effectLst/>
          </c:spPr>
          <c:invertIfNegative val="0"/>
          <c:cat>
            <c:strRef>
              <c:f>('Shares trans'!$BX$20:$BX$21,'Shares trans'!$BX$25)</c:f>
              <c:strCache>
                <c:ptCount val="3"/>
                <c:pt idx="0">
                  <c:v>British Columbia</c:v>
                </c:pt>
                <c:pt idx="1">
                  <c:v>CVRD</c:v>
                </c:pt>
                <c:pt idx="2">
                  <c:v>Lake Cowichan</c:v>
                </c:pt>
              </c:strCache>
              <c:extLst/>
            </c:strRef>
          </c:cat>
          <c:val>
            <c:numRef>
              <c:f>('Shares trans'!$BY$20:$BY$21,'Shares trans'!$BY$25)</c:f>
              <c:numCache>
                <c:formatCode>0%</c:formatCode>
                <c:ptCount val="3"/>
                <c:pt idx="0">
                  <c:v>0.30064114462725672</c:v>
                </c:pt>
                <c:pt idx="1">
                  <c:v>0.19859290054365206</c:v>
                </c:pt>
                <c:pt idx="2">
                  <c:v>0.22619047619047619</c:v>
                </c:pt>
              </c:numCache>
              <c:extLst/>
            </c:numRef>
          </c:val>
          <c:extLst>
            <c:ext xmlns:c16="http://schemas.microsoft.com/office/drawing/2014/chart" uri="{C3380CC4-5D6E-409C-BE32-E72D297353CC}">
              <c16:uniqueId val="{00000000-3C51-43BB-9D60-051176F554BA}"/>
            </c:ext>
          </c:extLst>
        </c:ser>
        <c:ser>
          <c:idx val="1"/>
          <c:order val="1"/>
          <c:tx>
            <c:strRef>
              <c:f>'Shares trans'!$BZ$19</c:f>
              <c:strCache>
                <c:ptCount val="1"/>
                <c:pt idx="0">
                  <c:v>2011</c:v>
                </c:pt>
              </c:strCache>
            </c:strRef>
          </c:tx>
          <c:spPr>
            <a:solidFill>
              <a:srgbClr val="C1D642"/>
            </a:solidFill>
            <a:ln>
              <a:noFill/>
            </a:ln>
            <a:effectLst/>
          </c:spPr>
          <c:invertIfNegative val="0"/>
          <c:cat>
            <c:strRef>
              <c:f>('Shares trans'!$BX$20:$BX$21,'Shares trans'!$BX$25)</c:f>
              <c:strCache>
                <c:ptCount val="3"/>
                <c:pt idx="0">
                  <c:v>British Columbia</c:v>
                </c:pt>
                <c:pt idx="1">
                  <c:v>CVRD</c:v>
                </c:pt>
                <c:pt idx="2">
                  <c:v>Lake Cowichan</c:v>
                </c:pt>
              </c:strCache>
              <c:extLst/>
            </c:strRef>
          </c:cat>
          <c:val>
            <c:numRef>
              <c:f>('Shares trans'!$BZ$20:$BZ$21,'Shares trans'!$BZ$25)</c:f>
              <c:numCache>
                <c:formatCode>0%</c:formatCode>
                <c:ptCount val="3"/>
                <c:pt idx="0">
                  <c:v>0.29751195006332753</c:v>
                </c:pt>
                <c:pt idx="1">
                  <c:v>0.18965777174732398</c:v>
                </c:pt>
                <c:pt idx="2">
                  <c:v>0.22779922779922779</c:v>
                </c:pt>
              </c:numCache>
              <c:extLst/>
            </c:numRef>
          </c:val>
          <c:extLst>
            <c:ext xmlns:c16="http://schemas.microsoft.com/office/drawing/2014/chart" uri="{C3380CC4-5D6E-409C-BE32-E72D297353CC}">
              <c16:uniqueId val="{00000001-3C51-43BB-9D60-051176F554BA}"/>
            </c:ext>
          </c:extLst>
        </c:ser>
        <c:ser>
          <c:idx val="2"/>
          <c:order val="2"/>
          <c:tx>
            <c:strRef>
              <c:f>'Shares trans'!$CA$19</c:f>
              <c:strCache>
                <c:ptCount val="1"/>
                <c:pt idx="0">
                  <c:v>2016</c:v>
                </c:pt>
              </c:strCache>
            </c:strRef>
          </c:tx>
          <c:spPr>
            <a:solidFill>
              <a:srgbClr val="5E8740"/>
            </a:solidFill>
            <a:ln>
              <a:noFill/>
            </a:ln>
            <a:effectLst/>
          </c:spPr>
          <c:invertIfNegative val="0"/>
          <c:cat>
            <c:strRef>
              <c:f>('Shares trans'!$BX$20:$BX$21,'Shares trans'!$BX$25)</c:f>
              <c:strCache>
                <c:ptCount val="3"/>
                <c:pt idx="0">
                  <c:v>British Columbia</c:v>
                </c:pt>
                <c:pt idx="1">
                  <c:v>CVRD</c:v>
                </c:pt>
                <c:pt idx="2">
                  <c:v>Lake Cowichan</c:v>
                </c:pt>
              </c:strCache>
              <c:extLst/>
            </c:strRef>
          </c:cat>
          <c:val>
            <c:numRef>
              <c:f>('Shares trans'!$CA$20:$CA$21,'Shares trans'!$CA$25)</c:f>
              <c:numCache>
                <c:formatCode>0%</c:formatCode>
                <c:ptCount val="3"/>
                <c:pt idx="0">
                  <c:v>0.31847394359648773</c:v>
                </c:pt>
                <c:pt idx="1">
                  <c:v>0.22129288347037143</c:v>
                </c:pt>
                <c:pt idx="2">
                  <c:v>0.26101694915254237</c:v>
                </c:pt>
              </c:numCache>
              <c:extLst/>
            </c:numRef>
          </c:val>
          <c:extLst>
            <c:ext xmlns:c16="http://schemas.microsoft.com/office/drawing/2014/chart" uri="{C3380CC4-5D6E-409C-BE32-E72D297353CC}">
              <c16:uniqueId val="{00000002-3C51-43BB-9D60-051176F554BA}"/>
            </c:ext>
          </c:extLst>
        </c:ser>
        <c:dLbls>
          <c:showLegendKey val="0"/>
          <c:showVal val="0"/>
          <c:showCatName val="0"/>
          <c:showSerName val="0"/>
          <c:showPercent val="0"/>
          <c:showBubbleSize val="0"/>
        </c:dLbls>
        <c:gapWidth val="219"/>
        <c:overlap val="-27"/>
        <c:axId val="1513749072"/>
        <c:axId val="1314147616"/>
      </c:barChart>
      <c:catAx>
        <c:axId val="151374907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14147616"/>
        <c:crosses val="autoZero"/>
        <c:auto val="1"/>
        <c:lblAlgn val="ctr"/>
        <c:lblOffset val="100"/>
        <c:noMultiLvlLbl val="0"/>
      </c:catAx>
      <c:valAx>
        <c:axId val="131414761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1374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Totals!$AE$480</c:f>
              <c:strCache>
                <c:ptCount val="1"/>
                <c:pt idx="0">
                  <c:v>Lake Cowichan housing supply (2016)</c:v>
                </c:pt>
              </c:strCache>
            </c:strRef>
          </c:tx>
          <c:spPr>
            <a:solidFill>
              <a:srgbClr val="2FBCB8"/>
            </a:solidFill>
            <a:ln>
              <a:noFill/>
            </a:ln>
            <a:effectLst/>
          </c:spPr>
          <c:invertIfNegative val="0"/>
          <c:cat>
            <c:strRef>
              <c:f>Totals!$R$481:$R$483</c:f>
              <c:strCache>
                <c:ptCount val="3"/>
                <c:pt idx="0">
                  <c:v>1 bedroom</c:v>
                </c:pt>
                <c:pt idx="1">
                  <c:v>2 bedrooms</c:v>
                </c:pt>
                <c:pt idx="2">
                  <c:v>3+ bedrooms</c:v>
                </c:pt>
              </c:strCache>
            </c:strRef>
          </c:cat>
          <c:val>
            <c:numRef>
              <c:f>Totals!$AE$481:$AE$483</c:f>
              <c:numCache>
                <c:formatCode>#,##0</c:formatCode>
                <c:ptCount val="3"/>
                <c:pt idx="0">
                  <c:v>130</c:v>
                </c:pt>
                <c:pt idx="1">
                  <c:v>325</c:v>
                </c:pt>
                <c:pt idx="2">
                  <c:v>1015</c:v>
                </c:pt>
              </c:numCache>
            </c:numRef>
          </c:val>
          <c:extLst>
            <c:ext xmlns:c16="http://schemas.microsoft.com/office/drawing/2014/chart" uri="{C3380CC4-5D6E-409C-BE32-E72D297353CC}">
              <c16:uniqueId val="{00000000-2A00-4671-85F7-3CABEC2ADABE}"/>
            </c:ext>
          </c:extLst>
        </c:ser>
        <c:ser>
          <c:idx val="1"/>
          <c:order val="1"/>
          <c:tx>
            <c:strRef>
              <c:f>Totals!$AF$480</c:f>
              <c:strCache>
                <c:ptCount val="1"/>
                <c:pt idx="0">
                  <c:v>Lake Cowichan housing need (2025)</c:v>
                </c:pt>
              </c:strCache>
            </c:strRef>
          </c:tx>
          <c:spPr>
            <a:solidFill>
              <a:srgbClr val="C1D642"/>
            </a:solidFill>
            <a:ln>
              <a:noFill/>
            </a:ln>
            <a:effectLst/>
          </c:spPr>
          <c:invertIfNegative val="0"/>
          <c:cat>
            <c:strRef>
              <c:f>Totals!$R$481:$R$483</c:f>
              <c:strCache>
                <c:ptCount val="3"/>
                <c:pt idx="0">
                  <c:v>1 bedroom</c:v>
                </c:pt>
                <c:pt idx="1">
                  <c:v>2 bedrooms</c:v>
                </c:pt>
                <c:pt idx="2">
                  <c:v>3+ bedrooms</c:v>
                </c:pt>
              </c:strCache>
            </c:strRef>
          </c:cat>
          <c:val>
            <c:numRef>
              <c:f>Totals!$AF$481:$AF$483</c:f>
              <c:numCache>
                <c:formatCode>#,##0</c:formatCode>
                <c:ptCount val="3"/>
                <c:pt idx="0">
                  <c:v>1000.7882006855068</c:v>
                </c:pt>
                <c:pt idx="1">
                  <c:v>261.54092860006926</c:v>
                </c:pt>
                <c:pt idx="2">
                  <c:v>279.62623924286061</c:v>
                </c:pt>
              </c:numCache>
            </c:numRef>
          </c:val>
          <c:extLst>
            <c:ext xmlns:c16="http://schemas.microsoft.com/office/drawing/2014/chart" uri="{C3380CC4-5D6E-409C-BE32-E72D297353CC}">
              <c16:uniqueId val="{00000001-2A00-4671-85F7-3CABEC2ADABE}"/>
            </c:ext>
          </c:extLst>
        </c:ser>
        <c:dLbls>
          <c:showLegendKey val="0"/>
          <c:showVal val="0"/>
          <c:showCatName val="0"/>
          <c:showSerName val="0"/>
          <c:showPercent val="0"/>
          <c:showBubbleSize val="0"/>
        </c:dLbls>
        <c:gapWidth val="219"/>
        <c:overlap val="-27"/>
        <c:axId val="1283427935"/>
        <c:axId val="1283442495"/>
      </c:barChart>
      <c:catAx>
        <c:axId val="12834279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442495"/>
        <c:crosses val="autoZero"/>
        <c:auto val="1"/>
        <c:lblAlgn val="ctr"/>
        <c:lblOffset val="100"/>
        <c:noMultiLvlLbl val="0"/>
      </c:catAx>
      <c:valAx>
        <c:axId val="128344249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34279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'Projection adjustment'!$R$30</c:f>
              <c:strCache>
                <c:ptCount val="1"/>
                <c:pt idx="0">
                  <c:v>2019</c:v>
                </c:pt>
              </c:strCache>
            </c:strRef>
          </c:tx>
          <c:spPr>
            <a:solidFill>
              <a:srgbClr val="2FBCB8"/>
            </a:solidFill>
            <a:ln>
              <a:noFill/>
            </a:ln>
            <a:effectLst/>
          </c:spPr>
          <c:invertIfNegative val="0"/>
          <c:cat>
            <c:strRef>
              <c:f>'Projection adjustment'!$Q$31:$Q$46</c:f>
              <c:strCache>
                <c:ptCount val="16"/>
                <c:pt idx="0">
                  <c:v>Under $20,000</c:v>
                </c:pt>
                <c:pt idx="1">
                  <c:v>$20,000 - $39,999</c:v>
                </c:pt>
                <c:pt idx="2">
                  <c:v>$40,000 - $59,999</c:v>
                </c:pt>
                <c:pt idx="3">
                  <c:v>$60,000 - $79,999</c:v>
                </c:pt>
                <c:pt idx="4">
                  <c:v>$80,000 - $99,999</c:v>
                </c:pt>
                <c:pt idx="5">
                  <c:v>$100,000 - $119,999</c:v>
                </c:pt>
                <c:pt idx="6">
                  <c:v>$120,000 - $139,999</c:v>
                </c:pt>
                <c:pt idx="7">
                  <c:v>$140,000 - $159,999</c:v>
                </c:pt>
                <c:pt idx="8">
                  <c:v>$160,000 - $179,999</c:v>
                </c:pt>
                <c:pt idx="9">
                  <c:v>$180,000 - $199,999</c:v>
                </c:pt>
                <c:pt idx="10">
                  <c:v>$200,000 - $219,999</c:v>
                </c:pt>
                <c:pt idx="11">
                  <c:v>$220,000 - $239,999</c:v>
                </c:pt>
                <c:pt idx="12">
                  <c:v>$240,000 - $259,999</c:v>
                </c:pt>
                <c:pt idx="13">
                  <c:v>$260,000 - $279,999</c:v>
                </c:pt>
                <c:pt idx="14">
                  <c:v>$280,000 - $299,999</c:v>
                </c:pt>
                <c:pt idx="15">
                  <c:v>$300,000 or over</c:v>
                </c:pt>
              </c:strCache>
            </c:strRef>
          </c:cat>
          <c:val>
            <c:numRef>
              <c:f>Versions!$A$406:$A$421</c:f>
              <c:numCache>
                <c:formatCode>#,##0</c:formatCode>
                <c:ptCount val="16"/>
                <c:pt idx="0">
                  <c:v>142.41117286159098</c:v>
                </c:pt>
                <c:pt idx="1">
                  <c:v>345.46194190940787</c:v>
                </c:pt>
                <c:pt idx="2">
                  <c:v>268.28427403602944</c:v>
                </c:pt>
                <c:pt idx="3">
                  <c:v>207.64467784980363</c:v>
                </c:pt>
                <c:pt idx="4">
                  <c:v>171.81218919430654</c:v>
                </c:pt>
                <c:pt idx="5">
                  <c:v>121.9816265880485</c:v>
                </c:pt>
                <c:pt idx="6">
                  <c:v>84.663377918954041</c:v>
                </c:pt>
                <c:pt idx="7">
                  <c:v>60.935773245457646</c:v>
                </c:pt>
                <c:pt idx="8">
                  <c:v>38.757520855543937</c:v>
                </c:pt>
                <c:pt idx="9">
                  <c:v>23.206431230001858</c:v>
                </c:pt>
                <c:pt idx="10">
                  <c:v>14.684855761677328</c:v>
                </c:pt>
                <c:pt idx="11">
                  <c:v>9.2924666702942478</c:v>
                </c:pt>
                <c:pt idx="12">
                  <c:v>5.880203266543111</c:v>
                </c:pt>
                <c:pt idx="13">
                  <c:v>0.42569180631228576</c:v>
                </c:pt>
                <c:pt idx="14">
                  <c:v>-3.6111995957951594E-2</c:v>
                </c:pt>
                <c:pt idx="15">
                  <c:v>4.5939088019868057</c:v>
                </c:pt>
              </c:numCache>
            </c:numRef>
          </c:val>
          <c:extLst>
            <c:ext xmlns:c16="http://schemas.microsoft.com/office/drawing/2014/chart" uri="{C3380CC4-5D6E-409C-BE32-E72D297353CC}">
              <c16:uniqueId val="{00000000-1AAE-4F1D-B13D-75DBCD897FC7}"/>
            </c:ext>
          </c:extLst>
        </c:ser>
        <c:ser>
          <c:idx val="2"/>
          <c:order val="1"/>
          <c:tx>
            <c:strRef>
              <c:f>'Projection adjustment'!$S$30</c:f>
              <c:strCache>
                <c:ptCount val="1"/>
                <c:pt idx="0">
                  <c:v>2025 (Slow Recovery Scenario)</c:v>
                </c:pt>
              </c:strCache>
            </c:strRef>
          </c:tx>
          <c:spPr>
            <a:solidFill>
              <a:srgbClr val="C1D642"/>
            </a:solidFill>
            <a:ln>
              <a:noFill/>
            </a:ln>
            <a:effectLst/>
          </c:spPr>
          <c:invertIfNegative val="0"/>
          <c:cat>
            <c:strRef>
              <c:f>'Projection adjustment'!$Q$31:$Q$46</c:f>
              <c:strCache>
                <c:ptCount val="16"/>
                <c:pt idx="0">
                  <c:v>Under $20,000</c:v>
                </c:pt>
                <c:pt idx="1">
                  <c:v>$20,000 - $39,999</c:v>
                </c:pt>
                <c:pt idx="2">
                  <c:v>$40,000 - $59,999</c:v>
                </c:pt>
                <c:pt idx="3">
                  <c:v>$60,000 - $79,999</c:v>
                </c:pt>
                <c:pt idx="4">
                  <c:v>$80,000 - $99,999</c:v>
                </c:pt>
                <c:pt idx="5">
                  <c:v>$100,000 - $119,999</c:v>
                </c:pt>
                <c:pt idx="6">
                  <c:v>$120,000 - $139,999</c:v>
                </c:pt>
                <c:pt idx="7">
                  <c:v>$140,000 - $159,999</c:v>
                </c:pt>
                <c:pt idx="8">
                  <c:v>$160,000 - $179,999</c:v>
                </c:pt>
                <c:pt idx="9">
                  <c:v>$180,000 - $199,999</c:v>
                </c:pt>
                <c:pt idx="10">
                  <c:v>$200,000 - $219,999</c:v>
                </c:pt>
                <c:pt idx="11">
                  <c:v>$220,000 - $239,999</c:v>
                </c:pt>
                <c:pt idx="12">
                  <c:v>$240,000 - $259,999</c:v>
                </c:pt>
                <c:pt idx="13">
                  <c:v>$260,000 - $279,999</c:v>
                </c:pt>
                <c:pt idx="14">
                  <c:v>$280,000 - $299,999</c:v>
                </c:pt>
                <c:pt idx="15">
                  <c:v>$300,000 or over</c:v>
                </c:pt>
              </c:strCache>
            </c:strRef>
          </c:cat>
          <c:val>
            <c:numRef>
              <c:f>Versions!$C$406:$C$421</c:f>
              <c:numCache>
                <c:formatCode>#,##0</c:formatCode>
                <c:ptCount val="16"/>
                <c:pt idx="0">
                  <c:v>114.46017521363773</c:v>
                </c:pt>
                <c:pt idx="1">
                  <c:v>339.65824352014454</c:v>
                </c:pt>
                <c:pt idx="2">
                  <c:v>252.18461368207991</c:v>
                </c:pt>
                <c:pt idx="3">
                  <c:v>219.61464512535369</c:v>
                </c:pt>
                <c:pt idx="4">
                  <c:v>177.73897126670576</c:v>
                </c:pt>
                <c:pt idx="5">
                  <c:v>130.78777474384981</c:v>
                </c:pt>
                <c:pt idx="6">
                  <c:v>94.886197677316218</c:v>
                </c:pt>
                <c:pt idx="7">
                  <c:v>70.86031206953686</c:v>
                </c:pt>
                <c:pt idx="8">
                  <c:v>47.384014187367931</c:v>
                </c:pt>
                <c:pt idx="9">
                  <c:v>31.101624989376393</c:v>
                </c:pt>
                <c:pt idx="10">
                  <c:v>21.801162549579768</c:v>
                </c:pt>
                <c:pt idx="11">
                  <c:v>15.207817761772342</c:v>
                </c:pt>
                <c:pt idx="12">
                  <c:v>10.608504044190814</c:v>
                </c:pt>
                <c:pt idx="13">
                  <c:v>3.9524538948060073</c:v>
                </c:pt>
                <c:pt idx="14">
                  <c:v>1.4725819706051468</c:v>
                </c:pt>
                <c:pt idx="15">
                  <c:v>10.236275832113945</c:v>
                </c:pt>
              </c:numCache>
            </c:numRef>
          </c:val>
          <c:extLst>
            <c:ext xmlns:c16="http://schemas.microsoft.com/office/drawing/2014/chart" uri="{C3380CC4-5D6E-409C-BE32-E72D297353CC}">
              <c16:uniqueId val="{00000001-1AAE-4F1D-B13D-75DBCD897FC7}"/>
            </c:ext>
          </c:extLst>
        </c:ser>
        <c:ser>
          <c:idx val="1"/>
          <c:order val="2"/>
          <c:tx>
            <c:strRef>
              <c:f>'Projection adjustment'!$T$30</c:f>
              <c:strCache>
                <c:ptCount val="1"/>
                <c:pt idx="0">
                  <c:v>2025 (Rapid Recovery Scenario)</c:v>
                </c:pt>
              </c:strCache>
            </c:strRef>
          </c:tx>
          <c:spPr>
            <a:solidFill>
              <a:srgbClr val="5E8740"/>
            </a:solidFill>
            <a:ln>
              <a:noFill/>
            </a:ln>
            <a:effectLst/>
          </c:spPr>
          <c:invertIfNegative val="0"/>
          <c:cat>
            <c:strRef>
              <c:f>'Projection adjustment'!$Q$31:$Q$46</c:f>
              <c:strCache>
                <c:ptCount val="16"/>
                <c:pt idx="0">
                  <c:v>Under $20,000</c:v>
                </c:pt>
                <c:pt idx="1">
                  <c:v>$20,000 - $39,999</c:v>
                </c:pt>
                <c:pt idx="2">
                  <c:v>$40,000 - $59,999</c:v>
                </c:pt>
                <c:pt idx="3">
                  <c:v>$60,000 - $79,999</c:v>
                </c:pt>
                <c:pt idx="4">
                  <c:v>$80,000 - $99,999</c:v>
                </c:pt>
                <c:pt idx="5">
                  <c:v>$100,000 - $119,999</c:v>
                </c:pt>
                <c:pt idx="6">
                  <c:v>$120,000 - $139,999</c:v>
                </c:pt>
                <c:pt idx="7">
                  <c:v>$140,000 - $159,999</c:v>
                </c:pt>
                <c:pt idx="8">
                  <c:v>$160,000 - $179,999</c:v>
                </c:pt>
                <c:pt idx="9">
                  <c:v>$180,000 - $199,999</c:v>
                </c:pt>
                <c:pt idx="10">
                  <c:v>$200,000 - $219,999</c:v>
                </c:pt>
                <c:pt idx="11">
                  <c:v>$220,000 - $239,999</c:v>
                </c:pt>
                <c:pt idx="12">
                  <c:v>$240,000 - $259,999</c:v>
                </c:pt>
                <c:pt idx="13">
                  <c:v>$260,000 - $279,999</c:v>
                </c:pt>
                <c:pt idx="14">
                  <c:v>$280,000 - $299,999</c:v>
                </c:pt>
                <c:pt idx="15">
                  <c:v>$300,000 or over</c:v>
                </c:pt>
              </c:strCache>
            </c:strRef>
          </c:cat>
          <c:val>
            <c:numRef>
              <c:f>Versions!$B$406:$B$421</c:f>
              <c:numCache>
                <c:formatCode>#,##0</c:formatCode>
                <c:ptCount val="16"/>
                <c:pt idx="0">
                  <c:v>87.89590864834986</c:v>
                </c:pt>
                <c:pt idx="1">
                  <c:v>320.76555656926161</c:v>
                </c:pt>
                <c:pt idx="2">
                  <c:v>242.28146066715834</c:v>
                </c:pt>
                <c:pt idx="3">
                  <c:v>218.15811799632868</c:v>
                </c:pt>
                <c:pt idx="4">
                  <c:v>179.44266204672005</c:v>
                </c:pt>
                <c:pt idx="5">
                  <c:v>134.68929999429</c:v>
                </c:pt>
                <c:pt idx="6">
                  <c:v>100.54676577402023</c:v>
                </c:pt>
                <c:pt idx="7">
                  <c:v>77.586570649789238</c:v>
                </c:pt>
                <c:pt idx="8">
                  <c:v>54.346514418758645</c:v>
                </c:pt>
                <c:pt idx="9">
                  <c:v>37.17282224829772</c:v>
                </c:pt>
                <c:pt idx="10">
                  <c:v>26.885867345764638</c:v>
                </c:pt>
                <c:pt idx="11">
                  <c:v>19.359907069780729</c:v>
                </c:pt>
                <c:pt idx="12">
                  <c:v>13.940632709756692</c:v>
                </c:pt>
                <c:pt idx="13">
                  <c:v>6.4927782364500688</c:v>
                </c:pt>
                <c:pt idx="14">
                  <c:v>3.0239781870313278</c:v>
                </c:pt>
                <c:pt idx="15">
                  <c:v>19.366525966678481</c:v>
                </c:pt>
              </c:numCache>
            </c:numRef>
          </c:val>
          <c:extLst>
            <c:ext xmlns:c16="http://schemas.microsoft.com/office/drawing/2014/chart" uri="{C3380CC4-5D6E-409C-BE32-E72D297353CC}">
              <c16:uniqueId val="{00000002-1AAE-4F1D-B13D-75DBCD897FC7}"/>
            </c:ext>
          </c:extLst>
        </c:ser>
        <c:dLbls>
          <c:showLegendKey val="0"/>
          <c:showVal val="0"/>
          <c:showCatName val="0"/>
          <c:showSerName val="0"/>
          <c:showPercent val="0"/>
          <c:showBubbleSize val="0"/>
        </c:dLbls>
        <c:gapWidth val="219"/>
        <c:overlap val="-27"/>
        <c:axId val="542251119"/>
        <c:axId val="487771583"/>
      </c:barChart>
      <c:catAx>
        <c:axId val="54225111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7771583"/>
        <c:crosses val="autoZero"/>
        <c:auto val="1"/>
        <c:lblAlgn val="ctr"/>
        <c:lblOffset val="100"/>
        <c:noMultiLvlLbl val="0"/>
      </c:catAx>
      <c:valAx>
        <c:axId val="48777158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22511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'Totals trans'!$EW$18</c:f>
              <c:strCache>
                <c:ptCount val="1"/>
                <c:pt idx="0">
                  <c:v>2006</c:v>
                </c:pt>
              </c:strCache>
            </c:strRef>
          </c:tx>
          <c:spPr>
            <a:solidFill>
              <a:srgbClr val="2FBCB8"/>
            </a:solidFill>
            <a:ln>
              <a:noFill/>
            </a:ln>
            <a:effectLst/>
          </c:spPr>
          <c:invertIfNegative val="0"/>
          <c:cat>
            <c:strRef>
              <c:f>('Totals trans'!$EV$19:$EV$20,'Totals trans'!$EV$24)</c:f>
              <c:strCache>
                <c:ptCount val="3"/>
                <c:pt idx="0">
                  <c:v>British Columbia</c:v>
                </c:pt>
                <c:pt idx="1">
                  <c:v>CVRD</c:v>
                </c:pt>
                <c:pt idx="2">
                  <c:v>Lake Cowichan</c:v>
                </c:pt>
              </c:strCache>
              <c:extLst/>
            </c:strRef>
          </c:cat>
          <c:val>
            <c:numRef>
              <c:f>('Totals trans'!$EW$19:$EW$20,'Totals trans'!$EW$24)</c:f>
              <c:numCache>
                <c:formatCode>#,##0</c:formatCode>
                <c:ptCount val="3"/>
                <c:pt idx="0">
                  <c:v>62372</c:v>
                </c:pt>
                <c:pt idx="1">
                  <c:v>60430</c:v>
                </c:pt>
                <c:pt idx="2">
                  <c:v>53795</c:v>
                </c:pt>
              </c:numCache>
              <c:extLst/>
            </c:numRef>
          </c:val>
          <c:extLst>
            <c:ext xmlns:c16="http://schemas.microsoft.com/office/drawing/2014/chart" uri="{C3380CC4-5D6E-409C-BE32-E72D297353CC}">
              <c16:uniqueId val="{00000000-BEE3-465A-BB8A-374AEF8DFE3E}"/>
            </c:ext>
          </c:extLst>
        </c:ser>
        <c:ser>
          <c:idx val="1"/>
          <c:order val="1"/>
          <c:tx>
            <c:strRef>
              <c:f>'Totals trans'!$EX$18</c:f>
              <c:strCache>
                <c:ptCount val="1"/>
                <c:pt idx="0">
                  <c:v>2011</c:v>
                </c:pt>
              </c:strCache>
            </c:strRef>
          </c:tx>
          <c:spPr>
            <a:solidFill>
              <a:srgbClr val="C1D642"/>
            </a:solidFill>
            <a:ln>
              <a:noFill/>
            </a:ln>
            <a:effectLst/>
          </c:spPr>
          <c:invertIfNegative val="0"/>
          <c:cat>
            <c:strRef>
              <c:f>('Totals trans'!$EV$19:$EV$20,'Totals trans'!$EV$24)</c:f>
              <c:strCache>
                <c:ptCount val="3"/>
                <c:pt idx="0">
                  <c:v>British Columbia</c:v>
                </c:pt>
                <c:pt idx="1">
                  <c:v>CVRD</c:v>
                </c:pt>
                <c:pt idx="2">
                  <c:v>Lake Cowichan</c:v>
                </c:pt>
              </c:strCache>
              <c:extLst/>
            </c:strRef>
          </c:cat>
          <c:val>
            <c:numRef>
              <c:f>('Totals trans'!$EX$19:$EX$20,'Totals trans'!$EX$24)</c:f>
              <c:numCache>
                <c:formatCode>#,##0</c:formatCode>
                <c:ptCount val="3"/>
                <c:pt idx="0">
                  <c:v>65555</c:v>
                </c:pt>
                <c:pt idx="1">
                  <c:v>61347</c:v>
                </c:pt>
                <c:pt idx="2">
                  <c:v>48010</c:v>
                </c:pt>
              </c:numCache>
              <c:extLst/>
            </c:numRef>
          </c:val>
          <c:extLst>
            <c:ext xmlns:c16="http://schemas.microsoft.com/office/drawing/2014/chart" uri="{C3380CC4-5D6E-409C-BE32-E72D297353CC}">
              <c16:uniqueId val="{00000001-BEE3-465A-BB8A-374AEF8DFE3E}"/>
            </c:ext>
          </c:extLst>
        </c:ser>
        <c:ser>
          <c:idx val="2"/>
          <c:order val="2"/>
          <c:tx>
            <c:strRef>
              <c:f>'Totals trans'!$EY$18</c:f>
              <c:strCache>
                <c:ptCount val="1"/>
                <c:pt idx="0">
                  <c:v>2016</c:v>
                </c:pt>
              </c:strCache>
            </c:strRef>
          </c:tx>
          <c:spPr>
            <a:solidFill>
              <a:srgbClr val="5E8740"/>
            </a:solidFill>
            <a:ln>
              <a:noFill/>
            </a:ln>
            <a:effectLst/>
          </c:spPr>
          <c:invertIfNegative val="0"/>
          <c:cat>
            <c:strRef>
              <c:f>('Totals trans'!$EV$19:$EV$20,'Totals trans'!$EV$24)</c:f>
              <c:strCache>
                <c:ptCount val="3"/>
                <c:pt idx="0">
                  <c:v>British Columbia</c:v>
                </c:pt>
                <c:pt idx="1">
                  <c:v>CVRD</c:v>
                </c:pt>
                <c:pt idx="2">
                  <c:v>Lake Cowichan</c:v>
                </c:pt>
              </c:strCache>
              <c:extLst/>
            </c:strRef>
          </c:cat>
          <c:val>
            <c:numRef>
              <c:f>('Totals trans'!$EY$19:$EY$20,'Totals trans'!$EY$24)</c:f>
              <c:numCache>
                <c:formatCode>#,##0</c:formatCode>
                <c:ptCount val="3"/>
                <c:pt idx="0">
                  <c:v>69979</c:v>
                </c:pt>
                <c:pt idx="1">
                  <c:v>65078</c:v>
                </c:pt>
                <c:pt idx="2">
                  <c:v>52438</c:v>
                </c:pt>
              </c:numCache>
              <c:extLst/>
            </c:numRef>
          </c:val>
          <c:extLst>
            <c:ext xmlns:c16="http://schemas.microsoft.com/office/drawing/2014/chart" uri="{C3380CC4-5D6E-409C-BE32-E72D297353CC}">
              <c16:uniqueId val="{00000002-BEE3-465A-BB8A-374AEF8DFE3E}"/>
            </c:ext>
          </c:extLst>
        </c:ser>
        <c:dLbls>
          <c:showLegendKey val="0"/>
          <c:showVal val="0"/>
          <c:showCatName val="0"/>
          <c:showSerName val="0"/>
          <c:showPercent val="0"/>
          <c:showBubbleSize val="0"/>
        </c:dLbls>
        <c:gapWidth val="219"/>
        <c:overlap val="-27"/>
        <c:axId val="1958143679"/>
        <c:axId val="4588527"/>
      </c:barChart>
      <c:catAx>
        <c:axId val="19581436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88527"/>
        <c:crosses val="autoZero"/>
        <c:auto val="1"/>
        <c:lblAlgn val="ctr"/>
        <c:lblOffset val="100"/>
        <c:noMultiLvlLbl val="0"/>
      </c:catAx>
      <c:valAx>
        <c:axId val="458852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8143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'Totals trans'!$FB$18</c:f>
              <c:strCache>
                <c:ptCount val="1"/>
                <c:pt idx="0">
                  <c:v>2006</c:v>
                </c:pt>
              </c:strCache>
            </c:strRef>
          </c:tx>
          <c:spPr>
            <a:solidFill>
              <a:srgbClr val="2FBCB8"/>
            </a:solidFill>
            <a:ln>
              <a:noFill/>
            </a:ln>
            <a:effectLst/>
          </c:spPr>
          <c:invertIfNegative val="0"/>
          <c:cat>
            <c:strRef>
              <c:f>('Totals trans'!$EV$19:$EV$20,'Totals trans'!$EV$24)</c:f>
              <c:strCache>
                <c:ptCount val="3"/>
                <c:pt idx="0">
                  <c:v>British Columbia</c:v>
                </c:pt>
                <c:pt idx="1">
                  <c:v>CVRD</c:v>
                </c:pt>
                <c:pt idx="2">
                  <c:v>Lake Cowichan</c:v>
                </c:pt>
              </c:strCache>
              <c:extLst/>
            </c:strRef>
          </c:cat>
          <c:val>
            <c:numRef>
              <c:f>('Totals trans'!$FB$19:$FB$20,'Totals trans'!$FB$24)</c:f>
              <c:numCache>
                <c:formatCode>#,##0</c:formatCode>
                <c:ptCount val="3"/>
                <c:pt idx="0">
                  <c:v>75815.73358001851</c:v>
                </c:pt>
                <c:pt idx="1">
                  <c:v>73455.152636447732</c:v>
                </c:pt>
                <c:pt idx="2">
                  <c:v>65390.037002775214</c:v>
                </c:pt>
              </c:numCache>
              <c:extLst/>
            </c:numRef>
          </c:val>
          <c:extLst>
            <c:ext xmlns:c16="http://schemas.microsoft.com/office/drawing/2014/chart" uri="{C3380CC4-5D6E-409C-BE32-E72D297353CC}">
              <c16:uniqueId val="{00000000-8733-45C9-A3CC-A6AD94EA864A}"/>
            </c:ext>
          </c:extLst>
        </c:ser>
        <c:ser>
          <c:idx val="1"/>
          <c:order val="1"/>
          <c:tx>
            <c:strRef>
              <c:f>'Totals trans'!$FC$18</c:f>
              <c:strCache>
                <c:ptCount val="1"/>
                <c:pt idx="0">
                  <c:v>2011</c:v>
                </c:pt>
              </c:strCache>
            </c:strRef>
          </c:tx>
          <c:spPr>
            <a:solidFill>
              <a:srgbClr val="C1D642"/>
            </a:solidFill>
            <a:ln>
              <a:noFill/>
            </a:ln>
            <a:effectLst/>
          </c:spPr>
          <c:invertIfNegative val="0"/>
          <c:cat>
            <c:strRef>
              <c:f>('Totals trans'!$EV$19:$EV$20,'Totals trans'!$EV$24)</c:f>
              <c:strCache>
                <c:ptCount val="3"/>
                <c:pt idx="0">
                  <c:v>British Columbia</c:v>
                </c:pt>
                <c:pt idx="1">
                  <c:v>CVRD</c:v>
                </c:pt>
                <c:pt idx="2">
                  <c:v>Lake Cowichan</c:v>
                </c:pt>
              </c:strCache>
              <c:extLst/>
            </c:strRef>
          </c:cat>
          <c:val>
            <c:numRef>
              <c:f>('Totals trans'!$FC$19:$FC$20,'Totals trans'!$FC$24)</c:f>
              <c:numCache>
                <c:formatCode>#,##0</c:formatCode>
                <c:ptCount val="3"/>
                <c:pt idx="0">
                  <c:v>73939.287553648071</c:v>
                </c:pt>
                <c:pt idx="1">
                  <c:v>69193.096995708154</c:v>
                </c:pt>
                <c:pt idx="2">
                  <c:v>54150.3347639485</c:v>
                </c:pt>
              </c:numCache>
              <c:extLst/>
            </c:numRef>
          </c:val>
          <c:extLst>
            <c:ext xmlns:c16="http://schemas.microsoft.com/office/drawing/2014/chart" uri="{C3380CC4-5D6E-409C-BE32-E72D297353CC}">
              <c16:uniqueId val="{00000001-8733-45C9-A3CC-A6AD94EA864A}"/>
            </c:ext>
          </c:extLst>
        </c:ser>
        <c:ser>
          <c:idx val="2"/>
          <c:order val="2"/>
          <c:tx>
            <c:strRef>
              <c:f>'Totals trans'!$FD$18</c:f>
              <c:strCache>
                <c:ptCount val="1"/>
                <c:pt idx="0">
                  <c:v>2016</c:v>
                </c:pt>
              </c:strCache>
            </c:strRef>
          </c:tx>
          <c:spPr>
            <a:solidFill>
              <a:srgbClr val="5E8740"/>
            </a:solidFill>
            <a:ln>
              <a:noFill/>
            </a:ln>
            <a:effectLst/>
          </c:spPr>
          <c:invertIfNegative val="0"/>
          <c:cat>
            <c:strRef>
              <c:f>('Totals trans'!$EV$19:$EV$20,'Totals trans'!$EV$24)</c:f>
              <c:strCache>
                <c:ptCount val="3"/>
                <c:pt idx="0">
                  <c:v>British Columbia</c:v>
                </c:pt>
                <c:pt idx="1">
                  <c:v>CVRD</c:v>
                </c:pt>
                <c:pt idx="2">
                  <c:v>Lake Cowichan</c:v>
                </c:pt>
              </c:strCache>
              <c:extLst/>
            </c:strRef>
          </c:cat>
          <c:val>
            <c:numRef>
              <c:f>('Totals trans'!$FD$19:$FD$20,'Totals trans'!$FD$24)</c:f>
              <c:numCache>
                <c:formatCode>#,##0</c:formatCode>
                <c:ptCount val="3"/>
                <c:pt idx="0">
                  <c:v>75124.51470588235</c:v>
                </c:pt>
                <c:pt idx="1">
                  <c:v>69863.147058823539</c:v>
                </c:pt>
                <c:pt idx="2">
                  <c:v>56293.735294117643</c:v>
                </c:pt>
              </c:numCache>
              <c:extLst/>
            </c:numRef>
          </c:val>
          <c:extLst>
            <c:ext xmlns:c16="http://schemas.microsoft.com/office/drawing/2014/chart" uri="{C3380CC4-5D6E-409C-BE32-E72D297353CC}">
              <c16:uniqueId val="{00000002-8733-45C9-A3CC-A6AD94EA864A}"/>
            </c:ext>
          </c:extLst>
        </c:ser>
        <c:dLbls>
          <c:showLegendKey val="0"/>
          <c:showVal val="0"/>
          <c:showCatName val="0"/>
          <c:showSerName val="0"/>
          <c:showPercent val="0"/>
          <c:showBubbleSize val="0"/>
        </c:dLbls>
        <c:gapWidth val="219"/>
        <c:overlap val="-27"/>
        <c:axId val="1958143679"/>
        <c:axId val="4588527"/>
      </c:barChart>
      <c:catAx>
        <c:axId val="1958143679"/>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88527"/>
        <c:crosses val="autoZero"/>
        <c:auto val="1"/>
        <c:lblAlgn val="ctr"/>
        <c:lblOffset val="100"/>
        <c:noMultiLvlLbl val="0"/>
      </c:catAx>
      <c:valAx>
        <c:axId val="4588527"/>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58143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'Shares trans'!$DH$25</c:f>
              <c:strCache>
                <c:ptCount val="1"/>
                <c:pt idx="0">
                  <c:v>2006</c:v>
                </c:pt>
              </c:strCache>
            </c:strRef>
          </c:tx>
          <c:spPr>
            <a:solidFill>
              <a:srgbClr val="2FBCB8"/>
            </a:solidFill>
            <a:ln>
              <a:noFill/>
            </a:ln>
            <a:effectLst/>
          </c:spPr>
          <c:invertIfNegative val="0"/>
          <c:cat>
            <c:strRef>
              <c:f>'Shares trans'!$DI$24:$EC$24</c:f>
              <c:strCache>
                <c:ptCount val="21"/>
                <c:pt idx="0">
                  <c:v>$0 - $9,999</c:v>
                </c:pt>
                <c:pt idx="1">
                  <c:v>$10 - $19,000</c:v>
                </c:pt>
                <c:pt idx="2">
                  <c:v>$20,000 - $29,999</c:v>
                </c:pt>
                <c:pt idx="3">
                  <c:v>$30,000 - $39,999</c:v>
                </c:pt>
                <c:pt idx="4">
                  <c:v>$40,000 - $49,999</c:v>
                </c:pt>
                <c:pt idx="5">
                  <c:v>$50,000 - $59,999</c:v>
                </c:pt>
                <c:pt idx="6">
                  <c:v>$60,000 - $69,000</c:v>
                </c:pt>
                <c:pt idx="7">
                  <c:v>$70,000 - $79,999</c:v>
                </c:pt>
                <c:pt idx="8">
                  <c:v>$80,000 - $89,999</c:v>
                </c:pt>
                <c:pt idx="9">
                  <c:v>$90,000 - $99,999</c:v>
                </c:pt>
                <c:pt idx="10">
                  <c:v>$100,000 - $109,999</c:v>
                </c:pt>
                <c:pt idx="11">
                  <c:v>$110,000 - $119,999</c:v>
                </c:pt>
                <c:pt idx="12">
                  <c:v>$120,000 - $129,999</c:v>
                </c:pt>
                <c:pt idx="13">
                  <c:v>$130,000 - $139,999</c:v>
                </c:pt>
                <c:pt idx="14">
                  <c:v>$140,000 - $149,000</c:v>
                </c:pt>
                <c:pt idx="15">
                  <c:v>$150,000 - $159,000</c:v>
                </c:pt>
                <c:pt idx="16">
                  <c:v>$160,000 - $169,999</c:v>
                </c:pt>
                <c:pt idx="17">
                  <c:v>$170,000 - $179,999</c:v>
                </c:pt>
                <c:pt idx="18">
                  <c:v>$180,000 - $189,999</c:v>
                </c:pt>
                <c:pt idx="19">
                  <c:v>$190,000 - $199,999</c:v>
                </c:pt>
                <c:pt idx="20">
                  <c:v>$200,000+</c:v>
                </c:pt>
              </c:strCache>
            </c:strRef>
          </c:cat>
          <c:val>
            <c:numRef>
              <c:f>'Shares trans'!$DI$25:$EC$25</c:f>
              <c:numCache>
                <c:formatCode>0.0%</c:formatCode>
                <c:ptCount val="21"/>
                <c:pt idx="0">
                  <c:v>4.6487213505848557E-2</c:v>
                </c:pt>
                <c:pt idx="1">
                  <c:v>7.9774091069537589E-2</c:v>
                </c:pt>
                <c:pt idx="2">
                  <c:v>9.0357486276275906E-2</c:v>
                </c:pt>
                <c:pt idx="3">
                  <c:v>9.1729858685200283E-2</c:v>
                </c:pt>
                <c:pt idx="4">
                  <c:v>9.0533977628199661E-2</c:v>
                </c:pt>
                <c:pt idx="5">
                  <c:v>8.2920505860730062E-2</c:v>
                </c:pt>
                <c:pt idx="6">
                  <c:v>7.382511532796962E-2</c:v>
                </c:pt>
                <c:pt idx="7">
                  <c:v>6.8670350670058541E-2</c:v>
                </c:pt>
                <c:pt idx="8">
                  <c:v>6.0387428947016077E-2</c:v>
                </c:pt>
                <c:pt idx="9">
                  <c:v>5.2302299256301955E-2</c:v>
                </c:pt>
                <c:pt idx="10">
                  <c:v>4.459806671905911E-2</c:v>
                </c:pt>
                <c:pt idx="11">
                  <c:v>3.7822777643551006E-2</c:v>
                </c:pt>
                <c:pt idx="12">
                  <c:v>3.1558562396505271E-2</c:v>
                </c:pt>
                <c:pt idx="13">
                  <c:v>2.6331827607164914E-2</c:v>
                </c:pt>
                <c:pt idx="14">
                  <c:v>2.1540464210834276E-2</c:v>
                </c:pt>
                <c:pt idx="15">
                  <c:v>1.7633626769630342E-2</c:v>
                </c:pt>
                <c:pt idx="16">
                  <c:v>1.439021171009398E-2</c:v>
                </c:pt>
                <c:pt idx="17">
                  <c:v>1.1743369402485484E-2</c:v>
                </c:pt>
                <c:pt idx="18">
                  <c:v>8.2318787902276452E-3</c:v>
                </c:pt>
                <c:pt idx="19">
                  <c:v>6.7177603399899699E-3</c:v>
                </c:pt>
                <c:pt idx="20">
                  <c:v>4.2443127183319738E-2</c:v>
                </c:pt>
              </c:numCache>
            </c:numRef>
          </c:val>
          <c:extLst>
            <c:ext xmlns:c16="http://schemas.microsoft.com/office/drawing/2014/chart" uri="{C3380CC4-5D6E-409C-BE32-E72D297353CC}">
              <c16:uniqueId val="{00000000-DACA-4898-AF8C-52E5DDBE5BED}"/>
            </c:ext>
          </c:extLst>
        </c:ser>
        <c:ser>
          <c:idx val="1"/>
          <c:order val="1"/>
          <c:tx>
            <c:strRef>
              <c:f>'Shares trans'!$DH$26</c:f>
              <c:strCache>
                <c:ptCount val="1"/>
                <c:pt idx="0">
                  <c:v>2011</c:v>
                </c:pt>
              </c:strCache>
            </c:strRef>
          </c:tx>
          <c:spPr>
            <a:solidFill>
              <a:srgbClr val="C1D642"/>
            </a:solidFill>
            <a:ln>
              <a:noFill/>
            </a:ln>
            <a:effectLst/>
          </c:spPr>
          <c:invertIfNegative val="0"/>
          <c:cat>
            <c:strRef>
              <c:f>'Shares trans'!$DI$24:$EC$24</c:f>
              <c:strCache>
                <c:ptCount val="21"/>
                <c:pt idx="0">
                  <c:v>$0 - $9,999</c:v>
                </c:pt>
                <c:pt idx="1">
                  <c:v>$10 - $19,000</c:v>
                </c:pt>
                <c:pt idx="2">
                  <c:v>$20,000 - $29,999</c:v>
                </c:pt>
                <c:pt idx="3">
                  <c:v>$30,000 - $39,999</c:v>
                </c:pt>
                <c:pt idx="4">
                  <c:v>$40,000 - $49,999</c:v>
                </c:pt>
                <c:pt idx="5">
                  <c:v>$50,000 - $59,999</c:v>
                </c:pt>
                <c:pt idx="6">
                  <c:v>$60,000 - $69,000</c:v>
                </c:pt>
                <c:pt idx="7">
                  <c:v>$70,000 - $79,999</c:v>
                </c:pt>
                <c:pt idx="8">
                  <c:v>$80,000 - $89,999</c:v>
                </c:pt>
                <c:pt idx="9">
                  <c:v>$90,000 - $99,999</c:v>
                </c:pt>
                <c:pt idx="10">
                  <c:v>$100,000 - $109,999</c:v>
                </c:pt>
                <c:pt idx="11">
                  <c:v>$110,000 - $119,999</c:v>
                </c:pt>
                <c:pt idx="12">
                  <c:v>$120,000 - $129,999</c:v>
                </c:pt>
                <c:pt idx="13">
                  <c:v>$130,000 - $139,999</c:v>
                </c:pt>
                <c:pt idx="14">
                  <c:v>$140,000 - $149,000</c:v>
                </c:pt>
                <c:pt idx="15">
                  <c:v>$150,000 - $159,000</c:v>
                </c:pt>
                <c:pt idx="16">
                  <c:v>$160,000 - $169,999</c:v>
                </c:pt>
                <c:pt idx="17">
                  <c:v>$170,000 - $179,999</c:v>
                </c:pt>
                <c:pt idx="18">
                  <c:v>$180,000 - $189,999</c:v>
                </c:pt>
                <c:pt idx="19">
                  <c:v>$190,000 - $199,999</c:v>
                </c:pt>
                <c:pt idx="20">
                  <c:v>$200,000+</c:v>
                </c:pt>
              </c:strCache>
            </c:strRef>
          </c:cat>
          <c:val>
            <c:numRef>
              <c:f>'Shares trans'!$DI$26:$EC$26</c:f>
              <c:numCache>
                <c:formatCode>0.0%</c:formatCode>
                <c:ptCount val="21"/>
                <c:pt idx="0">
                  <c:v>5.1608698732025213E-2</c:v>
                </c:pt>
                <c:pt idx="1">
                  <c:v>7.5647800524190692E-2</c:v>
                </c:pt>
                <c:pt idx="2">
                  <c:v>8.401218389176171E-2</c:v>
                </c:pt>
                <c:pt idx="3">
                  <c:v>8.6950485230573069E-2</c:v>
                </c:pt>
                <c:pt idx="4">
                  <c:v>8.4935892895091028E-2</c:v>
                </c:pt>
                <c:pt idx="5">
                  <c:v>7.686618970036127E-2</c:v>
                </c:pt>
                <c:pt idx="6">
                  <c:v>7.073174187150244E-2</c:v>
                </c:pt>
                <c:pt idx="7">
                  <c:v>6.4407452008217042E-2</c:v>
                </c:pt>
                <c:pt idx="8">
                  <c:v>5.927605015229865E-2</c:v>
                </c:pt>
                <c:pt idx="9">
                  <c:v>5.2011050506481547E-2</c:v>
                </c:pt>
                <c:pt idx="10">
                  <c:v>4.521169491176702E-2</c:v>
                </c:pt>
                <c:pt idx="11">
                  <c:v>3.9077405548752421E-2</c:v>
                </c:pt>
                <c:pt idx="12">
                  <c:v>3.3201673076873252E-2</c:v>
                </c:pt>
                <c:pt idx="13">
                  <c:v>2.8209423824933633E-2</c:v>
                </c:pt>
                <c:pt idx="14">
                  <c:v>2.3763569726998612E-2</c:v>
                </c:pt>
                <c:pt idx="15">
                  <c:v>1.9970658156811299E-2</c:v>
                </c:pt>
                <c:pt idx="16">
                  <c:v>1.677978666880893E-2</c:v>
                </c:pt>
                <c:pt idx="17">
                  <c:v>1.4098746192533823E-2</c:v>
                </c:pt>
                <c:pt idx="18">
                  <c:v>1.0675092335378666E-2</c:v>
                </c:pt>
                <c:pt idx="19">
                  <c:v>8.9694476091363926E-3</c:v>
                </c:pt>
                <c:pt idx="20">
                  <c:v>5.3594956435503292E-2</c:v>
                </c:pt>
              </c:numCache>
            </c:numRef>
          </c:val>
          <c:extLst>
            <c:ext xmlns:c16="http://schemas.microsoft.com/office/drawing/2014/chart" uri="{C3380CC4-5D6E-409C-BE32-E72D297353CC}">
              <c16:uniqueId val="{00000001-DACA-4898-AF8C-52E5DDBE5BED}"/>
            </c:ext>
          </c:extLst>
        </c:ser>
        <c:ser>
          <c:idx val="2"/>
          <c:order val="2"/>
          <c:tx>
            <c:strRef>
              <c:f>'Shares trans'!$DH$27</c:f>
              <c:strCache>
                <c:ptCount val="1"/>
                <c:pt idx="0">
                  <c:v>2016</c:v>
                </c:pt>
              </c:strCache>
            </c:strRef>
          </c:tx>
          <c:spPr>
            <a:solidFill>
              <a:srgbClr val="5E8740"/>
            </a:solidFill>
            <a:ln>
              <a:noFill/>
            </a:ln>
            <a:effectLst/>
          </c:spPr>
          <c:invertIfNegative val="0"/>
          <c:cat>
            <c:strRef>
              <c:f>'Shares trans'!$DI$24:$EC$24</c:f>
              <c:strCache>
                <c:ptCount val="21"/>
                <c:pt idx="0">
                  <c:v>$0 - $9,999</c:v>
                </c:pt>
                <c:pt idx="1">
                  <c:v>$10 - $19,000</c:v>
                </c:pt>
                <c:pt idx="2">
                  <c:v>$20,000 - $29,999</c:v>
                </c:pt>
                <c:pt idx="3">
                  <c:v>$30,000 - $39,999</c:v>
                </c:pt>
                <c:pt idx="4">
                  <c:v>$40,000 - $49,999</c:v>
                </c:pt>
                <c:pt idx="5">
                  <c:v>$50,000 - $59,999</c:v>
                </c:pt>
                <c:pt idx="6">
                  <c:v>$60,000 - $69,000</c:v>
                </c:pt>
                <c:pt idx="7">
                  <c:v>$70,000 - $79,999</c:v>
                </c:pt>
                <c:pt idx="8">
                  <c:v>$80,000 - $89,999</c:v>
                </c:pt>
                <c:pt idx="9">
                  <c:v>$90,000 - $99,999</c:v>
                </c:pt>
                <c:pt idx="10">
                  <c:v>$100,000 - $109,999</c:v>
                </c:pt>
                <c:pt idx="11">
                  <c:v>$110,000 - $119,999</c:v>
                </c:pt>
                <c:pt idx="12">
                  <c:v>$120,000 - $129,999</c:v>
                </c:pt>
                <c:pt idx="13">
                  <c:v>$130,000 - $139,999</c:v>
                </c:pt>
                <c:pt idx="14">
                  <c:v>$140,000 - $149,000</c:v>
                </c:pt>
                <c:pt idx="15">
                  <c:v>$150,000 - $159,000</c:v>
                </c:pt>
                <c:pt idx="16">
                  <c:v>$160,000 - $169,999</c:v>
                </c:pt>
                <c:pt idx="17">
                  <c:v>$170,000 - $179,999</c:v>
                </c:pt>
                <c:pt idx="18">
                  <c:v>$180,000 - $189,999</c:v>
                </c:pt>
                <c:pt idx="19">
                  <c:v>$190,000 - $199,999</c:v>
                </c:pt>
                <c:pt idx="20">
                  <c:v>$200,000+</c:v>
                </c:pt>
              </c:strCache>
            </c:strRef>
          </c:cat>
          <c:val>
            <c:numRef>
              <c:f>'Shares trans'!$DI$27:$EC$27</c:f>
              <c:numCache>
                <c:formatCode>0.0%</c:formatCode>
                <c:ptCount val="21"/>
                <c:pt idx="0">
                  <c:v>3.7256272034814672E-2</c:v>
                </c:pt>
                <c:pt idx="1">
                  <c:v>7.0580483696561835E-2</c:v>
                </c:pt>
                <c:pt idx="2">
                  <c:v>8.0718823144957527E-2</c:v>
                </c:pt>
                <c:pt idx="3">
                  <c:v>8.3325141540889436E-2</c:v>
                </c:pt>
                <c:pt idx="4">
                  <c:v>8.1066863623924984E-2</c:v>
                </c:pt>
                <c:pt idx="5">
                  <c:v>7.61252201820969E-2</c:v>
                </c:pt>
                <c:pt idx="6">
                  <c:v>7.1040109672602839E-2</c:v>
                </c:pt>
                <c:pt idx="7">
                  <c:v>6.5099510352211648E-2</c:v>
                </c:pt>
                <c:pt idx="8">
                  <c:v>5.8810870552853001E-2</c:v>
                </c:pt>
                <c:pt idx="9">
                  <c:v>5.3050933465818968E-2</c:v>
                </c:pt>
                <c:pt idx="10">
                  <c:v>4.6511170937500991E-2</c:v>
                </c:pt>
                <c:pt idx="11">
                  <c:v>4.0655567576200063E-2</c:v>
                </c:pt>
                <c:pt idx="12">
                  <c:v>3.5219105375332273E-2</c:v>
                </c:pt>
                <c:pt idx="13">
                  <c:v>3.0509606860460742E-2</c:v>
                </c:pt>
                <c:pt idx="14">
                  <c:v>2.6042520998120794E-2</c:v>
                </c:pt>
                <c:pt idx="15">
                  <c:v>2.2034377922489516E-2</c:v>
                </c:pt>
                <c:pt idx="16">
                  <c:v>1.8674261155497265E-2</c:v>
                </c:pt>
                <c:pt idx="17">
                  <c:v>1.5826543001596735E-2</c:v>
                </c:pt>
                <c:pt idx="18">
                  <c:v>1.2231373780547781E-2</c:v>
                </c:pt>
                <c:pt idx="19">
                  <c:v>1.0366159147852383E-2</c:v>
                </c:pt>
                <c:pt idx="20">
                  <c:v>6.4855084977669619E-2</c:v>
                </c:pt>
              </c:numCache>
            </c:numRef>
          </c:val>
          <c:extLst>
            <c:ext xmlns:c16="http://schemas.microsoft.com/office/drawing/2014/chart" uri="{C3380CC4-5D6E-409C-BE32-E72D297353CC}">
              <c16:uniqueId val="{00000002-DACA-4898-AF8C-52E5DDBE5BED}"/>
            </c:ext>
          </c:extLst>
        </c:ser>
        <c:dLbls>
          <c:showLegendKey val="0"/>
          <c:showVal val="0"/>
          <c:showCatName val="0"/>
          <c:showSerName val="0"/>
          <c:showPercent val="0"/>
          <c:showBubbleSize val="0"/>
        </c:dLbls>
        <c:gapWidth val="219"/>
        <c:overlap val="-27"/>
        <c:axId val="226701696"/>
        <c:axId val="227505888"/>
      </c:barChart>
      <c:catAx>
        <c:axId val="226701696"/>
        <c:scaling>
          <c:orientation val="minMax"/>
        </c:scaling>
        <c:delete val="0"/>
        <c:axPos val="b"/>
        <c:majorGridlines>
          <c:spPr>
            <a:ln w="9525" cap="flat" cmpd="sng" algn="ctr">
              <a:solidFill>
                <a:srgbClr val="D9D9D9"/>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7505888"/>
        <c:crosses val="autoZero"/>
        <c:auto val="1"/>
        <c:lblAlgn val="ctr"/>
        <c:lblOffset val="100"/>
        <c:noMultiLvlLbl val="0"/>
      </c:catAx>
      <c:valAx>
        <c:axId val="227505888"/>
        <c:scaling>
          <c:orientation val="minMax"/>
          <c:max val="0.16000000000000003"/>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6701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12700">
      <a:solidFill>
        <a:srgbClr val="A2978A"/>
      </a:solid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'Shares trans'!$DH$80</c:f>
              <c:strCache>
                <c:ptCount val="1"/>
                <c:pt idx="0">
                  <c:v>2006</c:v>
                </c:pt>
              </c:strCache>
            </c:strRef>
          </c:tx>
          <c:spPr>
            <a:solidFill>
              <a:srgbClr val="2FBCB8"/>
            </a:solidFill>
            <a:ln>
              <a:noFill/>
            </a:ln>
            <a:effectLst/>
          </c:spPr>
          <c:invertIfNegative val="0"/>
          <c:cat>
            <c:strRef>
              <c:f>'Shares trans'!$DI$46:$EC$46</c:f>
              <c:strCache>
                <c:ptCount val="21"/>
                <c:pt idx="0">
                  <c:v>$0 - $9,999</c:v>
                </c:pt>
                <c:pt idx="1">
                  <c:v>$10 - $19,000</c:v>
                </c:pt>
                <c:pt idx="2">
                  <c:v>$20,000 - $29,999</c:v>
                </c:pt>
                <c:pt idx="3">
                  <c:v>$30,000 - $39,999</c:v>
                </c:pt>
                <c:pt idx="4">
                  <c:v>$40,000 - $49,999</c:v>
                </c:pt>
                <c:pt idx="5">
                  <c:v>$50,000 - $59,999</c:v>
                </c:pt>
                <c:pt idx="6">
                  <c:v>$60,000 - $69,000</c:v>
                </c:pt>
                <c:pt idx="7">
                  <c:v>$70,000 - $79,999</c:v>
                </c:pt>
                <c:pt idx="8">
                  <c:v>$80,000 - $89,999</c:v>
                </c:pt>
                <c:pt idx="9">
                  <c:v>$90,000 - $99,999</c:v>
                </c:pt>
                <c:pt idx="10">
                  <c:v>$100,000 - $109,999</c:v>
                </c:pt>
                <c:pt idx="11">
                  <c:v>$110,000 - $119,999</c:v>
                </c:pt>
                <c:pt idx="12">
                  <c:v>$120,000 - $129,999</c:v>
                </c:pt>
                <c:pt idx="13">
                  <c:v>$130,000 - $139,999</c:v>
                </c:pt>
                <c:pt idx="14">
                  <c:v>$140,000 - $149,000</c:v>
                </c:pt>
                <c:pt idx="15">
                  <c:v>$150,000 - $159,000</c:v>
                </c:pt>
                <c:pt idx="16">
                  <c:v>$160,000 - $169,999</c:v>
                </c:pt>
                <c:pt idx="17">
                  <c:v>$170,000 - $179,999</c:v>
                </c:pt>
                <c:pt idx="18">
                  <c:v>$180,000 - $189,999</c:v>
                </c:pt>
                <c:pt idx="19">
                  <c:v>$190,000 - $199,999</c:v>
                </c:pt>
                <c:pt idx="20">
                  <c:v>$200,000+</c:v>
                </c:pt>
              </c:strCache>
            </c:strRef>
          </c:cat>
          <c:val>
            <c:numRef>
              <c:f>'Shares trans'!$DI$80:$EC$80</c:f>
              <c:numCache>
                <c:formatCode>0.0%</c:formatCode>
                <c:ptCount val="21"/>
                <c:pt idx="0">
                  <c:v>3.5573122529644272E-2</c:v>
                </c:pt>
                <c:pt idx="1">
                  <c:v>0.11462450592885376</c:v>
                </c:pt>
                <c:pt idx="2">
                  <c:v>0.11857707509881422</c:v>
                </c:pt>
                <c:pt idx="3">
                  <c:v>0.11067193675889328</c:v>
                </c:pt>
                <c:pt idx="4">
                  <c:v>0.1067193675889328</c:v>
                </c:pt>
                <c:pt idx="5">
                  <c:v>7.9051383399209488E-2</c:v>
                </c:pt>
                <c:pt idx="6">
                  <c:v>5.9288537549407112E-2</c:v>
                </c:pt>
                <c:pt idx="7">
                  <c:v>0.11067193675889328</c:v>
                </c:pt>
                <c:pt idx="8">
                  <c:v>7.1146245059288543E-2</c:v>
                </c:pt>
                <c:pt idx="9">
                  <c:v>3.5573122529644272E-2</c:v>
                </c:pt>
                <c:pt idx="10">
                  <c:v>3.3257681926048728E-2</c:v>
                </c:pt>
                <c:pt idx="11">
                  <c:v>3.1110812855036404E-2</c:v>
                </c:pt>
                <c:pt idx="12">
                  <c:v>2.9152709746380671E-2</c:v>
                </c:pt>
                <c:pt idx="13">
                  <c:v>2.7317848926571353E-2</c:v>
                </c:pt>
                <c:pt idx="14">
                  <c:v>2.5406005834500367E-2</c:v>
                </c:pt>
                <c:pt idx="15">
                  <c:v>8.6567488071743887E-3</c:v>
                </c:pt>
                <c:pt idx="16">
                  <c:v>4.530986544716036E-3</c:v>
                </c:pt>
                <c:pt idx="17">
                  <c:v>2.3715415019762843E-3</c:v>
                </c:pt>
                <c:pt idx="18">
                  <c:v>0</c:v>
                </c:pt>
                <c:pt idx="19">
                  <c:v>0</c:v>
                </c:pt>
                <c:pt idx="20">
                  <c:v>0</c:v>
                </c:pt>
              </c:numCache>
            </c:numRef>
          </c:val>
          <c:extLst>
            <c:ext xmlns:c16="http://schemas.microsoft.com/office/drawing/2014/chart" uri="{C3380CC4-5D6E-409C-BE32-E72D297353CC}">
              <c16:uniqueId val="{00000000-28FB-455C-8593-F4A0BC937D07}"/>
            </c:ext>
          </c:extLst>
        </c:ser>
        <c:ser>
          <c:idx val="1"/>
          <c:order val="1"/>
          <c:tx>
            <c:strRef>
              <c:f>'Shares trans'!$DH$81</c:f>
              <c:strCache>
                <c:ptCount val="1"/>
                <c:pt idx="0">
                  <c:v>2011</c:v>
                </c:pt>
              </c:strCache>
            </c:strRef>
          </c:tx>
          <c:spPr>
            <a:solidFill>
              <a:srgbClr val="C1D642"/>
            </a:solidFill>
            <a:ln>
              <a:noFill/>
            </a:ln>
            <a:effectLst/>
          </c:spPr>
          <c:invertIfNegative val="0"/>
          <c:cat>
            <c:strRef>
              <c:f>'Shares trans'!$DI$46:$EC$46</c:f>
              <c:strCache>
                <c:ptCount val="21"/>
                <c:pt idx="0">
                  <c:v>$0 - $9,999</c:v>
                </c:pt>
                <c:pt idx="1">
                  <c:v>$10 - $19,000</c:v>
                </c:pt>
                <c:pt idx="2">
                  <c:v>$20,000 - $29,999</c:v>
                </c:pt>
                <c:pt idx="3">
                  <c:v>$30,000 - $39,999</c:v>
                </c:pt>
                <c:pt idx="4">
                  <c:v>$40,000 - $49,999</c:v>
                </c:pt>
                <c:pt idx="5">
                  <c:v>$50,000 - $59,999</c:v>
                </c:pt>
                <c:pt idx="6">
                  <c:v>$60,000 - $69,000</c:v>
                </c:pt>
                <c:pt idx="7">
                  <c:v>$70,000 - $79,999</c:v>
                </c:pt>
                <c:pt idx="8">
                  <c:v>$80,000 - $89,999</c:v>
                </c:pt>
                <c:pt idx="9">
                  <c:v>$90,000 - $99,999</c:v>
                </c:pt>
                <c:pt idx="10">
                  <c:v>$100,000 - $109,999</c:v>
                </c:pt>
                <c:pt idx="11">
                  <c:v>$110,000 - $119,999</c:v>
                </c:pt>
                <c:pt idx="12">
                  <c:v>$120,000 - $129,999</c:v>
                </c:pt>
                <c:pt idx="13">
                  <c:v>$130,000 - $139,999</c:v>
                </c:pt>
                <c:pt idx="14">
                  <c:v>$140,000 - $149,000</c:v>
                </c:pt>
                <c:pt idx="15">
                  <c:v>$150,000 - $159,000</c:v>
                </c:pt>
                <c:pt idx="16">
                  <c:v>$160,000 - $169,999</c:v>
                </c:pt>
                <c:pt idx="17">
                  <c:v>$170,000 - $179,999</c:v>
                </c:pt>
                <c:pt idx="18">
                  <c:v>$180,000 - $189,999</c:v>
                </c:pt>
                <c:pt idx="19">
                  <c:v>$190,000 - $199,999</c:v>
                </c:pt>
                <c:pt idx="20">
                  <c:v>$200,000+</c:v>
                </c:pt>
              </c:strCache>
            </c:strRef>
          </c:cat>
          <c:val>
            <c:numRef>
              <c:f>'Shares trans'!$DI$81:$EC$81</c:f>
              <c:numCache>
                <c:formatCode>0.0%</c:formatCode>
                <c:ptCount val="21"/>
                <c:pt idx="0">
                  <c:v>2.734375E-2</c:v>
                </c:pt>
                <c:pt idx="1">
                  <c:v>0.125</c:v>
                </c:pt>
                <c:pt idx="2">
                  <c:v>0.1484375</c:v>
                </c:pt>
                <c:pt idx="3">
                  <c:v>0.12109375</c:v>
                </c:pt>
                <c:pt idx="4">
                  <c:v>9.765625E-2</c:v>
                </c:pt>
                <c:pt idx="5">
                  <c:v>7.8125E-2</c:v>
                </c:pt>
                <c:pt idx="6">
                  <c:v>9.765625E-2</c:v>
                </c:pt>
                <c:pt idx="7">
                  <c:v>3.515625E-2</c:v>
                </c:pt>
                <c:pt idx="8">
                  <c:v>9.375E-2</c:v>
                </c:pt>
                <c:pt idx="9">
                  <c:v>4.6875E-2</c:v>
                </c:pt>
                <c:pt idx="10">
                  <c:v>3.3883296931841902E-2</c:v>
                </c:pt>
                <c:pt idx="11">
                  <c:v>2.492575409646321E-2</c:v>
                </c:pt>
                <c:pt idx="12">
                  <c:v>1.9327057620082782E-2</c:v>
                </c:pt>
                <c:pt idx="13">
                  <c:v>1.4985911952930723E-2</c:v>
                </c:pt>
                <c:pt idx="14">
                  <c:v>8.4404793986813803E-3</c:v>
                </c:pt>
                <c:pt idx="15">
                  <c:v>9.049983451731811E-3</c:v>
                </c:pt>
                <c:pt idx="16">
                  <c:v>7.0350619756799834E-3</c:v>
                </c:pt>
                <c:pt idx="17">
                  <c:v>5.4687499999999997E-3</c:v>
                </c:pt>
                <c:pt idx="18">
                  <c:v>3.2576217023860521E-3</c:v>
                </c:pt>
                <c:pt idx="19">
                  <c:v>2.5323328702021551E-3</c:v>
                </c:pt>
                <c:pt idx="20">
                  <c:v>0</c:v>
                </c:pt>
              </c:numCache>
            </c:numRef>
          </c:val>
          <c:extLst>
            <c:ext xmlns:c16="http://schemas.microsoft.com/office/drawing/2014/chart" uri="{C3380CC4-5D6E-409C-BE32-E72D297353CC}">
              <c16:uniqueId val="{00000001-28FB-455C-8593-F4A0BC937D07}"/>
            </c:ext>
          </c:extLst>
        </c:ser>
        <c:ser>
          <c:idx val="2"/>
          <c:order val="2"/>
          <c:tx>
            <c:strRef>
              <c:f>'Shares trans'!$DH$82</c:f>
              <c:strCache>
                <c:ptCount val="1"/>
                <c:pt idx="0">
                  <c:v>2016</c:v>
                </c:pt>
              </c:strCache>
            </c:strRef>
          </c:tx>
          <c:spPr>
            <a:solidFill>
              <a:srgbClr val="5E8740"/>
            </a:solidFill>
            <a:ln>
              <a:noFill/>
            </a:ln>
            <a:effectLst/>
          </c:spPr>
          <c:invertIfNegative val="0"/>
          <c:cat>
            <c:strRef>
              <c:f>'Shares trans'!$DI$46:$EC$46</c:f>
              <c:strCache>
                <c:ptCount val="21"/>
                <c:pt idx="0">
                  <c:v>$0 - $9,999</c:v>
                </c:pt>
                <c:pt idx="1">
                  <c:v>$10 - $19,000</c:v>
                </c:pt>
                <c:pt idx="2">
                  <c:v>$20,000 - $29,999</c:v>
                </c:pt>
                <c:pt idx="3">
                  <c:v>$30,000 - $39,999</c:v>
                </c:pt>
                <c:pt idx="4">
                  <c:v>$40,000 - $49,999</c:v>
                </c:pt>
                <c:pt idx="5">
                  <c:v>$50,000 - $59,999</c:v>
                </c:pt>
                <c:pt idx="6">
                  <c:v>$60,000 - $69,000</c:v>
                </c:pt>
                <c:pt idx="7">
                  <c:v>$70,000 - $79,999</c:v>
                </c:pt>
                <c:pt idx="8">
                  <c:v>$80,000 - $89,999</c:v>
                </c:pt>
                <c:pt idx="9">
                  <c:v>$90,000 - $99,999</c:v>
                </c:pt>
                <c:pt idx="10">
                  <c:v>$100,000 - $109,999</c:v>
                </c:pt>
                <c:pt idx="11">
                  <c:v>$110,000 - $119,999</c:v>
                </c:pt>
                <c:pt idx="12">
                  <c:v>$120,000 - $129,999</c:v>
                </c:pt>
                <c:pt idx="13">
                  <c:v>$130,000 - $139,999</c:v>
                </c:pt>
                <c:pt idx="14">
                  <c:v>$140,000 - $149,000</c:v>
                </c:pt>
                <c:pt idx="15">
                  <c:v>$150,000 - $159,000</c:v>
                </c:pt>
                <c:pt idx="16">
                  <c:v>$160,000 - $169,999</c:v>
                </c:pt>
                <c:pt idx="17">
                  <c:v>$170,000 - $179,999</c:v>
                </c:pt>
                <c:pt idx="18">
                  <c:v>$180,000 - $189,999</c:v>
                </c:pt>
                <c:pt idx="19">
                  <c:v>$190,000 - $199,999</c:v>
                </c:pt>
                <c:pt idx="20">
                  <c:v>$200,000+</c:v>
                </c:pt>
              </c:strCache>
            </c:strRef>
          </c:cat>
          <c:val>
            <c:numRef>
              <c:f>'Shares trans'!$DI$82:$EC$82</c:f>
              <c:numCache>
                <c:formatCode>0.0%</c:formatCode>
                <c:ptCount val="21"/>
                <c:pt idx="0">
                  <c:v>1.7064846416382253E-2</c:v>
                </c:pt>
                <c:pt idx="1">
                  <c:v>9.2150170648464161E-2</c:v>
                </c:pt>
                <c:pt idx="2">
                  <c:v>0.13993174061433447</c:v>
                </c:pt>
                <c:pt idx="3">
                  <c:v>0.11604095563139932</c:v>
                </c:pt>
                <c:pt idx="4">
                  <c:v>0.10921501706484642</c:v>
                </c:pt>
                <c:pt idx="5">
                  <c:v>8.8737201365187715E-2</c:v>
                </c:pt>
                <c:pt idx="6">
                  <c:v>8.5324232081911269E-2</c:v>
                </c:pt>
                <c:pt idx="7">
                  <c:v>6.8259385665529013E-2</c:v>
                </c:pt>
                <c:pt idx="8">
                  <c:v>6.1433447098976107E-2</c:v>
                </c:pt>
                <c:pt idx="9">
                  <c:v>4.778156996587031E-2</c:v>
                </c:pt>
                <c:pt idx="10">
                  <c:v>4.0317353579102273E-2</c:v>
                </c:pt>
                <c:pt idx="11">
                  <c:v>3.3364236247730758E-2</c:v>
                </c:pt>
                <c:pt idx="12">
                  <c:v>2.6046121540394419E-2</c:v>
                </c:pt>
                <c:pt idx="13">
                  <c:v>2.0333162799227544E-2</c:v>
                </c:pt>
                <c:pt idx="14">
                  <c:v>1.6457897164603025E-2</c:v>
                </c:pt>
                <c:pt idx="15">
                  <c:v>1.2358428380500629E-2</c:v>
                </c:pt>
                <c:pt idx="16">
                  <c:v>9.6329465998148921E-3</c:v>
                </c:pt>
                <c:pt idx="17">
                  <c:v>7.5085324232081916E-3</c:v>
                </c:pt>
                <c:pt idx="18">
                  <c:v>4.5197632337926801E-3</c:v>
                </c:pt>
                <c:pt idx="19">
                  <c:v>3.5229914787245631E-3</c:v>
                </c:pt>
                <c:pt idx="20">
                  <c:v>0</c:v>
                </c:pt>
              </c:numCache>
            </c:numRef>
          </c:val>
          <c:extLst>
            <c:ext xmlns:c16="http://schemas.microsoft.com/office/drawing/2014/chart" uri="{C3380CC4-5D6E-409C-BE32-E72D297353CC}">
              <c16:uniqueId val="{00000002-28FB-455C-8593-F4A0BC937D07}"/>
            </c:ext>
          </c:extLst>
        </c:ser>
        <c:dLbls>
          <c:showLegendKey val="0"/>
          <c:showVal val="0"/>
          <c:showCatName val="0"/>
          <c:showSerName val="0"/>
          <c:showPercent val="0"/>
          <c:showBubbleSize val="0"/>
        </c:dLbls>
        <c:gapWidth val="219"/>
        <c:overlap val="-27"/>
        <c:axId val="989894895"/>
        <c:axId val="989885743"/>
      </c:barChart>
      <c:catAx>
        <c:axId val="98989489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9885743"/>
        <c:crosses val="autoZero"/>
        <c:auto val="1"/>
        <c:lblAlgn val="ctr"/>
        <c:lblOffset val="100"/>
        <c:noMultiLvlLbl val="0"/>
      </c:catAx>
      <c:valAx>
        <c:axId val="9898857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9894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A2978A"/>
      </a:solid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'Shares trans'!$DH$80</c:f>
              <c:strCache>
                <c:ptCount val="1"/>
                <c:pt idx="0">
                  <c:v>2006</c:v>
                </c:pt>
              </c:strCache>
            </c:strRef>
          </c:tx>
          <c:spPr>
            <a:solidFill>
              <a:srgbClr val="2FBCB8"/>
            </a:solidFill>
            <a:ln>
              <a:noFill/>
            </a:ln>
            <a:effectLst/>
          </c:spPr>
          <c:invertIfNegative val="0"/>
          <c:cat>
            <c:strRef>
              <c:f>'Shares trans'!$FV$35:$GP$35</c:f>
              <c:strCache>
                <c:ptCount val="21"/>
                <c:pt idx="0">
                  <c:v>$0 - $9,999</c:v>
                </c:pt>
                <c:pt idx="1">
                  <c:v>$10 - $19,000</c:v>
                </c:pt>
                <c:pt idx="2">
                  <c:v>$20,000 - $29,999</c:v>
                </c:pt>
                <c:pt idx="3">
                  <c:v>$30,000 - $39,999</c:v>
                </c:pt>
                <c:pt idx="4">
                  <c:v>$40,000 - $49,999</c:v>
                </c:pt>
                <c:pt idx="5">
                  <c:v>$50,000 - $59,999</c:v>
                </c:pt>
                <c:pt idx="6">
                  <c:v>$60,000 - $69,000</c:v>
                </c:pt>
                <c:pt idx="7">
                  <c:v>$70,000 - $79,999</c:v>
                </c:pt>
                <c:pt idx="8">
                  <c:v>$80,000 - $89,999</c:v>
                </c:pt>
                <c:pt idx="9">
                  <c:v>$90,000 - $99,999</c:v>
                </c:pt>
                <c:pt idx="10">
                  <c:v>$100,000 - $109,999</c:v>
                </c:pt>
                <c:pt idx="11">
                  <c:v>$110,000 - $119,999</c:v>
                </c:pt>
                <c:pt idx="12">
                  <c:v>$120,000 - $129,999</c:v>
                </c:pt>
                <c:pt idx="13">
                  <c:v>$130,000 - $139,999</c:v>
                </c:pt>
                <c:pt idx="14">
                  <c:v>$140,000 - $149,000</c:v>
                </c:pt>
                <c:pt idx="15">
                  <c:v>$150,000 - $159,000</c:v>
                </c:pt>
                <c:pt idx="16">
                  <c:v>$160,000 - $169,999</c:v>
                </c:pt>
                <c:pt idx="17">
                  <c:v>$170,000 - $179,999</c:v>
                </c:pt>
                <c:pt idx="18">
                  <c:v>$180,000 - $189,999</c:v>
                </c:pt>
                <c:pt idx="19">
                  <c:v>$190,000 - $199,999</c:v>
                </c:pt>
                <c:pt idx="20">
                  <c:v>$200,000+</c:v>
                </c:pt>
              </c:strCache>
            </c:strRef>
          </c:cat>
          <c:val>
            <c:numRef>
              <c:f>'Shares trans'!$FV$80:$GP$80</c:f>
              <c:numCache>
                <c:formatCode>0.0%</c:formatCode>
                <c:ptCount val="21"/>
                <c:pt idx="0">
                  <c:v>2.5510204081632654E-2</c:v>
                </c:pt>
                <c:pt idx="1">
                  <c:v>7.6530612244897961E-2</c:v>
                </c:pt>
                <c:pt idx="2">
                  <c:v>0.1173469387755102</c:v>
                </c:pt>
                <c:pt idx="3">
                  <c:v>0.10714285714285715</c:v>
                </c:pt>
                <c:pt idx="4">
                  <c:v>8.673469387755102E-2</c:v>
                </c:pt>
                <c:pt idx="5">
                  <c:v>9.1836734693877556E-2</c:v>
                </c:pt>
                <c:pt idx="6">
                  <c:v>6.6326530612244902E-2</c:v>
                </c:pt>
                <c:pt idx="7">
                  <c:v>0.1326530612244898</c:v>
                </c:pt>
                <c:pt idx="8">
                  <c:v>7.6530612244897961E-2</c:v>
                </c:pt>
                <c:pt idx="9">
                  <c:v>4.5918367346938778E-2</c:v>
                </c:pt>
                <c:pt idx="10">
                  <c:v>3.5013942930523963E-2</c:v>
                </c:pt>
                <c:pt idx="11">
                  <c:v>2.9131580286097577E-2</c:v>
                </c:pt>
                <c:pt idx="12">
                  <c:v>3.1484180858247987E-2</c:v>
                </c:pt>
                <c:pt idx="13">
                  <c:v>3.4026772134566396E-2</c:v>
                </c:pt>
                <c:pt idx="14">
                  <c:v>2.8506789096686524E-2</c:v>
                </c:pt>
                <c:pt idx="15">
                  <c:v>1.1174272694975104E-2</c:v>
                </c:pt>
                <c:pt idx="16">
                  <c:v>5.8486714072099851E-3</c:v>
                </c:pt>
                <c:pt idx="17">
                  <c:v>3.0612244897959182E-3</c:v>
                </c:pt>
                <c:pt idx="18">
                  <c:v>-3.1364251818355232E-3</c:v>
                </c:pt>
                <c:pt idx="19">
                  <c:v>-1.6416209611658898E-3</c:v>
                </c:pt>
                <c:pt idx="20">
                  <c:v>0</c:v>
                </c:pt>
              </c:numCache>
            </c:numRef>
          </c:val>
          <c:extLst>
            <c:ext xmlns:c16="http://schemas.microsoft.com/office/drawing/2014/chart" uri="{C3380CC4-5D6E-409C-BE32-E72D297353CC}">
              <c16:uniqueId val="{00000000-BB2F-4D76-A87A-743EFAFFC0C4}"/>
            </c:ext>
          </c:extLst>
        </c:ser>
        <c:ser>
          <c:idx val="1"/>
          <c:order val="1"/>
          <c:tx>
            <c:strRef>
              <c:f>'Shares trans'!$DH$81</c:f>
              <c:strCache>
                <c:ptCount val="1"/>
                <c:pt idx="0">
                  <c:v>2011</c:v>
                </c:pt>
              </c:strCache>
            </c:strRef>
          </c:tx>
          <c:spPr>
            <a:solidFill>
              <a:srgbClr val="C1D642"/>
            </a:solidFill>
            <a:ln>
              <a:noFill/>
            </a:ln>
            <a:effectLst/>
          </c:spPr>
          <c:invertIfNegative val="0"/>
          <c:cat>
            <c:strRef>
              <c:f>'Shares trans'!$FV$35:$GP$35</c:f>
              <c:strCache>
                <c:ptCount val="21"/>
                <c:pt idx="0">
                  <c:v>$0 - $9,999</c:v>
                </c:pt>
                <c:pt idx="1">
                  <c:v>$10 - $19,000</c:v>
                </c:pt>
                <c:pt idx="2">
                  <c:v>$20,000 - $29,999</c:v>
                </c:pt>
                <c:pt idx="3">
                  <c:v>$30,000 - $39,999</c:v>
                </c:pt>
                <c:pt idx="4">
                  <c:v>$40,000 - $49,999</c:v>
                </c:pt>
                <c:pt idx="5">
                  <c:v>$50,000 - $59,999</c:v>
                </c:pt>
                <c:pt idx="6">
                  <c:v>$60,000 - $69,000</c:v>
                </c:pt>
                <c:pt idx="7">
                  <c:v>$70,000 - $79,999</c:v>
                </c:pt>
                <c:pt idx="8">
                  <c:v>$80,000 - $89,999</c:v>
                </c:pt>
                <c:pt idx="9">
                  <c:v>$90,000 - $99,999</c:v>
                </c:pt>
                <c:pt idx="10">
                  <c:v>$100,000 - $109,999</c:v>
                </c:pt>
                <c:pt idx="11">
                  <c:v>$110,000 - $119,999</c:v>
                </c:pt>
                <c:pt idx="12">
                  <c:v>$120,000 - $129,999</c:v>
                </c:pt>
                <c:pt idx="13">
                  <c:v>$130,000 - $139,999</c:v>
                </c:pt>
                <c:pt idx="14">
                  <c:v>$140,000 - $149,000</c:v>
                </c:pt>
                <c:pt idx="15">
                  <c:v>$150,000 - $159,000</c:v>
                </c:pt>
                <c:pt idx="16">
                  <c:v>$160,000 - $169,999</c:v>
                </c:pt>
                <c:pt idx="17">
                  <c:v>$170,000 - $179,999</c:v>
                </c:pt>
                <c:pt idx="18">
                  <c:v>$180,000 - $189,999</c:v>
                </c:pt>
                <c:pt idx="19">
                  <c:v>$190,000 - $199,999</c:v>
                </c:pt>
                <c:pt idx="20">
                  <c:v>$200,000+</c:v>
                </c:pt>
              </c:strCache>
            </c:strRef>
          </c:cat>
          <c:val>
            <c:numRef>
              <c:f>'Shares trans'!$FV$81:$GP$81</c:f>
              <c:numCache>
                <c:formatCode>0.0%</c:formatCode>
                <c:ptCount val="21"/>
                <c:pt idx="0">
                  <c:v>2.072538860103627E-2</c:v>
                </c:pt>
                <c:pt idx="1">
                  <c:v>5.181347150259067E-2</c:v>
                </c:pt>
                <c:pt idx="2">
                  <c:v>0.16580310880829016</c:v>
                </c:pt>
                <c:pt idx="3">
                  <c:v>9.8445595854922269E-2</c:v>
                </c:pt>
                <c:pt idx="4">
                  <c:v>7.7720207253886009E-2</c:v>
                </c:pt>
                <c:pt idx="5">
                  <c:v>8.2901554404145081E-2</c:v>
                </c:pt>
                <c:pt idx="6">
                  <c:v>0.11917098445595854</c:v>
                </c:pt>
                <c:pt idx="7">
                  <c:v>3.6269430051813469E-2</c:v>
                </c:pt>
                <c:pt idx="8">
                  <c:v>0.11917098445595854</c:v>
                </c:pt>
                <c:pt idx="9">
                  <c:v>6.2176165803108807E-2</c:v>
                </c:pt>
                <c:pt idx="10">
                  <c:v>4.3413341062547281E-2</c:v>
                </c:pt>
                <c:pt idx="11">
                  <c:v>3.13065288719553E-2</c:v>
                </c:pt>
                <c:pt idx="12">
                  <c:v>2.4870466321243522E-2</c:v>
                </c:pt>
                <c:pt idx="13">
                  <c:v>1.9757543149097018E-2</c:v>
                </c:pt>
                <c:pt idx="14">
                  <c:v>1.0185799351633579E-2</c:v>
                </c:pt>
                <c:pt idx="15">
                  <c:v>1.2004123127685718E-2</c:v>
                </c:pt>
                <c:pt idx="16">
                  <c:v>9.3314811698138617E-3</c:v>
                </c:pt>
                <c:pt idx="17">
                  <c:v>7.2538860103626935E-3</c:v>
                </c:pt>
                <c:pt idx="18">
                  <c:v>4.3209904446156943E-3</c:v>
                </c:pt>
                <c:pt idx="19">
                  <c:v>3.3589492993355008E-3</c:v>
                </c:pt>
                <c:pt idx="20">
                  <c:v>0</c:v>
                </c:pt>
              </c:numCache>
            </c:numRef>
          </c:val>
          <c:extLst>
            <c:ext xmlns:c16="http://schemas.microsoft.com/office/drawing/2014/chart" uri="{C3380CC4-5D6E-409C-BE32-E72D297353CC}">
              <c16:uniqueId val="{00000001-BB2F-4D76-A87A-743EFAFFC0C4}"/>
            </c:ext>
          </c:extLst>
        </c:ser>
        <c:ser>
          <c:idx val="2"/>
          <c:order val="2"/>
          <c:tx>
            <c:strRef>
              <c:f>'Shares trans'!$DH$82</c:f>
              <c:strCache>
                <c:ptCount val="1"/>
                <c:pt idx="0">
                  <c:v>2016</c:v>
                </c:pt>
              </c:strCache>
            </c:strRef>
          </c:tx>
          <c:spPr>
            <a:solidFill>
              <a:srgbClr val="5E8740"/>
            </a:solidFill>
            <a:ln>
              <a:noFill/>
            </a:ln>
            <a:effectLst/>
          </c:spPr>
          <c:invertIfNegative val="0"/>
          <c:cat>
            <c:strRef>
              <c:f>'Shares trans'!$FV$35:$GP$35</c:f>
              <c:strCache>
                <c:ptCount val="21"/>
                <c:pt idx="0">
                  <c:v>$0 - $9,999</c:v>
                </c:pt>
                <c:pt idx="1">
                  <c:v>$10 - $19,000</c:v>
                </c:pt>
                <c:pt idx="2">
                  <c:v>$20,000 - $29,999</c:v>
                </c:pt>
                <c:pt idx="3">
                  <c:v>$30,000 - $39,999</c:v>
                </c:pt>
                <c:pt idx="4">
                  <c:v>$40,000 - $49,999</c:v>
                </c:pt>
                <c:pt idx="5">
                  <c:v>$50,000 - $59,999</c:v>
                </c:pt>
                <c:pt idx="6">
                  <c:v>$60,000 - $69,000</c:v>
                </c:pt>
                <c:pt idx="7">
                  <c:v>$70,000 - $79,999</c:v>
                </c:pt>
                <c:pt idx="8">
                  <c:v>$80,000 - $89,999</c:v>
                </c:pt>
                <c:pt idx="9">
                  <c:v>$90,000 - $99,999</c:v>
                </c:pt>
                <c:pt idx="10">
                  <c:v>$100,000 - $109,999</c:v>
                </c:pt>
                <c:pt idx="11">
                  <c:v>$110,000 - $119,999</c:v>
                </c:pt>
                <c:pt idx="12">
                  <c:v>$120,000 - $129,999</c:v>
                </c:pt>
                <c:pt idx="13">
                  <c:v>$130,000 - $139,999</c:v>
                </c:pt>
                <c:pt idx="14">
                  <c:v>$140,000 - $149,000</c:v>
                </c:pt>
                <c:pt idx="15">
                  <c:v>$150,000 - $159,000</c:v>
                </c:pt>
                <c:pt idx="16">
                  <c:v>$160,000 - $169,999</c:v>
                </c:pt>
                <c:pt idx="17">
                  <c:v>$170,000 - $179,999</c:v>
                </c:pt>
                <c:pt idx="18">
                  <c:v>$180,000 - $189,999</c:v>
                </c:pt>
                <c:pt idx="19">
                  <c:v>$190,000 - $199,999</c:v>
                </c:pt>
                <c:pt idx="20">
                  <c:v>$200,000+</c:v>
                </c:pt>
              </c:strCache>
            </c:strRef>
          </c:cat>
          <c:val>
            <c:numRef>
              <c:f>'Shares trans'!$FV$82:$GP$82</c:f>
              <c:numCache>
                <c:formatCode>0.0%</c:formatCode>
                <c:ptCount val="21"/>
                <c:pt idx="0">
                  <c:v>0</c:v>
                </c:pt>
                <c:pt idx="1">
                  <c:v>5.5555555555555552E-2</c:v>
                </c:pt>
                <c:pt idx="2">
                  <c:v>0.1111111111111111</c:v>
                </c:pt>
                <c:pt idx="3">
                  <c:v>0.125</c:v>
                </c:pt>
                <c:pt idx="4">
                  <c:v>0.1111111111111111</c:v>
                </c:pt>
                <c:pt idx="5">
                  <c:v>8.7962962962962965E-2</c:v>
                </c:pt>
                <c:pt idx="6">
                  <c:v>9.7222222222222224E-2</c:v>
                </c:pt>
                <c:pt idx="7">
                  <c:v>6.9444444444444448E-2</c:v>
                </c:pt>
                <c:pt idx="8">
                  <c:v>6.9444444444444448E-2</c:v>
                </c:pt>
                <c:pt idx="9">
                  <c:v>6.0185185185185182E-2</c:v>
                </c:pt>
                <c:pt idx="10">
                  <c:v>4.6893228575778732E-2</c:v>
                </c:pt>
                <c:pt idx="11">
                  <c:v>3.6772379207769969E-2</c:v>
                </c:pt>
                <c:pt idx="12">
                  <c:v>2.9397236789606561E-2</c:v>
                </c:pt>
                <c:pt idx="13">
                  <c:v>2.3501267785294492E-2</c:v>
                </c:pt>
                <c:pt idx="14">
                  <c:v>1.6213665419328033E-2</c:v>
                </c:pt>
                <c:pt idx="15">
                  <c:v>1.5440883982165515E-2</c:v>
                </c:pt>
                <c:pt idx="16">
                  <c:v>1.2540664367620857E-2</c:v>
                </c:pt>
                <c:pt idx="17">
                  <c:v>1.0185185185185184E-2</c:v>
                </c:pt>
                <c:pt idx="18">
                  <c:v>7.0408258668201804E-3</c:v>
                </c:pt>
                <c:pt idx="19">
                  <c:v>5.7183665241341899E-3</c:v>
                </c:pt>
                <c:pt idx="20">
                  <c:v>9.2592592592592587E-3</c:v>
                </c:pt>
              </c:numCache>
            </c:numRef>
          </c:val>
          <c:extLst>
            <c:ext xmlns:c16="http://schemas.microsoft.com/office/drawing/2014/chart" uri="{C3380CC4-5D6E-409C-BE32-E72D297353CC}">
              <c16:uniqueId val="{00000002-BB2F-4D76-A87A-743EFAFFC0C4}"/>
            </c:ext>
          </c:extLst>
        </c:ser>
        <c:dLbls>
          <c:showLegendKey val="0"/>
          <c:showVal val="0"/>
          <c:showCatName val="0"/>
          <c:showSerName val="0"/>
          <c:showPercent val="0"/>
          <c:showBubbleSize val="0"/>
        </c:dLbls>
        <c:gapWidth val="219"/>
        <c:overlap val="-27"/>
        <c:axId val="489726336"/>
        <c:axId val="489509376"/>
      </c:barChart>
      <c:catAx>
        <c:axId val="489726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9509376"/>
        <c:crosses val="autoZero"/>
        <c:auto val="1"/>
        <c:lblAlgn val="ctr"/>
        <c:lblOffset val="100"/>
        <c:noMultiLvlLbl val="0"/>
      </c:catAx>
      <c:valAx>
        <c:axId val="489509376"/>
        <c:scaling>
          <c:orientation val="minMax"/>
          <c:max val="0.30000000000000004"/>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97263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rgbClr val="A2978A"/>
      </a:solid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'Shares trans'!$IH$80</c:f>
              <c:strCache>
                <c:ptCount val="1"/>
                <c:pt idx="0">
                  <c:v>2006</c:v>
                </c:pt>
              </c:strCache>
            </c:strRef>
          </c:tx>
          <c:spPr>
            <a:solidFill>
              <a:srgbClr val="2FBCB8"/>
            </a:solidFill>
            <a:ln>
              <a:noFill/>
            </a:ln>
            <a:effectLst/>
          </c:spPr>
          <c:invertIfNegative val="0"/>
          <c:cat>
            <c:strRef>
              <c:f>'Shares trans'!$II$46:$JC$46</c:f>
              <c:strCache>
                <c:ptCount val="21"/>
                <c:pt idx="0">
                  <c:v>$0 - $9,999</c:v>
                </c:pt>
                <c:pt idx="1">
                  <c:v>$10 - $19,000</c:v>
                </c:pt>
                <c:pt idx="2">
                  <c:v>$20,000 - $29,999</c:v>
                </c:pt>
                <c:pt idx="3">
                  <c:v>$30,000 - $39,999</c:v>
                </c:pt>
                <c:pt idx="4">
                  <c:v>$40,000 - $49,999</c:v>
                </c:pt>
                <c:pt idx="5">
                  <c:v>$50,000 - $59,999</c:v>
                </c:pt>
                <c:pt idx="6">
                  <c:v>$60,000 - $69,000</c:v>
                </c:pt>
                <c:pt idx="7">
                  <c:v>$70,000 - $79,999</c:v>
                </c:pt>
                <c:pt idx="8">
                  <c:v>$80,000 - $89,999</c:v>
                </c:pt>
                <c:pt idx="9">
                  <c:v>$90,000 - $99,999</c:v>
                </c:pt>
                <c:pt idx="10">
                  <c:v>$100,000 - $109,999</c:v>
                </c:pt>
                <c:pt idx="11">
                  <c:v>$110,000 - $119,999</c:v>
                </c:pt>
                <c:pt idx="12">
                  <c:v>$120,000 - $129,999</c:v>
                </c:pt>
                <c:pt idx="13">
                  <c:v>$130,000 - $139,999</c:v>
                </c:pt>
                <c:pt idx="14">
                  <c:v>$140,000 - $149,000</c:v>
                </c:pt>
                <c:pt idx="15">
                  <c:v>$150,000 - $159,000</c:v>
                </c:pt>
                <c:pt idx="16">
                  <c:v>$160,000 - $169,999</c:v>
                </c:pt>
                <c:pt idx="17">
                  <c:v>$170,000 - $179,999</c:v>
                </c:pt>
                <c:pt idx="18">
                  <c:v>$180,000 - $189,999</c:v>
                </c:pt>
                <c:pt idx="19">
                  <c:v>$190,000 - $199,999</c:v>
                </c:pt>
                <c:pt idx="20">
                  <c:v>$200,000+</c:v>
                </c:pt>
              </c:strCache>
            </c:strRef>
          </c:cat>
          <c:val>
            <c:numRef>
              <c:f>'Shares trans'!$II$80:$JC$80</c:f>
              <c:numCache>
                <c:formatCode>0.0%</c:formatCode>
                <c:ptCount val="21"/>
                <c:pt idx="0">
                  <c:v>0.05</c:v>
                </c:pt>
                <c:pt idx="1">
                  <c:v>0.23333333333333334</c:v>
                </c:pt>
                <c:pt idx="2">
                  <c:v>0.15</c:v>
                </c:pt>
                <c:pt idx="3">
                  <c:v>0.13333333333333333</c:v>
                </c:pt>
                <c:pt idx="4">
                  <c:v>0.15</c:v>
                </c:pt>
                <c:pt idx="5">
                  <c:v>0.05</c:v>
                </c:pt>
                <c:pt idx="6">
                  <c:v>3.3333333333333333E-2</c:v>
                </c:pt>
                <c:pt idx="7">
                  <c:v>3.3333333333333333E-2</c:v>
                </c:pt>
                <c:pt idx="8">
                  <c:v>3.3333333333333333E-2</c:v>
                </c:pt>
                <c:pt idx="9">
                  <c:v>3.3333333333333333E-2</c:v>
                </c:pt>
                <c:pt idx="10">
                  <c:v>3.6993478637133502E-2</c:v>
                </c:pt>
                <c:pt idx="11">
                  <c:v>0</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0-9A3A-47D8-8C39-EC263CE9BF40}"/>
            </c:ext>
          </c:extLst>
        </c:ser>
        <c:ser>
          <c:idx val="1"/>
          <c:order val="1"/>
          <c:tx>
            <c:strRef>
              <c:f>'Shares trans'!$IH$81</c:f>
              <c:strCache>
                <c:ptCount val="1"/>
                <c:pt idx="0">
                  <c:v>2011</c:v>
                </c:pt>
              </c:strCache>
            </c:strRef>
          </c:tx>
          <c:spPr>
            <a:solidFill>
              <a:srgbClr val="C1D642"/>
            </a:solidFill>
            <a:ln>
              <a:noFill/>
            </a:ln>
            <a:effectLst/>
          </c:spPr>
          <c:invertIfNegative val="0"/>
          <c:cat>
            <c:strRef>
              <c:f>'Shares trans'!$II$46:$JC$46</c:f>
              <c:strCache>
                <c:ptCount val="21"/>
                <c:pt idx="0">
                  <c:v>$0 - $9,999</c:v>
                </c:pt>
                <c:pt idx="1">
                  <c:v>$10 - $19,000</c:v>
                </c:pt>
                <c:pt idx="2">
                  <c:v>$20,000 - $29,999</c:v>
                </c:pt>
                <c:pt idx="3">
                  <c:v>$30,000 - $39,999</c:v>
                </c:pt>
                <c:pt idx="4">
                  <c:v>$40,000 - $49,999</c:v>
                </c:pt>
                <c:pt idx="5">
                  <c:v>$50,000 - $59,999</c:v>
                </c:pt>
                <c:pt idx="6">
                  <c:v>$60,000 - $69,000</c:v>
                </c:pt>
                <c:pt idx="7">
                  <c:v>$70,000 - $79,999</c:v>
                </c:pt>
                <c:pt idx="8">
                  <c:v>$80,000 - $89,999</c:v>
                </c:pt>
                <c:pt idx="9">
                  <c:v>$90,000 - $99,999</c:v>
                </c:pt>
                <c:pt idx="10">
                  <c:v>$100,000 - $109,999</c:v>
                </c:pt>
                <c:pt idx="11">
                  <c:v>$110,000 - $119,999</c:v>
                </c:pt>
                <c:pt idx="12">
                  <c:v>$120,000 - $129,999</c:v>
                </c:pt>
                <c:pt idx="13">
                  <c:v>$130,000 - $139,999</c:v>
                </c:pt>
                <c:pt idx="14">
                  <c:v>$140,000 - $149,000</c:v>
                </c:pt>
                <c:pt idx="15">
                  <c:v>$150,000 - $159,000</c:v>
                </c:pt>
                <c:pt idx="16">
                  <c:v>$160,000 - $169,999</c:v>
                </c:pt>
                <c:pt idx="17">
                  <c:v>$170,000 - $179,999</c:v>
                </c:pt>
                <c:pt idx="18">
                  <c:v>$180,000 - $189,999</c:v>
                </c:pt>
                <c:pt idx="19">
                  <c:v>$190,000 - $199,999</c:v>
                </c:pt>
                <c:pt idx="20">
                  <c:v>$200,000+</c:v>
                </c:pt>
              </c:strCache>
            </c:strRef>
          </c:cat>
          <c:val>
            <c:numRef>
              <c:f>'Shares trans'!$II$81:$JC$81</c:f>
              <c:numCache>
                <c:formatCode>0.0%</c:formatCode>
                <c:ptCount val="21"/>
                <c:pt idx="0">
                  <c:v>0</c:v>
                </c:pt>
                <c:pt idx="1">
                  <c:v>0.48837209302325579</c:v>
                </c:pt>
                <c:pt idx="2">
                  <c:v>9.3023255813953487E-2</c:v>
                </c:pt>
                <c:pt idx="3">
                  <c:v>0.2558139534883721</c:v>
                </c:pt>
                <c:pt idx="4">
                  <c:v>0</c:v>
                </c:pt>
                <c:pt idx="5">
                  <c:v>9.3023255813953487E-2</c:v>
                </c:pt>
                <c:pt idx="6">
                  <c:v>6.9767441860465115E-2</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numCache>
            </c:numRef>
          </c:val>
          <c:extLst>
            <c:ext xmlns:c16="http://schemas.microsoft.com/office/drawing/2014/chart" uri="{C3380CC4-5D6E-409C-BE32-E72D297353CC}">
              <c16:uniqueId val="{00000001-9A3A-47D8-8C39-EC263CE9BF40}"/>
            </c:ext>
          </c:extLst>
        </c:ser>
        <c:ser>
          <c:idx val="2"/>
          <c:order val="2"/>
          <c:tx>
            <c:strRef>
              <c:f>'Shares trans'!$IH$82</c:f>
              <c:strCache>
                <c:ptCount val="1"/>
                <c:pt idx="0">
                  <c:v>2016</c:v>
                </c:pt>
              </c:strCache>
            </c:strRef>
          </c:tx>
          <c:spPr>
            <a:solidFill>
              <a:srgbClr val="5E8740"/>
            </a:solidFill>
            <a:ln>
              <a:noFill/>
            </a:ln>
            <a:effectLst/>
          </c:spPr>
          <c:invertIfNegative val="0"/>
          <c:cat>
            <c:strRef>
              <c:f>'Shares trans'!$II$46:$JC$46</c:f>
              <c:strCache>
                <c:ptCount val="21"/>
                <c:pt idx="0">
                  <c:v>$0 - $9,999</c:v>
                </c:pt>
                <c:pt idx="1">
                  <c:v>$10 - $19,000</c:v>
                </c:pt>
                <c:pt idx="2">
                  <c:v>$20,000 - $29,999</c:v>
                </c:pt>
                <c:pt idx="3">
                  <c:v>$30,000 - $39,999</c:v>
                </c:pt>
                <c:pt idx="4">
                  <c:v>$40,000 - $49,999</c:v>
                </c:pt>
                <c:pt idx="5">
                  <c:v>$50,000 - $59,999</c:v>
                </c:pt>
                <c:pt idx="6">
                  <c:v>$60,000 - $69,000</c:v>
                </c:pt>
                <c:pt idx="7">
                  <c:v>$70,000 - $79,999</c:v>
                </c:pt>
                <c:pt idx="8">
                  <c:v>$80,000 - $89,999</c:v>
                </c:pt>
                <c:pt idx="9">
                  <c:v>$90,000 - $99,999</c:v>
                </c:pt>
                <c:pt idx="10">
                  <c:v>$100,000 - $109,999</c:v>
                </c:pt>
                <c:pt idx="11">
                  <c:v>$110,000 - $119,999</c:v>
                </c:pt>
                <c:pt idx="12">
                  <c:v>$120,000 - $129,999</c:v>
                </c:pt>
                <c:pt idx="13">
                  <c:v>$130,000 - $139,999</c:v>
                </c:pt>
                <c:pt idx="14">
                  <c:v>$140,000 - $149,000</c:v>
                </c:pt>
                <c:pt idx="15">
                  <c:v>$150,000 - $159,000</c:v>
                </c:pt>
                <c:pt idx="16">
                  <c:v>$160,000 - $169,999</c:v>
                </c:pt>
                <c:pt idx="17">
                  <c:v>$170,000 - $179,999</c:v>
                </c:pt>
                <c:pt idx="18">
                  <c:v>$180,000 - $189,999</c:v>
                </c:pt>
                <c:pt idx="19">
                  <c:v>$190,000 - $199,999</c:v>
                </c:pt>
                <c:pt idx="20">
                  <c:v>$200,000+</c:v>
                </c:pt>
              </c:strCache>
            </c:strRef>
          </c:cat>
          <c:val>
            <c:numRef>
              <c:f>'Shares trans'!$II$82:$JC$82</c:f>
              <c:numCache>
                <c:formatCode>0.0%</c:formatCode>
                <c:ptCount val="21"/>
                <c:pt idx="0">
                  <c:v>7.6923076923076927E-2</c:v>
                </c:pt>
                <c:pt idx="1">
                  <c:v>0.17948717948717949</c:v>
                </c:pt>
                <c:pt idx="2">
                  <c:v>0.21794871794871795</c:v>
                </c:pt>
                <c:pt idx="3">
                  <c:v>7.6923076923076927E-2</c:v>
                </c:pt>
                <c:pt idx="4">
                  <c:v>0.10256410256410256</c:v>
                </c:pt>
                <c:pt idx="5">
                  <c:v>0.10256410256410256</c:v>
                </c:pt>
                <c:pt idx="6">
                  <c:v>3.8461538461538464E-2</c:v>
                </c:pt>
                <c:pt idx="7">
                  <c:v>6.4102564102564097E-2</c:v>
                </c:pt>
                <c:pt idx="8">
                  <c:v>3.8461538461538464E-2</c:v>
                </c:pt>
                <c:pt idx="9">
                  <c:v>2.564102564102564E-2</c:v>
                </c:pt>
                <c:pt idx="10">
                  <c:v>2.2571386772112689E-2</c:v>
                </c:pt>
                <c:pt idx="11">
                  <c:v>1.913913828793451E-2</c:v>
                </c:pt>
                <c:pt idx="12">
                  <c:v>1.4504754485877899E-2</c:v>
                </c:pt>
                <c:pt idx="13">
                  <c:v>1.0992548333705571E-2</c:v>
                </c:pt>
                <c:pt idx="14">
                  <c:v>9.7152490434462557E-3</c:v>
                </c:pt>
                <c:pt idx="15">
                  <c:v>0</c:v>
                </c:pt>
                <c:pt idx="16">
                  <c:v>0</c:v>
                </c:pt>
                <c:pt idx="17">
                  <c:v>0</c:v>
                </c:pt>
                <c:pt idx="18">
                  <c:v>0</c:v>
                </c:pt>
                <c:pt idx="19">
                  <c:v>0</c:v>
                </c:pt>
                <c:pt idx="20">
                  <c:v>0</c:v>
                </c:pt>
              </c:numCache>
            </c:numRef>
          </c:val>
          <c:extLst>
            <c:ext xmlns:c16="http://schemas.microsoft.com/office/drawing/2014/chart" uri="{C3380CC4-5D6E-409C-BE32-E72D297353CC}">
              <c16:uniqueId val="{00000002-9A3A-47D8-8C39-EC263CE9BF40}"/>
            </c:ext>
          </c:extLst>
        </c:ser>
        <c:dLbls>
          <c:showLegendKey val="0"/>
          <c:showVal val="0"/>
          <c:showCatName val="0"/>
          <c:showSerName val="0"/>
          <c:showPercent val="0"/>
          <c:showBubbleSize val="0"/>
        </c:dLbls>
        <c:gapWidth val="219"/>
        <c:overlap val="-27"/>
        <c:axId val="1031690335"/>
        <c:axId val="1031668703"/>
      </c:barChart>
      <c:catAx>
        <c:axId val="1031690335"/>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1668703"/>
        <c:crosses val="autoZero"/>
        <c:auto val="1"/>
        <c:lblAlgn val="ctr"/>
        <c:lblOffset val="100"/>
        <c:noMultiLvlLbl val="0"/>
      </c:catAx>
      <c:valAx>
        <c:axId val="1031668703"/>
        <c:scaling>
          <c:orientation val="minMax"/>
          <c:max val="0.300000000000000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16903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'Totals trans'!$KY$18</c:f>
              <c:strCache>
                <c:ptCount val="1"/>
                <c:pt idx="0">
                  <c:v>Owner</c:v>
                </c:pt>
              </c:strCache>
            </c:strRef>
          </c:tx>
          <c:spPr>
            <a:solidFill>
              <a:srgbClr val="2FBCB8"/>
            </a:solidFill>
            <a:ln>
              <a:noFill/>
            </a:ln>
            <a:effectLst/>
          </c:spPr>
          <c:invertIfNegative val="0"/>
          <c:cat>
            <c:strRef>
              <c:f>('Totals trans'!$KX$19:$KX$20,'Totals trans'!$KX$24)</c:f>
              <c:strCache>
                <c:ptCount val="3"/>
                <c:pt idx="0">
                  <c:v>British Columbia</c:v>
                </c:pt>
                <c:pt idx="1">
                  <c:v>CVRD</c:v>
                </c:pt>
                <c:pt idx="2">
                  <c:v>Lake Cowichan</c:v>
                </c:pt>
              </c:strCache>
              <c:extLst/>
            </c:strRef>
          </c:cat>
          <c:val>
            <c:numRef>
              <c:f>('Totals trans'!$KY$19:$KY$20,'Totals trans'!$KY$24)</c:f>
              <c:numCache>
                <c:formatCode>#,##0</c:formatCode>
                <c:ptCount val="3"/>
                <c:pt idx="0">
                  <c:v>84333</c:v>
                </c:pt>
                <c:pt idx="1">
                  <c:v>75408</c:v>
                </c:pt>
                <c:pt idx="2">
                  <c:v>60121</c:v>
                </c:pt>
              </c:numCache>
              <c:extLst/>
            </c:numRef>
          </c:val>
          <c:extLst>
            <c:ext xmlns:c16="http://schemas.microsoft.com/office/drawing/2014/chart" uri="{C3380CC4-5D6E-409C-BE32-E72D297353CC}">
              <c16:uniqueId val="{00000000-77D2-4C78-B267-2620403DF91C}"/>
            </c:ext>
          </c:extLst>
        </c:ser>
        <c:ser>
          <c:idx val="1"/>
          <c:order val="1"/>
          <c:tx>
            <c:strRef>
              <c:f>'Totals trans'!$KZ$18</c:f>
              <c:strCache>
                <c:ptCount val="1"/>
                <c:pt idx="0">
                  <c:v>Renter</c:v>
                </c:pt>
              </c:strCache>
            </c:strRef>
          </c:tx>
          <c:spPr>
            <a:pattFill prst="wdUpDiag">
              <a:fgClr>
                <a:srgbClr val="2FBCB8"/>
              </a:fgClr>
              <a:bgClr>
                <a:schemeClr val="bg1"/>
              </a:bgClr>
            </a:pattFill>
            <a:ln>
              <a:noFill/>
            </a:ln>
            <a:effectLst/>
          </c:spPr>
          <c:invertIfNegative val="0"/>
          <c:cat>
            <c:strRef>
              <c:f>('Totals trans'!$KX$19:$KX$20,'Totals trans'!$KX$24)</c:f>
              <c:strCache>
                <c:ptCount val="3"/>
                <c:pt idx="0">
                  <c:v>British Columbia</c:v>
                </c:pt>
                <c:pt idx="1">
                  <c:v>CVRD</c:v>
                </c:pt>
                <c:pt idx="2">
                  <c:v>Lake Cowichan</c:v>
                </c:pt>
              </c:strCache>
              <c:extLst/>
            </c:strRef>
          </c:cat>
          <c:val>
            <c:numRef>
              <c:f>('Totals trans'!$KZ$19:$KZ$20,'Totals trans'!$KZ$24)</c:f>
              <c:numCache>
                <c:formatCode>#,##0</c:formatCode>
                <c:ptCount val="3"/>
                <c:pt idx="0">
                  <c:v>45848</c:v>
                </c:pt>
                <c:pt idx="1">
                  <c:v>38406</c:v>
                </c:pt>
                <c:pt idx="2">
                  <c:v>32213</c:v>
                </c:pt>
              </c:numCache>
              <c:extLst/>
            </c:numRef>
          </c:val>
          <c:extLst>
            <c:ext xmlns:c16="http://schemas.microsoft.com/office/drawing/2014/chart" uri="{C3380CC4-5D6E-409C-BE32-E72D297353CC}">
              <c16:uniqueId val="{00000001-77D2-4C78-B267-2620403DF91C}"/>
            </c:ext>
          </c:extLst>
        </c:ser>
        <c:dLbls>
          <c:showLegendKey val="0"/>
          <c:showVal val="0"/>
          <c:showCatName val="0"/>
          <c:showSerName val="0"/>
          <c:showPercent val="0"/>
          <c:showBubbleSize val="0"/>
        </c:dLbls>
        <c:gapWidth val="219"/>
        <c:overlap val="-27"/>
        <c:axId val="362164704"/>
        <c:axId val="207568416"/>
      </c:barChart>
      <c:barChart>
        <c:barDir val="col"/>
        <c:grouping val="clustered"/>
        <c:varyColors val="0"/>
        <c:ser>
          <c:idx val="2"/>
          <c:order val="2"/>
          <c:tx>
            <c:strRef>
              <c:f>'Totals trans'!$LA$18</c:f>
              <c:strCache>
                <c:ptCount val="1"/>
                <c:pt idx="0">
                  <c:v>Ratio</c:v>
                </c:pt>
              </c:strCache>
            </c:strRef>
          </c:tx>
          <c:spPr>
            <a:solidFill>
              <a:srgbClr val="C1D642"/>
            </a:solidFill>
            <a:ln>
              <a:noFill/>
            </a:ln>
            <a:effectLst/>
          </c:spPr>
          <c:invertIfNegative val="0"/>
          <c:cat>
            <c:strRef>
              <c:f>('Totals trans'!$KX$19:$KX$20,'Totals trans'!$KX$24)</c:f>
              <c:strCache>
                <c:ptCount val="3"/>
                <c:pt idx="0">
                  <c:v>British Columbia</c:v>
                </c:pt>
                <c:pt idx="1">
                  <c:v>CVRD</c:v>
                </c:pt>
                <c:pt idx="2">
                  <c:v>Lake Cowichan</c:v>
                </c:pt>
              </c:strCache>
              <c:extLst/>
            </c:strRef>
          </c:cat>
          <c:val>
            <c:numRef>
              <c:f>('Totals trans'!$LA$19:$LA$20,'Totals trans'!$LA$24)</c:f>
              <c:numCache>
                <c:formatCode>General</c:formatCode>
                <c:ptCount val="3"/>
                <c:pt idx="0">
                  <c:v>1.8394041179549816</c:v>
                </c:pt>
                <c:pt idx="1">
                  <c:v>1.9634432119981253</c:v>
                </c:pt>
                <c:pt idx="2">
                  <c:v>1.8663583025486605</c:v>
                </c:pt>
              </c:numCache>
              <c:extLst/>
            </c:numRef>
          </c:val>
          <c:extLst>
            <c:ext xmlns:c16="http://schemas.microsoft.com/office/drawing/2014/chart" uri="{C3380CC4-5D6E-409C-BE32-E72D297353CC}">
              <c16:uniqueId val="{00000002-77D2-4C78-B267-2620403DF91C}"/>
            </c:ext>
          </c:extLst>
        </c:ser>
        <c:dLbls>
          <c:showLegendKey val="0"/>
          <c:showVal val="0"/>
          <c:showCatName val="0"/>
          <c:showSerName val="0"/>
          <c:showPercent val="0"/>
          <c:showBubbleSize val="0"/>
        </c:dLbls>
        <c:gapWidth val="219"/>
        <c:overlap val="-27"/>
        <c:axId val="862465040"/>
        <c:axId val="446990416"/>
      </c:barChart>
      <c:catAx>
        <c:axId val="3621647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7568416"/>
        <c:crosses val="autoZero"/>
        <c:auto val="1"/>
        <c:lblAlgn val="ctr"/>
        <c:lblOffset val="100"/>
        <c:noMultiLvlLbl val="0"/>
      </c:catAx>
      <c:valAx>
        <c:axId val="207568416"/>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2164704"/>
        <c:crosses val="autoZero"/>
        <c:crossBetween val="between"/>
      </c:valAx>
      <c:valAx>
        <c:axId val="446990416"/>
        <c:scaling>
          <c:orientation val="minMax"/>
          <c:min val="1"/>
        </c:scaling>
        <c:delete val="0"/>
        <c:axPos val="r"/>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rgbClr val="00B050"/>
                </a:solidFill>
                <a:latin typeface="+mn-lt"/>
                <a:ea typeface="+mn-ea"/>
                <a:cs typeface="+mn-cs"/>
              </a:defRPr>
            </a:pPr>
            <a:endParaRPr lang="en-US"/>
          </a:p>
        </c:txPr>
        <c:crossAx val="862465040"/>
        <c:crosses val="max"/>
        <c:crossBetween val="between"/>
      </c:valAx>
      <c:catAx>
        <c:axId val="862465040"/>
        <c:scaling>
          <c:orientation val="minMax"/>
        </c:scaling>
        <c:delete val="1"/>
        <c:axPos val="b"/>
        <c:numFmt formatCode="General" sourceLinked="1"/>
        <c:majorTickMark val="out"/>
        <c:minorTickMark val="none"/>
        <c:tickLblPos val="nextTo"/>
        <c:crossAx val="4469904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8048C-1C24-AE44-92EA-170D4AD5D344}" type="datetimeFigureOut">
              <a:rPr lang="en-US" smtClean="0"/>
              <a:t>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EDEFF-563B-7043-A090-A697CF4E9486}" type="slidenum">
              <a:rPr lang="en-US" smtClean="0"/>
              <a:t>‹#›</a:t>
            </a:fld>
            <a:endParaRPr lang="en-US"/>
          </a:p>
        </p:txBody>
      </p:sp>
    </p:spTree>
    <p:extLst>
      <p:ext uri="{BB962C8B-B14F-4D97-AF65-F5344CB8AC3E}">
        <p14:creationId xmlns:p14="http://schemas.microsoft.com/office/powerpoint/2010/main" val="315290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Good afternoon, my name is John Horn from the Cowichan Housing Association and I am here today with George Parker from G.P. Rollo to present the results of the Town of Lake Cowichan Housing Needs Assessment. </a:t>
            </a:r>
            <a:endParaRPr dirty="0"/>
          </a:p>
          <a:p>
            <a:pPr marL="0" lvl="0" indent="0" algn="l" rtl="0">
              <a:lnSpc>
                <a:spcPct val="100000"/>
              </a:lnSpc>
              <a:spcBef>
                <a:spcPts val="0"/>
              </a:spcBef>
              <a:spcAft>
                <a:spcPts val="0"/>
              </a:spcAft>
              <a:buSzPts val="1400"/>
              <a:buNone/>
            </a:pPr>
            <a:endParaRPr dirty="0"/>
          </a:p>
        </p:txBody>
      </p:sp>
      <p:sp>
        <p:nvSpPr>
          <p:cNvPr id="146" name="Google Shape;14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extLst>
      <p:ext uri="{BB962C8B-B14F-4D97-AF65-F5344CB8AC3E}">
        <p14:creationId xmlns:p14="http://schemas.microsoft.com/office/powerpoint/2010/main" val="1814552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part of the Housing Needs Assessment, we were required to process a great deal of data from the 2006, 2011, and 2016 Censuses.</a:t>
            </a:r>
          </a:p>
          <a:p>
            <a:r>
              <a:rPr lang="en-US" dirty="0"/>
              <a:t>The government of BC provided a custom dataset specifically for this purpose.</a:t>
            </a:r>
          </a:p>
          <a:p>
            <a:r>
              <a:rPr lang="en-US" dirty="0"/>
              <a:t>The data in this dataset might differ from other Census data you’ve seen because it excludes individuals outside of private households, for example people living in care homes</a:t>
            </a:r>
          </a:p>
          <a:p>
            <a:r>
              <a:rPr lang="en-US" dirty="0"/>
              <a:t>This government-sanctioned dataset is used throughout this research in the interest of consistency.</a:t>
            </a:r>
          </a:p>
          <a:p>
            <a:r>
              <a:rPr lang="en-US" dirty="0"/>
              <a:t>We don’t have time to cover all the background research, so this is a curated selection.</a:t>
            </a:r>
          </a:p>
        </p:txBody>
      </p:sp>
      <p:sp>
        <p:nvSpPr>
          <p:cNvPr id="4" name="Slide Number Placeholder 3"/>
          <p:cNvSpPr>
            <a:spLocks noGrp="1"/>
          </p:cNvSpPr>
          <p:nvPr>
            <p:ph type="sldNum" sz="quarter" idx="5"/>
          </p:nvPr>
        </p:nvSpPr>
        <p:spPr/>
        <p:txBody>
          <a:bodyPr/>
          <a:lstStyle/>
          <a:p>
            <a:fld id="{7E0EDEFF-563B-7043-A090-A697CF4E9486}" type="slidenum">
              <a:rPr lang="en-US" smtClean="0"/>
              <a:t>10</a:t>
            </a:fld>
            <a:endParaRPr lang="en-US"/>
          </a:p>
        </p:txBody>
      </p:sp>
    </p:spTree>
    <p:extLst>
      <p:ext uri="{BB962C8B-B14F-4D97-AF65-F5344CB8AC3E}">
        <p14:creationId xmlns:p14="http://schemas.microsoft.com/office/powerpoint/2010/main" val="4196805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graph shows the rate of population growth of BC, the CVRD, and Lake Cowichan in the last five years (teal) and in the last ten years (green). We’ll typically be comparing these three jurisdictions, unless otherwise indicated.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Between 2006 and 2016:</a:t>
            </a:r>
          </a:p>
          <a:p>
            <a:pPr lvl="1"/>
            <a:r>
              <a:rPr lang="en-US" dirty="0"/>
              <a:t>BC grew in population from 4.1 million – 4.6 million (12% growth)</a:t>
            </a:r>
          </a:p>
          <a:p>
            <a:pPr lvl="1"/>
            <a:r>
              <a:rPr lang="en-US" dirty="0"/>
              <a:t>The CVRD grew from 75,000 – 82,000 (8% growth)</a:t>
            </a:r>
          </a:p>
          <a:p>
            <a:pPr lvl="1"/>
            <a:r>
              <a:rPr lang="en-US" dirty="0"/>
              <a:t>Lake Cowichan grew from 2,900 – 3,200 (10% growth)</a:t>
            </a:r>
          </a:p>
          <a:p>
            <a:pPr lvl="1"/>
            <a:endParaRPr lang="en-US" dirty="0"/>
          </a:p>
          <a:p>
            <a:pPr lvl="1"/>
            <a:r>
              <a:rPr lang="en-US" dirty="0"/>
              <a:t>So the region grew at about 2/3 the pace of the province, and the Town grew at a pace somewhere between the two. You can also see that most of the Town’s growth in that decade growth occurred in the first five years.</a:t>
            </a:r>
          </a:p>
        </p:txBody>
      </p:sp>
      <p:sp>
        <p:nvSpPr>
          <p:cNvPr id="4" name="Slide Number Placeholder 3"/>
          <p:cNvSpPr>
            <a:spLocks noGrp="1"/>
          </p:cNvSpPr>
          <p:nvPr>
            <p:ph type="sldNum" sz="quarter" idx="5"/>
          </p:nvPr>
        </p:nvSpPr>
        <p:spPr/>
        <p:txBody>
          <a:bodyPr/>
          <a:lstStyle/>
          <a:p>
            <a:fld id="{7E0EDEFF-563B-7043-A090-A697CF4E9486}" type="slidenum">
              <a:rPr lang="en-US" smtClean="0"/>
              <a:t>11</a:t>
            </a:fld>
            <a:endParaRPr lang="en-US"/>
          </a:p>
        </p:txBody>
      </p:sp>
    </p:spTree>
    <p:extLst>
      <p:ext uri="{BB962C8B-B14F-4D97-AF65-F5344CB8AC3E}">
        <p14:creationId xmlns:p14="http://schemas.microsoft.com/office/powerpoint/2010/main" val="5299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share of households that rent, over time.</a:t>
            </a:r>
          </a:p>
          <a:p>
            <a:r>
              <a:rPr lang="en-US" dirty="0"/>
              <a:t>From 2006 – 2016, renters as a share of all households in BC increased slightly, from about 30% to about 32%.</a:t>
            </a:r>
          </a:p>
          <a:p>
            <a:r>
              <a:rPr lang="en-US" dirty="0"/>
              <a:t>A smaller share of households in the CVRD are renters, but the same upward trend is present (from 20% to 22% over the decade).</a:t>
            </a:r>
          </a:p>
          <a:p>
            <a:r>
              <a:rPr lang="en-US" dirty="0"/>
              <a:t>Lake Cowichan is somewhere between the two, and also exhibits an upward trend, from 23% in 2006 to 26% in 2016.</a:t>
            </a:r>
          </a:p>
        </p:txBody>
      </p:sp>
      <p:sp>
        <p:nvSpPr>
          <p:cNvPr id="4" name="Slide Number Placeholder 3"/>
          <p:cNvSpPr>
            <a:spLocks noGrp="1"/>
          </p:cNvSpPr>
          <p:nvPr>
            <p:ph type="sldNum" sz="quarter" idx="5"/>
          </p:nvPr>
        </p:nvSpPr>
        <p:spPr/>
        <p:txBody>
          <a:bodyPr/>
          <a:lstStyle/>
          <a:p>
            <a:fld id="{7E0EDEFF-563B-7043-A090-A697CF4E9486}" type="slidenum">
              <a:rPr lang="en-US" smtClean="0"/>
              <a:t>12</a:t>
            </a:fld>
            <a:endParaRPr lang="en-US"/>
          </a:p>
        </p:txBody>
      </p:sp>
    </p:spTree>
    <p:extLst>
      <p:ext uri="{BB962C8B-B14F-4D97-AF65-F5344CB8AC3E}">
        <p14:creationId xmlns:p14="http://schemas.microsoft.com/office/powerpoint/2010/main" val="1916582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median household income in each jurisdiction over time.</a:t>
            </a:r>
          </a:p>
          <a:p>
            <a:r>
              <a:rPr lang="en-US" dirty="0"/>
              <a:t>The CVRD was slightly less affluent than BC throughout this decade, and Lake Cowichan was less affluent still.</a:t>
            </a:r>
          </a:p>
          <a:p>
            <a:r>
              <a:rPr lang="en-US" dirty="0"/>
              <a:t>From 2006 – 2016, median household income</a:t>
            </a:r>
          </a:p>
          <a:p>
            <a:pPr marL="171450" indent="-171450">
              <a:buFontTx/>
              <a:buChar char="-"/>
            </a:pPr>
            <a:r>
              <a:rPr lang="en-US" dirty="0"/>
              <a:t>Increased in BC (from $62,000 to $70,000)</a:t>
            </a:r>
          </a:p>
          <a:p>
            <a:pPr marL="171450" indent="-171450">
              <a:buFontTx/>
              <a:buChar char="-"/>
            </a:pPr>
            <a:r>
              <a:rPr lang="en-US" dirty="0"/>
              <a:t>Increased in the CVRD (from $60,000 to $65,000)</a:t>
            </a:r>
          </a:p>
          <a:p>
            <a:pPr marL="171450" indent="-171450">
              <a:buFontTx/>
              <a:buChar char="-"/>
            </a:pPr>
            <a:r>
              <a:rPr lang="en-US" dirty="0"/>
              <a:t>Decreased slightly in Lake Cowichan ($54,000 to $52,000).</a:t>
            </a:r>
          </a:p>
          <a:p>
            <a:r>
              <a:rPr lang="en-US" dirty="0"/>
              <a:t>But the above are nominal figures that include inflation.</a:t>
            </a:r>
          </a:p>
          <a:p>
            <a:r>
              <a:rPr lang="en-US" dirty="0"/>
              <a:t>Accounting for inflation…</a:t>
            </a:r>
          </a:p>
        </p:txBody>
      </p:sp>
      <p:sp>
        <p:nvSpPr>
          <p:cNvPr id="4" name="Slide Number Placeholder 3"/>
          <p:cNvSpPr>
            <a:spLocks noGrp="1"/>
          </p:cNvSpPr>
          <p:nvPr>
            <p:ph type="sldNum" sz="quarter" idx="5"/>
          </p:nvPr>
        </p:nvSpPr>
        <p:spPr/>
        <p:txBody>
          <a:bodyPr/>
          <a:lstStyle/>
          <a:p>
            <a:fld id="{7E0EDEFF-563B-7043-A090-A697CF4E9486}" type="slidenum">
              <a:rPr lang="en-US" smtClean="0"/>
              <a:t>13</a:t>
            </a:fld>
            <a:endParaRPr lang="en-US"/>
          </a:p>
        </p:txBody>
      </p:sp>
    </p:spTree>
    <p:extLst>
      <p:ext uri="{BB962C8B-B14F-4D97-AF65-F5344CB8AC3E}">
        <p14:creationId xmlns:p14="http://schemas.microsoft.com/office/powerpoint/2010/main" val="847963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…median household income in BC stagnated (from $76,000 to $75,000) , in the CVRD it declined (from $73,000 to $70,000), whereas in Lake Cowichan declined considerably ($65,000 to $56,000). These figures are in constant 2019 dollars.</a:t>
            </a:r>
          </a:p>
          <a:p>
            <a:endParaRPr lang="en-US" dirty="0"/>
          </a:p>
        </p:txBody>
      </p:sp>
      <p:sp>
        <p:nvSpPr>
          <p:cNvPr id="4" name="Slide Number Placeholder 3"/>
          <p:cNvSpPr>
            <a:spLocks noGrp="1"/>
          </p:cNvSpPr>
          <p:nvPr>
            <p:ph type="sldNum" sz="quarter" idx="5"/>
          </p:nvPr>
        </p:nvSpPr>
        <p:spPr/>
        <p:txBody>
          <a:bodyPr/>
          <a:lstStyle/>
          <a:p>
            <a:fld id="{7E0EDEFF-563B-7043-A090-A697CF4E9486}" type="slidenum">
              <a:rPr lang="en-US" smtClean="0"/>
              <a:t>14</a:t>
            </a:fld>
            <a:endParaRPr lang="en-US"/>
          </a:p>
        </p:txBody>
      </p:sp>
    </p:spTree>
    <p:extLst>
      <p:ext uri="{BB962C8B-B14F-4D97-AF65-F5344CB8AC3E}">
        <p14:creationId xmlns:p14="http://schemas.microsoft.com/office/powerpoint/2010/main" val="2468622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800"/>
              </a:spcBef>
              <a:spcAft>
                <a:spcPts val="800"/>
              </a:spcAft>
              <a:buClr>
                <a:srgbClr val="17B283"/>
              </a:buClr>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shows household income distribution in BC versus in Lake Cowichan, just to give you a sense of what income distribution tends to look like.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800"/>
              </a:spcBef>
              <a:spcAft>
                <a:spcPts val="800"/>
              </a:spcAft>
              <a:buClr>
                <a:srgbClr val="17B283"/>
              </a:buClr>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main difference here is that Lake Cowichan is less affluent than the province but also has less income inequality. You can tell because BC has more people in its lowest-income and highest-income groups.</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E0EDEFF-563B-7043-A090-A697CF4E9486}" type="slidenum">
              <a:rPr lang="en-US" smtClean="0"/>
              <a:t>15</a:t>
            </a:fld>
            <a:endParaRPr lang="en-US"/>
          </a:p>
        </p:txBody>
      </p:sp>
    </p:spTree>
    <p:extLst>
      <p:ext uri="{BB962C8B-B14F-4D97-AF65-F5344CB8AC3E}">
        <p14:creationId xmlns:p14="http://schemas.microsoft.com/office/powerpoint/2010/main" val="2265183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800"/>
              </a:spcBef>
              <a:spcAft>
                <a:spcPts val="800"/>
              </a:spcAft>
              <a:buClr>
                <a:srgbClr val="17B283"/>
              </a:buClr>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is a similar comparison between owner households in Lake Cowichan and renter households in Lake Cowichan.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800"/>
              </a:spcBef>
              <a:spcAft>
                <a:spcPts val="800"/>
              </a:spcAft>
              <a:buClr>
                <a:srgbClr val="17B283"/>
              </a:buClr>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sake of reference, in 2016 owner households in the Town had a median income of $60,000 while renter households had a median income of $39,000. So, owner families have about one third more income than renter families in Lake Cowichan.</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7E0EDEFF-563B-7043-A090-A697CF4E9486}" type="slidenum">
              <a:rPr lang="en-US" smtClean="0"/>
              <a:t>16</a:t>
            </a:fld>
            <a:endParaRPr lang="en-US"/>
          </a:p>
        </p:txBody>
      </p:sp>
    </p:spTree>
    <p:extLst>
      <p:ext uri="{BB962C8B-B14F-4D97-AF65-F5344CB8AC3E}">
        <p14:creationId xmlns:p14="http://schemas.microsoft.com/office/powerpoint/2010/main" val="11524392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800"/>
              </a:spcBef>
              <a:spcAft>
                <a:spcPts val="800"/>
              </a:spcAft>
              <a:buClr>
                <a:srgbClr val="17B283"/>
              </a:buClr>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slide explores that very statistic. The solid teal bar is owner household income, the hatched teal bar is renter household income, and the green bar shows their ratio.</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800"/>
              </a:spcBef>
              <a:spcAft>
                <a:spcPts val="800"/>
              </a:spcAft>
              <a:buClr>
                <a:srgbClr val="17B283"/>
              </a:buClr>
              <a:buFont typeface="Symbol" panose="05050102010706020507" pitchFamily="18" charset="2"/>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A higher green bar means owners and renters are more unequal.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800"/>
              </a:spcBef>
              <a:spcAft>
                <a:spcPts val="800"/>
              </a:spcAft>
              <a:buClr>
                <a:srgbClr val="17B283"/>
              </a:buClr>
              <a:buFont typeface="Symbol" panose="05050102010706020507" pitchFamily="18" charset="2"/>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By this measure, the CVRD exhibits slightly more inequality between tenure groups than BC generally, and Lake Cowichan has about the same degree as inequality as the province, although at a lower income level.</a:t>
            </a:r>
          </a:p>
        </p:txBody>
      </p:sp>
      <p:sp>
        <p:nvSpPr>
          <p:cNvPr id="4" name="Slide Number Placeholder 3"/>
          <p:cNvSpPr>
            <a:spLocks noGrp="1"/>
          </p:cNvSpPr>
          <p:nvPr>
            <p:ph type="sldNum" sz="quarter" idx="5"/>
          </p:nvPr>
        </p:nvSpPr>
        <p:spPr/>
        <p:txBody>
          <a:bodyPr/>
          <a:lstStyle/>
          <a:p>
            <a:fld id="{7E0EDEFF-563B-7043-A090-A697CF4E9486}" type="slidenum">
              <a:rPr lang="en-US" smtClean="0"/>
              <a:t>17</a:t>
            </a:fld>
            <a:endParaRPr lang="en-US"/>
          </a:p>
        </p:txBody>
      </p:sp>
    </p:spTree>
    <p:extLst>
      <p:ext uri="{BB962C8B-B14F-4D97-AF65-F5344CB8AC3E}">
        <p14:creationId xmlns:p14="http://schemas.microsoft.com/office/powerpoint/2010/main" val="9658344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7000"/>
              </a:lnSpc>
              <a:spcBef>
                <a:spcPts val="800"/>
              </a:spcBef>
              <a:spcAft>
                <a:spcPts val="800"/>
              </a:spcAft>
              <a:buClr>
                <a:srgbClr val="17B283"/>
              </a:buClr>
              <a:buFont typeface="Symbol" panose="05050102010706020507" pitchFamily="18" charset="2"/>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This slide compares BC to Lake Cowichan with respect to bedroom counts.</a:t>
            </a:r>
          </a:p>
          <a:p>
            <a:pPr marL="0" marR="0" lvl="0" indent="0">
              <a:lnSpc>
                <a:spcPct val="107000"/>
              </a:lnSpc>
              <a:spcBef>
                <a:spcPts val="800"/>
              </a:spcBef>
              <a:spcAft>
                <a:spcPts val="800"/>
              </a:spcAft>
              <a:buClr>
                <a:srgbClr val="17B283"/>
              </a:buClr>
              <a:buFont typeface="Symbol" panose="05050102010706020507" pitchFamily="18" charset="2"/>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In BC there was about an even split between 2-bedroom, 3-bedroom, and 4+ bedroom units (about 27% each in 2016) with fewer one-bedroom units (16%) and even fewer studios (1%).</a:t>
            </a:r>
          </a:p>
          <a:p>
            <a:pPr marL="0" marR="0" lvl="0" indent="0">
              <a:lnSpc>
                <a:spcPct val="107000"/>
              </a:lnSpc>
              <a:spcBef>
                <a:spcPts val="800"/>
              </a:spcBef>
              <a:spcAft>
                <a:spcPts val="800"/>
              </a:spcAft>
              <a:buClr>
                <a:srgbClr val="17B283"/>
              </a:buClr>
              <a:buFont typeface="Symbol" panose="05050102010706020507" pitchFamily="18" charset="2"/>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Whereas in Lake Cowichan 3-bedroom units dominate (almost 40%), followed by 4-bedrooms (31%) and 2-bedrooms (22% each), and very few 1-bedroom units (about 9%).</a:t>
            </a:r>
          </a:p>
          <a:p>
            <a:pPr marL="0" marR="0" lvl="0" indent="0">
              <a:lnSpc>
                <a:spcPct val="107000"/>
              </a:lnSpc>
              <a:spcBef>
                <a:spcPts val="800"/>
              </a:spcBef>
              <a:spcAft>
                <a:spcPts val="800"/>
              </a:spcAft>
              <a:buClr>
                <a:srgbClr val="17B283"/>
              </a:buClr>
              <a:buFont typeface="Symbol" panose="05050102010706020507" pitchFamily="18" charset="2"/>
              <a:buNone/>
            </a:pPr>
            <a:r>
              <a:rPr lang="en-CA" sz="1800" dirty="0">
                <a:effectLst/>
                <a:latin typeface="Calibri" panose="020F0502020204030204" pitchFamily="34" charset="0"/>
                <a:ea typeface="Calibri" panose="020F0502020204030204" pitchFamily="34" charset="0"/>
                <a:cs typeface="Times New Roman" panose="02020603050405020304" pitchFamily="18" charset="0"/>
              </a:rPr>
              <a:t>Over this Census decade the share of 3-bedrooms shrank and the share of 4-bedrooms grew.</a:t>
            </a:r>
          </a:p>
        </p:txBody>
      </p:sp>
      <p:sp>
        <p:nvSpPr>
          <p:cNvPr id="4" name="Slide Number Placeholder 3"/>
          <p:cNvSpPr>
            <a:spLocks noGrp="1"/>
          </p:cNvSpPr>
          <p:nvPr>
            <p:ph type="sldNum" sz="quarter" idx="5"/>
          </p:nvPr>
        </p:nvSpPr>
        <p:spPr/>
        <p:txBody>
          <a:bodyPr/>
          <a:lstStyle/>
          <a:p>
            <a:fld id="{7E0EDEFF-563B-7043-A090-A697CF4E9486}" type="slidenum">
              <a:rPr lang="en-US" smtClean="0"/>
              <a:t>18</a:t>
            </a:fld>
            <a:endParaRPr lang="en-US"/>
          </a:p>
        </p:txBody>
      </p:sp>
    </p:spTree>
    <p:extLst>
      <p:ext uri="{BB962C8B-B14F-4D97-AF65-F5344CB8AC3E}">
        <p14:creationId xmlns:p14="http://schemas.microsoft.com/office/powerpoint/2010/main" val="257104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Statistics Canada defines three housing standards: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suitability</a:t>
            </a:r>
            <a:r>
              <a:rPr lang="en-US" dirty="0"/>
              <a:t>, meaning that the dwelling is not overcrowded and has an adequate number of bedrooms. </a:t>
            </a:r>
            <a:r>
              <a:rPr lang="en-US" dirty="0">
                <a:latin typeface="Arial" panose="020B0604020202020204" pitchFamily="34" charset="0"/>
                <a:cs typeface="Arial" panose="020B0604020202020204" pitchFamily="34" charset="0"/>
              </a:rPr>
              <a:t>In BC, the share of all households falling below the suitability standard decreased between 2006 and 2016. Compared to BC, households in Lake Cowichan are less crowded.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adequacy</a:t>
            </a:r>
            <a:r>
              <a:rPr lang="en-US" dirty="0"/>
              <a:t>, meaning that the dwelling does not need major repairs. The share of all households falling below the adequacy standards in BC remained constant between 2006 and 2016. Compared to the province, a greater share of Lake Cowichan’s households live in inadequate housing conditions.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affordability</a:t>
            </a:r>
            <a:r>
              <a:rPr lang="en-US" dirty="0"/>
              <a:t>, defined as housing expenses falling below 30% of household income. In BC, the share of all households falling below the affordability standard remained constant between 2006 and 2016. Compared to BC, Lake Cowichan began the decade with a slightly smaller share of households in core housing need and ended the decade with a slightly greater share of households in core housing need.</a:t>
            </a:r>
          </a:p>
        </p:txBody>
      </p:sp>
      <p:sp>
        <p:nvSpPr>
          <p:cNvPr id="4" name="Slide Number Placeholder 3"/>
          <p:cNvSpPr>
            <a:spLocks noGrp="1"/>
          </p:cNvSpPr>
          <p:nvPr>
            <p:ph type="sldNum" sz="quarter" idx="5"/>
          </p:nvPr>
        </p:nvSpPr>
        <p:spPr/>
        <p:txBody>
          <a:bodyPr/>
          <a:lstStyle/>
          <a:p>
            <a:fld id="{7E0EDEFF-563B-7043-A090-A697CF4E9486}" type="slidenum">
              <a:rPr lang="en-US" smtClean="0"/>
              <a:t>19</a:t>
            </a:fld>
            <a:endParaRPr lang="en-US"/>
          </a:p>
        </p:txBody>
      </p:sp>
    </p:spTree>
    <p:extLst>
      <p:ext uri="{BB962C8B-B14F-4D97-AF65-F5344CB8AC3E}">
        <p14:creationId xmlns:p14="http://schemas.microsoft.com/office/powerpoint/2010/main" val="3896209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 would like to begin by acknowledging that this work took place on the traditional territories of Cowichan Tribes, Ditidaht First Nation, </a:t>
            </a:r>
            <a:r>
              <a:rPr lang="en-US" dirty="0" err="1"/>
              <a:t>Halalt</a:t>
            </a:r>
            <a:r>
              <a:rPr lang="en-US" dirty="0"/>
              <a:t> First Nation, </a:t>
            </a:r>
            <a:r>
              <a:rPr lang="en-US" dirty="0" err="1"/>
              <a:t>Lyackson</a:t>
            </a:r>
            <a:r>
              <a:rPr lang="en-US" dirty="0"/>
              <a:t> First Nation, </a:t>
            </a:r>
            <a:r>
              <a:rPr lang="en-US" dirty="0" err="1"/>
              <a:t>Malahat</a:t>
            </a:r>
            <a:r>
              <a:rPr lang="en-US" dirty="0"/>
              <a:t> First Nation, </a:t>
            </a:r>
            <a:r>
              <a:rPr lang="en-US" dirty="0" err="1"/>
              <a:t>Penelakut</a:t>
            </a:r>
            <a:r>
              <a:rPr lang="en-US" dirty="0"/>
              <a:t> Tribe, </a:t>
            </a:r>
            <a:r>
              <a:rPr lang="en-US" dirty="0" err="1"/>
              <a:t>Stz’uminus</a:t>
            </a:r>
            <a:r>
              <a:rPr lang="en-US" dirty="0"/>
              <a:t> First Nation, </a:t>
            </a:r>
            <a:r>
              <a:rPr lang="en-US" dirty="0" err="1"/>
              <a:t>Ts’uubaa-asatx</a:t>
            </a:r>
            <a:r>
              <a:rPr lang="en-US" dirty="0"/>
              <a:t> First Nation and </a:t>
            </a:r>
            <a:r>
              <a:rPr lang="en-US" dirty="0" err="1"/>
              <a:t>Pauquachin</a:t>
            </a:r>
            <a:r>
              <a:rPr lang="en-US" dirty="0"/>
              <a:t> First Nation among others and we are grateful to the housing staff from these First Nations who shared their knowledge during this project. Thank you also to the more than 250 community members who shared their ideas and lived experience and the long list of stakeholders who participated in interviews or attended one of our Housing Community Cafes. </a:t>
            </a:r>
          </a:p>
        </p:txBody>
      </p:sp>
      <p:sp>
        <p:nvSpPr>
          <p:cNvPr id="157" name="Google Shape;157;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extLst>
      <p:ext uri="{BB962C8B-B14F-4D97-AF65-F5344CB8AC3E}">
        <p14:creationId xmlns:p14="http://schemas.microsoft.com/office/powerpoint/2010/main" val="1900045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graph shows rental housing costs in 2016 in the CVRD.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2016, the region had an average monthly rental housing cost (rental rate plus utilities) of $940.</a:t>
            </a:r>
          </a:p>
          <a:p>
            <a:endParaRPr lang="en-CA"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7E0EDEFF-563B-7043-A090-A697CF4E9486}" type="slidenum">
              <a:rPr lang="en-US" smtClean="0"/>
              <a:t>20</a:t>
            </a:fld>
            <a:endParaRPr lang="en-US"/>
          </a:p>
        </p:txBody>
      </p:sp>
    </p:spTree>
    <p:extLst>
      <p:ext uri="{BB962C8B-B14F-4D97-AF65-F5344CB8AC3E}">
        <p14:creationId xmlns:p14="http://schemas.microsoft.com/office/powerpoint/2010/main" val="42046755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average assessed value per unit over time, by property type in Lake Cowichan. As you can see, single family homes have consistently been the most valuable type of units, with all other types typically having similar levels of value on a per-unit basis.</a:t>
            </a:r>
          </a:p>
          <a:p>
            <a:r>
              <a:rPr lang="en-US" dirty="0"/>
              <a:t>Housing prices were stable from 2008 – 2016 or in some cases even declined because land supply kept up with demand.</a:t>
            </a:r>
          </a:p>
          <a:p>
            <a:r>
              <a:rPr lang="en-US" dirty="0"/>
              <a:t>This was likely due to the Global Economic Crisis of 2008 and following recession.</a:t>
            </a:r>
          </a:p>
          <a:p>
            <a:r>
              <a:rPr lang="en-US" dirty="0"/>
              <a:t>Since 2016, prices have increased in all categories, suggesting demand has increased more than supply.</a:t>
            </a:r>
          </a:p>
          <a:p>
            <a:endParaRPr lang="en-CA"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5"/>
          </p:nvPr>
        </p:nvSpPr>
        <p:spPr/>
        <p:txBody>
          <a:bodyPr/>
          <a:lstStyle/>
          <a:p>
            <a:fld id="{7E0EDEFF-563B-7043-A090-A697CF4E9486}" type="slidenum">
              <a:rPr lang="en-US" smtClean="0"/>
              <a:t>21</a:t>
            </a:fld>
            <a:endParaRPr lang="en-US"/>
          </a:p>
        </p:txBody>
      </p:sp>
    </p:spTree>
    <p:extLst>
      <p:ext uri="{BB962C8B-B14F-4D97-AF65-F5344CB8AC3E}">
        <p14:creationId xmlns:p14="http://schemas.microsoft.com/office/powerpoint/2010/main" val="23526519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purpose of this Housing Needs Assessment is to compare housing costs with household incomes.</a:t>
            </a:r>
          </a:p>
          <a:p>
            <a:pPr lvl="1"/>
            <a:r>
              <a:rPr lang="en-US" dirty="0"/>
              <a:t>For owner households, housing costs are a function of housing prices</a:t>
            </a:r>
          </a:p>
          <a:p>
            <a:pPr lvl="1"/>
            <a:r>
              <a:rPr lang="en-US" dirty="0"/>
              <a:t>For renter households, housing costs are a function of rental rates.</a:t>
            </a:r>
          </a:p>
          <a:p>
            <a:r>
              <a:rPr lang="en-US" dirty="0"/>
              <a:t>Housing prices can be inferred from property assessment data, but the most recent government data on </a:t>
            </a:r>
            <a:r>
              <a:rPr lang="en-US" b="1" dirty="0"/>
              <a:t>household incomes </a:t>
            </a:r>
            <a:r>
              <a:rPr lang="en-US" dirty="0"/>
              <a:t>is from the 2016 Census.</a:t>
            </a:r>
          </a:p>
          <a:p>
            <a:r>
              <a:rPr lang="en-US" dirty="0"/>
              <a:t>So, we needed another source for more current data. We elected to use the socio-demographic estimate produced by Environics Analytics, a research firm specializing in this kind of product. At the time of this analysis, the most recent Environics estimate was for 2019 (shown here).</a:t>
            </a:r>
          </a:p>
        </p:txBody>
      </p:sp>
      <p:sp>
        <p:nvSpPr>
          <p:cNvPr id="4" name="Slide Number Placeholder 3"/>
          <p:cNvSpPr>
            <a:spLocks noGrp="1"/>
          </p:cNvSpPr>
          <p:nvPr>
            <p:ph type="sldNum" sz="quarter" idx="5"/>
          </p:nvPr>
        </p:nvSpPr>
        <p:spPr/>
        <p:txBody>
          <a:bodyPr/>
          <a:lstStyle/>
          <a:p>
            <a:fld id="{7E0EDEFF-563B-7043-A090-A697CF4E9486}" type="slidenum">
              <a:rPr lang="en-US" smtClean="0"/>
              <a:t>22</a:t>
            </a:fld>
            <a:endParaRPr lang="en-US"/>
          </a:p>
        </p:txBody>
      </p:sp>
    </p:spTree>
    <p:extLst>
      <p:ext uri="{BB962C8B-B14F-4D97-AF65-F5344CB8AC3E}">
        <p14:creationId xmlns:p14="http://schemas.microsoft.com/office/powerpoint/2010/main" val="1984533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shows the distribution of housing values per unit in Lake Cowichan in 2019. We combined these two sources of data (this slide and the previous one) to produce an estimate of housing affordability for owner households in each jurisdiction.</a:t>
            </a:r>
          </a:p>
          <a:p>
            <a:endParaRPr lang="en-US" dirty="0"/>
          </a:p>
        </p:txBody>
      </p:sp>
      <p:sp>
        <p:nvSpPr>
          <p:cNvPr id="4" name="Slide Number Placeholder 3"/>
          <p:cNvSpPr>
            <a:spLocks noGrp="1"/>
          </p:cNvSpPr>
          <p:nvPr>
            <p:ph type="sldNum" sz="quarter" idx="5"/>
          </p:nvPr>
        </p:nvSpPr>
        <p:spPr/>
        <p:txBody>
          <a:bodyPr/>
          <a:lstStyle/>
          <a:p>
            <a:fld id="{7E0EDEFF-563B-7043-A090-A697CF4E9486}" type="slidenum">
              <a:rPr lang="en-US" smtClean="0"/>
              <a:t>23</a:t>
            </a:fld>
            <a:endParaRPr lang="en-US"/>
          </a:p>
        </p:txBody>
      </p:sp>
    </p:spTree>
    <p:extLst>
      <p:ext uri="{BB962C8B-B14F-4D97-AF65-F5344CB8AC3E}">
        <p14:creationId xmlns:p14="http://schemas.microsoft.com/office/powerpoint/2010/main" val="20499600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performed this analysis for each jurisdiction in the CVRD. Each line on this graph represents a jurisdiction.</a:t>
            </a:r>
          </a:p>
        </p:txBody>
      </p:sp>
      <p:sp>
        <p:nvSpPr>
          <p:cNvPr id="4" name="Slide Number Placeholder 3"/>
          <p:cNvSpPr>
            <a:spLocks noGrp="1"/>
          </p:cNvSpPr>
          <p:nvPr>
            <p:ph type="sldNum" sz="quarter" idx="5"/>
          </p:nvPr>
        </p:nvSpPr>
        <p:spPr/>
        <p:txBody>
          <a:bodyPr/>
          <a:lstStyle/>
          <a:p>
            <a:fld id="{7E0EDEFF-563B-7043-A090-A697CF4E9486}" type="slidenum">
              <a:rPr lang="en-US" smtClean="0"/>
              <a:t>24</a:t>
            </a:fld>
            <a:endParaRPr lang="en-US"/>
          </a:p>
        </p:txBody>
      </p:sp>
    </p:spTree>
    <p:extLst>
      <p:ext uri="{BB962C8B-B14F-4D97-AF65-F5344CB8AC3E}">
        <p14:creationId xmlns:p14="http://schemas.microsoft.com/office/powerpoint/2010/main" val="2966301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graph for Lake Cowichan. As you can see, owner households with mortgages making less than about $46,000 per year would be expected to spend more than 30% of their income on housing.</a:t>
            </a:r>
          </a:p>
          <a:p>
            <a:endParaRPr lang="en-US" dirty="0"/>
          </a:p>
          <a:p>
            <a:r>
              <a:rPr lang="en-US" dirty="0"/>
              <a:t>That’s 17% of owner households, which is in line with the trend observed during the Census period.</a:t>
            </a:r>
          </a:p>
        </p:txBody>
      </p:sp>
      <p:sp>
        <p:nvSpPr>
          <p:cNvPr id="4" name="Slide Number Placeholder 3"/>
          <p:cNvSpPr>
            <a:spLocks noGrp="1"/>
          </p:cNvSpPr>
          <p:nvPr>
            <p:ph type="sldNum" sz="quarter" idx="5"/>
          </p:nvPr>
        </p:nvSpPr>
        <p:spPr/>
        <p:txBody>
          <a:bodyPr/>
          <a:lstStyle/>
          <a:p>
            <a:fld id="{7E0EDEFF-563B-7043-A090-A697CF4E9486}" type="slidenum">
              <a:rPr lang="en-US" smtClean="0"/>
              <a:t>25</a:t>
            </a:fld>
            <a:endParaRPr lang="en-US"/>
          </a:p>
        </p:txBody>
      </p:sp>
    </p:spTree>
    <p:extLst>
      <p:ext uri="{BB962C8B-B14F-4D97-AF65-F5344CB8AC3E}">
        <p14:creationId xmlns:p14="http://schemas.microsoft.com/office/powerpoint/2010/main" val="2012334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graph is similar to the last graph, but for renters rather than owners.</a:t>
            </a:r>
          </a:p>
          <a:p>
            <a:r>
              <a:rPr lang="en-US" dirty="0"/>
              <a:t>As income increases, so do housing costs, but typically not as quickly.</a:t>
            </a:r>
          </a:p>
          <a:p>
            <a:r>
              <a:rPr lang="en-US" dirty="0"/>
              <a:t>Renters with a household income below $48,000 will tend to spend more than 30% of their income on housing. That’s 62% of renter households, which is worse than during the Census period.</a:t>
            </a:r>
          </a:p>
          <a:p>
            <a:r>
              <a:rPr lang="en-US" dirty="0"/>
              <a:t>Renters with a household income below $26,000 will tend to spend more than 50% of their income on housing. That’s 29% of renter households.</a:t>
            </a:r>
          </a:p>
          <a:p>
            <a:endParaRPr lang="en-US" dirty="0"/>
          </a:p>
          <a:p>
            <a:endParaRPr lang="en-US" dirty="0"/>
          </a:p>
          <a:p>
            <a:r>
              <a:rPr lang="en-US" dirty="0"/>
              <a:t>Overall, including both owners and renters, 29% of Lake Cowichan households are in core housing need, which is a continuation of the worsening trend observed during the Census period.</a:t>
            </a:r>
          </a:p>
        </p:txBody>
      </p:sp>
      <p:sp>
        <p:nvSpPr>
          <p:cNvPr id="4" name="Slide Number Placeholder 3"/>
          <p:cNvSpPr>
            <a:spLocks noGrp="1"/>
          </p:cNvSpPr>
          <p:nvPr>
            <p:ph type="sldNum" sz="quarter" idx="5"/>
          </p:nvPr>
        </p:nvSpPr>
        <p:spPr/>
        <p:txBody>
          <a:bodyPr/>
          <a:lstStyle/>
          <a:p>
            <a:fld id="{7E0EDEFF-563B-7043-A090-A697CF4E9486}" type="slidenum">
              <a:rPr lang="en-US" smtClean="0"/>
              <a:t>26</a:t>
            </a:fld>
            <a:endParaRPr lang="en-US"/>
          </a:p>
        </p:txBody>
      </p:sp>
    </p:spTree>
    <p:extLst>
      <p:ext uri="{BB962C8B-B14F-4D97-AF65-F5344CB8AC3E}">
        <p14:creationId xmlns:p14="http://schemas.microsoft.com/office/powerpoint/2010/main" val="3044004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asked to use the population and housing projections produced by </a:t>
            </a:r>
            <a:r>
              <a:rPr lang="en-US" dirty="0" err="1"/>
              <a:t>rennie</a:t>
            </a:r>
            <a:r>
              <a:rPr lang="en-US" dirty="0"/>
              <a:t> intelligence in 2019, but </a:t>
            </a:r>
            <a:r>
              <a:rPr lang="en-US" dirty="0" err="1"/>
              <a:t>rennie</a:t>
            </a:r>
            <a:r>
              <a:rPr lang="en-US" dirty="0"/>
              <a:t> produced four projections.</a:t>
            </a:r>
          </a:p>
          <a:p>
            <a:endParaRPr lang="en-US" dirty="0"/>
          </a:p>
          <a:p>
            <a:r>
              <a:rPr lang="en-US" dirty="0"/>
              <a:t>What are the 4 </a:t>
            </a:r>
            <a:r>
              <a:rPr lang="en-US" dirty="0" err="1"/>
              <a:t>rennie</a:t>
            </a:r>
            <a:r>
              <a:rPr lang="en-US" dirty="0"/>
              <a:t> scenarios?</a:t>
            </a:r>
          </a:p>
          <a:p>
            <a:r>
              <a:rPr lang="en-US" dirty="0"/>
              <a:t>Baseline Scenario: This scenario combines a sociographic model with historic trends and land use data to produce a projection</a:t>
            </a:r>
          </a:p>
          <a:p>
            <a:r>
              <a:rPr lang="en-US" dirty="0"/>
              <a:t>Scenario 1: Takes the same total regional quantity of growth described in the Baseline Scenario but assumes that 90% of electoral area growth will occur within the Urban Containment Boundary</a:t>
            </a:r>
          </a:p>
          <a:p>
            <a:r>
              <a:rPr lang="en-US" dirty="0"/>
              <a:t>Scenario 2: Takes the same total regional quantity of growth but assumes that 90% of </a:t>
            </a:r>
            <a:r>
              <a:rPr lang="en-US" i="1" dirty="0"/>
              <a:t>all</a:t>
            </a:r>
            <a:r>
              <a:rPr lang="en-US" dirty="0"/>
              <a:t> growth will occur within the Urban Containment Boundary</a:t>
            </a:r>
          </a:p>
          <a:p>
            <a:r>
              <a:rPr lang="en-US" dirty="0"/>
              <a:t>Scenario 3: Takes that same total regional quantity of growth but assumes that 75% of all growth will occur in areas with water services, sewer services, or both.</a:t>
            </a:r>
          </a:p>
          <a:p>
            <a:endParaRPr lang="en-US" dirty="0"/>
          </a:p>
          <a:p>
            <a:r>
              <a:rPr lang="en-US" dirty="0"/>
              <a:t>Which is the most appropriate scenario for Lake Cowichan? We originally went with the more aggressive Scenario 2, which would have the Town’s population increase to more than 4,000 by 2025. However, in response to our first draft we received a recommendation from the Lake Cowichan’s Consulting Town Planner that a population projection of 3,600 by 2025 would be appropriate. As you can see in this graphic, this is quite close to </a:t>
            </a:r>
            <a:r>
              <a:rPr lang="en-US" dirty="0" err="1"/>
              <a:t>rennie’s</a:t>
            </a:r>
            <a:r>
              <a:rPr lang="en-US" dirty="0"/>
              <a:t> Scenario 3, so we went with that projection instead.</a:t>
            </a:r>
          </a:p>
          <a:p>
            <a:endParaRPr lang="en-US" dirty="0"/>
          </a:p>
          <a:p>
            <a:r>
              <a:rPr lang="en-US" dirty="0"/>
              <a:t>Under this Scenario, Lake Cowichan would grow from 1,500 households in 2019 to 1,542 households in 2025, achieving overall growth of 3%, which would be much slower than the 17% growth in households seen from 2006 to 2016. In this same scenario, population would grow by 4%, from about 3,400 in 2019 to more than 3,500 in 2025 as shown in this graphic. Population rising faster than households would imply that the average household size is increasing slightly, from about 2.26 to 2.29 according to </a:t>
            </a:r>
            <a:r>
              <a:rPr lang="en-US" dirty="0" err="1"/>
              <a:t>rennie</a:t>
            </a:r>
            <a:r>
              <a:rPr lang="en-US" dirty="0"/>
              <a:t>.</a:t>
            </a:r>
          </a:p>
        </p:txBody>
      </p:sp>
      <p:sp>
        <p:nvSpPr>
          <p:cNvPr id="4" name="Slide Number Placeholder 3"/>
          <p:cNvSpPr>
            <a:spLocks noGrp="1"/>
          </p:cNvSpPr>
          <p:nvPr>
            <p:ph type="sldNum" sz="quarter" idx="5"/>
          </p:nvPr>
        </p:nvSpPr>
        <p:spPr/>
        <p:txBody>
          <a:bodyPr/>
          <a:lstStyle/>
          <a:p>
            <a:fld id="{7E0EDEFF-563B-7043-A090-A697CF4E9486}" type="slidenum">
              <a:rPr lang="en-US" smtClean="0"/>
              <a:t>27</a:t>
            </a:fld>
            <a:endParaRPr lang="en-US"/>
          </a:p>
        </p:txBody>
      </p:sp>
    </p:spTree>
    <p:extLst>
      <p:ext uri="{BB962C8B-B14F-4D97-AF65-F5344CB8AC3E}">
        <p14:creationId xmlns:p14="http://schemas.microsoft.com/office/powerpoint/2010/main" val="3995917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Statistics Canada defines housing suitability as follows:,</a:t>
            </a:r>
          </a:p>
          <a:p>
            <a:r>
              <a:rPr lang="en-US" dirty="0"/>
              <a:t>No less than one bedroom per household member, except for couples, and except for children depending on their age and sex.</a:t>
            </a:r>
          </a:p>
          <a:p>
            <a:r>
              <a:rPr lang="en-US" dirty="0"/>
              <a:t>It may not be evident, but this definition is extremely austere. Merely meeting this requirement throughout a community would produce extremely cramped housing.</a:t>
            </a:r>
          </a:p>
          <a:p>
            <a:endParaRPr lang="en-US" dirty="0"/>
          </a:p>
          <a:p>
            <a:r>
              <a:rPr lang="en-US" dirty="0"/>
              <a:t>Both Environics and </a:t>
            </a:r>
            <a:r>
              <a:rPr lang="en-US" dirty="0" err="1"/>
              <a:t>rennie</a:t>
            </a:r>
            <a:r>
              <a:rPr lang="en-US" dirty="0"/>
              <a:t> provide estimates of population per household, but we lack information on the age and sex distribution within households.</a:t>
            </a:r>
          </a:p>
          <a:p>
            <a:r>
              <a:rPr lang="en-US" dirty="0"/>
              <a:t>Therefore, to generate an estimate of housing need by bedroom count, we simplified the Statistics Canada standard to the following:</a:t>
            </a:r>
          </a:p>
          <a:p>
            <a:r>
              <a:rPr lang="en-US" b="1" dirty="0"/>
              <a:t>No less than one bedroom per household member, but couples may share a room. </a:t>
            </a:r>
            <a:r>
              <a:rPr lang="en-US" dirty="0"/>
              <a:t>This is both practical and produces more generous housing needs estimates.</a:t>
            </a:r>
            <a:endParaRPr lang="en-US" b="1" dirty="0"/>
          </a:p>
          <a:p>
            <a:endParaRPr lang="en-US" dirty="0"/>
          </a:p>
          <a:p>
            <a:r>
              <a:rPr lang="en-US" dirty="0"/>
              <a:t>The stipulation that couples may share bedrooms is very important because a huge number of households contain couples. In Lake Cowichan in 2016 (according to the Census):</a:t>
            </a:r>
          </a:p>
          <a:p>
            <a:pPr lvl="1"/>
            <a:r>
              <a:rPr lang="en-US" dirty="0"/>
              <a:t>83% of two-person households consisted of a couple</a:t>
            </a:r>
          </a:p>
          <a:p>
            <a:pPr lvl="1"/>
            <a:r>
              <a:rPr lang="en-US" dirty="0"/>
              <a:t>73% of three-person households contained a couple</a:t>
            </a:r>
          </a:p>
          <a:p>
            <a:pPr lvl="1"/>
            <a:r>
              <a:rPr lang="en-US" dirty="0"/>
              <a:t>73% of four-person households contained a couple</a:t>
            </a:r>
          </a:p>
          <a:p>
            <a:pPr lvl="1"/>
            <a:r>
              <a:rPr lang="en-US" dirty="0"/>
              <a:t>64% of households with five or more people contained a couple.</a:t>
            </a:r>
          </a:p>
          <a:p>
            <a:endParaRPr lang="en-US" dirty="0"/>
          </a:p>
          <a:p>
            <a:r>
              <a:rPr lang="en-US" dirty="0"/>
              <a:t>Defining housing need in this way (only slightly more generously than Statistics Canada) produces the counterintuitive outcome represented here.</a:t>
            </a:r>
          </a:p>
          <a:p>
            <a:r>
              <a:rPr lang="en-US" dirty="0"/>
              <a:t>The majority of housing </a:t>
            </a:r>
            <a:r>
              <a:rPr lang="en-US" b="1" dirty="0"/>
              <a:t>need</a:t>
            </a:r>
            <a:r>
              <a:rPr lang="en-US" dirty="0"/>
              <a:t> (shown in green) is for one-bedroom units, but the majority of housing in the Town (shown in teal) has three or more bedrooms. In other words, most households in Lake Cowichan have more bedrooms than they </a:t>
            </a:r>
            <a:r>
              <a:rPr lang="en-US" b="1" dirty="0"/>
              <a:t>need</a:t>
            </a:r>
            <a:r>
              <a:rPr lang="en-US" dirty="0"/>
              <a:t>.</a:t>
            </a:r>
          </a:p>
          <a:p>
            <a:r>
              <a:rPr lang="en-US" dirty="0"/>
              <a:t>In fact, existing supply in 2016 already exceeded housing needs in 2025 for units with two or more bedrooms.</a:t>
            </a:r>
          </a:p>
          <a:p>
            <a:r>
              <a:rPr lang="en-US" dirty="0"/>
              <a:t>However, it would be an error to interpret this as suggesting that only one-bedroom units should be constructed in the future.</a:t>
            </a:r>
          </a:p>
          <a:p>
            <a:r>
              <a:rPr lang="en-US" dirty="0"/>
              <a:t>This represents the </a:t>
            </a:r>
            <a:r>
              <a:rPr lang="en-US" b="1" dirty="0"/>
              <a:t>minimum</a:t>
            </a:r>
            <a:r>
              <a:rPr lang="en-US" dirty="0"/>
              <a:t> number of bedrooms, not the </a:t>
            </a:r>
            <a:r>
              <a:rPr lang="en-US" b="1" dirty="0"/>
              <a:t>ideal</a:t>
            </a:r>
            <a:r>
              <a:rPr lang="en-US" dirty="0"/>
              <a:t> number of bedrooms. This is the number of units by bedroom count that would be require to avoid overcrowding.</a:t>
            </a:r>
          </a:p>
          <a:p>
            <a:r>
              <a:rPr lang="en-US" dirty="0"/>
              <a:t>In other words, because most households in Lake Cowichan have more than enough housing, </a:t>
            </a:r>
            <a:r>
              <a:rPr lang="en-US" b="1" dirty="0"/>
              <a:t>housing need by bedroom count is not a very useful or informative statistic</a:t>
            </a:r>
            <a:r>
              <a:rPr lang="en-US" dirty="0"/>
              <a:t>. It might be a useful statistic in a place with widespread overcrowding, but Lake Cowichan is not such a place.</a:t>
            </a:r>
          </a:p>
          <a:p>
            <a:r>
              <a:rPr lang="en-US" dirty="0"/>
              <a:t>Although it is still worth noting that the Town could use more one-bedroom units, which was also a finding of the community engagement research.</a:t>
            </a:r>
          </a:p>
        </p:txBody>
      </p:sp>
      <p:sp>
        <p:nvSpPr>
          <p:cNvPr id="4" name="Slide Number Placeholder 3"/>
          <p:cNvSpPr>
            <a:spLocks noGrp="1"/>
          </p:cNvSpPr>
          <p:nvPr>
            <p:ph type="sldNum" sz="quarter" idx="5"/>
          </p:nvPr>
        </p:nvSpPr>
        <p:spPr/>
        <p:txBody>
          <a:bodyPr/>
          <a:lstStyle/>
          <a:p>
            <a:fld id="{7E0EDEFF-563B-7043-A090-A697CF4E9486}" type="slidenum">
              <a:rPr lang="en-US" smtClean="0"/>
              <a:t>28</a:t>
            </a:fld>
            <a:endParaRPr lang="en-US"/>
          </a:p>
        </p:txBody>
      </p:sp>
    </p:spTree>
    <p:extLst>
      <p:ext uri="{BB962C8B-B14F-4D97-AF65-F5344CB8AC3E}">
        <p14:creationId xmlns:p14="http://schemas.microsoft.com/office/powerpoint/2010/main" val="38558773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GPRA has modified the household income projection from Environics to produce two income projections for Lake Cowichan:</a:t>
            </a:r>
          </a:p>
          <a:p>
            <a:pPr lvl="1"/>
            <a:r>
              <a:rPr lang="en-US" u="sng" dirty="0"/>
              <a:t>Rapid Recovery Scenario</a:t>
            </a:r>
            <a:r>
              <a:rPr lang="en-US" dirty="0"/>
              <a:t>: Assuming rapid economic recovery from the COVID-19 pandemic. This is based directly on Environics</a:t>
            </a:r>
          </a:p>
          <a:p>
            <a:pPr lvl="1"/>
            <a:r>
              <a:rPr lang="en-US" u="sng" dirty="0"/>
              <a:t>Slow Recovery Scenario</a:t>
            </a:r>
            <a:r>
              <a:rPr lang="en-US" dirty="0"/>
              <a:t>: This projection assumes a slower economic recovery from the COVID-19 pandemic, reducing household income.</a:t>
            </a:r>
          </a:p>
          <a:p>
            <a:pPr lvl="1"/>
            <a:r>
              <a:rPr lang="en-US" dirty="0"/>
              <a:t>The reality is likely to be somewhere between these two scenarios.</a:t>
            </a:r>
          </a:p>
          <a:p>
            <a:endParaRPr lang="en-US" dirty="0"/>
          </a:p>
          <a:p>
            <a:r>
              <a:rPr lang="en-US" dirty="0"/>
              <a:t>Median nominal household income:</a:t>
            </a:r>
          </a:p>
          <a:p>
            <a:pPr lvl="1"/>
            <a:r>
              <a:rPr lang="en-US" dirty="0"/>
              <a:t>2019: $59,486</a:t>
            </a:r>
          </a:p>
          <a:p>
            <a:pPr lvl="1"/>
            <a:r>
              <a:rPr lang="en-US" dirty="0"/>
              <a:t>2025 (Rapid Recovery Scenario): $71,004</a:t>
            </a:r>
          </a:p>
          <a:p>
            <a:pPr lvl="1"/>
            <a:r>
              <a:rPr lang="en-US" dirty="0"/>
              <a:t>2025 (Slow Recovery Scenario): $65,890</a:t>
            </a:r>
          </a:p>
          <a:p>
            <a:endParaRPr lang="en-US" dirty="0"/>
          </a:p>
          <a:p>
            <a:r>
              <a:rPr lang="en-US" dirty="0"/>
              <a:t>Median real household income (2016 $):</a:t>
            </a:r>
          </a:p>
          <a:p>
            <a:pPr lvl="1"/>
            <a:r>
              <a:rPr lang="en-US" dirty="0"/>
              <a:t>2019: $56,162</a:t>
            </a:r>
          </a:p>
          <a:p>
            <a:pPr lvl="1"/>
            <a:r>
              <a:rPr lang="en-US" dirty="0"/>
              <a:t>2025 (Rapid Recovery Scenario): $59,497</a:t>
            </a:r>
          </a:p>
          <a:p>
            <a:pPr lvl="1"/>
            <a:r>
              <a:rPr lang="en-US" dirty="0"/>
              <a:t>2025 (Slow Recovery Scenario): $55,211</a:t>
            </a:r>
          </a:p>
          <a:p>
            <a:pPr lvl="1"/>
            <a:endParaRPr lang="en-US" dirty="0"/>
          </a:p>
          <a:p>
            <a:pPr lvl="1"/>
            <a:r>
              <a:rPr lang="en-US" dirty="0"/>
              <a:t>TENURE</a:t>
            </a:r>
          </a:p>
        </p:txBody>
      </p:sp>
      <p:sp>
        <p:nvSpPr>
          <p:cNvPr id="4" name="Slide Number Placeholder 3"/>
          <p:cNvSpPr>
            <a:spLocks noGrp="1"/>
          </p:cNvSpPr>
          <p:nvPr>
            <p:ph type="sldNum" sz="quarter" idx="5"/>
          </p:nvPr>
        </p:nvSpPr>
        <p:spPr/>
        <p:txBody>
          <a:bodyPr/>
          <a:lstStyle/>
          <a:p>
            <a:fld id="{7E0EDEFF-563B-7043-A090-A697CF4E9486}" type="slidenum">
              <a:rPr lang="en-US" smtClean="0"/>
              <a:t>29</a:t>
            </a:fld>
            <a:endParaRPr lang="en-US"/>
          </a:p>
        </p:txBody>
      </p:sp>
    </p:spTree>
    <p:extLst>
      <p:ext uri="{BB962C8B-B14F-4D97-AF65-F5344CB8AC3E}">
        <p14:creationId xmlns:p14="http://schemas.microsoft.com/office/powerpoint/2010/main" val="4088440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dirty="0"/>
              <a:t>The report we are presenting today is one of a family of reports. We are presenting the Town of Lake Cowichan housing needs assessment today, but this work also included a regional report and 12 other sub-regional reports. Please refer to the regional report for more details on the regional context. </a:t>
            </a:r>
            <a:endParaRPr dirty="0"/>
          </a:p>
          <a:p>
            <a:pPr marL="0" lvl="0" indent="0" algn="l" rtl="0">
              <a:lnSpc>
                <a:spcPct val="100000"/>
              </a:lnSpc>
              <a:spcBef>
                <a:spcPts val="0"/>
              </a:spcBef>
              <a:spcAft>
                <a:spcPts val="0"/>
              </a:spcAft>
              <a:buSzPts val="1400"/>
              <a:buNone/>
            </a:pPr>
            <a:endParaRPr dirty="0"/>
          </a:p>
        </p:txBody>
      </p:sp>
      <p:sp>
        <p:nvSpPr>
          <p:cNvPr id="164" name="Google Shape;1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extLst>
      <p:ext uri="{BB962C8B-B14F-4D97-AF65-F5344CB8AC3E}">
        <p14:creationId xmlns:p14="http://schemas.microsoft.com/office/powerpoint/2010/main" val="29919071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825500" rtl="0" eaLnBrk="1" fontAlgn="base" latinLnBrk="0" hangingPunct="0">
              <a:lnSpc>
                <a:spcPct val="100000"/>
              </a:lnSpc>
              <a:spcBef>
                <a:spcPct val="0"/>
              </a:spcBef>
              <a:spcAft>
                <a:spcPct val="0"/>
              </a:spcAft>
              <a:buClrTx/>
              <a:buSzTx/>
              <a:buFontTx/>
              <a:buNone/>
              <a:tabLst/>
              <a:defRPr/>
            </a:pPr>
            <a:fld id="{B3679174-FF1E-4557-969B-4597570B7965}" type="slidenum">
              <a:rPr kumimoji="0" lang="en-CA" sz="12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Helvetica Neue Light" charset="0"/>
                <a:ea typeface="ＭＳ Ｐゴシック" charset="0"/>
                <a:cs typeface="+mn-cs"/>
                <a:sym typeface="Helvetica Neue Light" charset="0"/>
              </a:rPr>
              <a:pPr marL="0" marR="0" lvl="0" indent="0" algn="r" defTabSz="825500" rtl="0" eaLnBrk="1" fontAlgn="base" latinLnBrk="0" hangingPunct="0">
                <a:lnSpc>
                  <a:spcPct val="100000"/>
                </a:lnSpc>
                <a:spcBef>
                  <a:spcPct val="0"/>
                </a:spcBef>
                <a:spcAft>
                  <a:spcPct val="0"/>
                </a:spcAft>
                <a:buClrTx/>
                <a:buSzTx/>
                <a:buFontTx/>
                <a:buNone/>
                <a:tabLst/>
                <a:defRPr/>
              </a:pPr>
              <a:t>30</a:t>
            </a:fld>
            <a:endParaRPr kumimoji="0" lang="en-CA" sz="1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Neue Light" charset="0"/>
              <a:ea typeface="ＭＳ Ｐゴシック" charset="0"/>
              <a:cs typeface="+mn-cs"/>
              <a:sym typeface="Helvetica Neue Light" charset="0"/>
            </a:endParaRPr>
          </a:p>
        </p:txBody>
      </p:sp>
    </p:spTree>
    <p:extLst>
      <p:ext uri="{BB962C8B-B14F-4D97-AF65-F5344CB8AC3E}">
        <p14:creationId xmlns:p14="http://schemas.microsoft.com/office/powerpoint/2010/main" val="360078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US" dirty="0"/>
              <a:t>We will begin with the qualitative findings, including an overview of our engagement activities, key themes we heard from the community and key findings by population group.</a:t>
            </a:r>
          </a:p>
          <a:p>
            <a:pPr marL="0" marR="0" lvl="0" indent="0" algn="l" rtl="0">
              <a:lnSpc>
                <a:spcPct val="100000"/>
              </a:lnSpc>
              <a:spcBef>
                <a:spcPts val="0"/>
              </a:spcBef>
              <a:spcAft>
                <a:spcPts val="0"/>
              </a:spcAft>
              <a:buClr>
                <a:schemeClr val="dk1"/>
              </a:buClr>
              <a:buSzPts val="1200"/>
              <a:buFont typeface="Calibri"/>
              <a:buNone/>
            </a:pPr>
            <a:r>
              <a:rPr lang="en-US" dirty="0"/>
              <a:t>We will then go into the quantitative findings, including information on housing affordability and housing projections.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825500" rtl="0" eaLnBrk="1" fontAlgn="base" latinLnBrk="0" hangingPunct="0">
              <a:lnSpc>
                <a:spcPct val="100000"/>
              </a:lnSpc>
              <a:spcBef>
                <a:spcPct val="0"/>
              </a:spcBef>
              <a:spcAft>
                <a:spcPct val="0"/>
              </a:spcAft>
              <a:buClrTx/>
              <a:buSzTx/>
              <a:buFontTx/>
              <a:buNone/>
              <a:tabLst/>
              <a:defRPr/>
            </a:pPr>
            <a:fld id="{B3679174-FF1E-4557-969B-4597570B7965}" type="slidenum">
              <a:rPr kumimoji="0" lang="en-CA" sz="12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Helvetica Neue Light" charset="0"/>
                <a:ea typeface="ＭＳ Ｐゴシック" charset="0"/>
                <a:sym typeface="Helvetica Neue Light" charset="0"/>
              </a:rPr>
              <a:pPr marL="0" marR="0" lvl="0" indent="0" algn="r" defTabSz="825500" rtl="0" eaLnBrk="1" fontAlgn="base" latinLnBrk="0" hangingPunct="0">
                <a:lnSpc>
                  <a:spcPct val="100000"/>
                </a:lnSpc>
                <a:spcBef>
                  <a:spcPct val="0"/>
                </a:spcBef>
                <a:spcAft>
                  <a:spcPct val="0"/>
                </a:spcAft>
                <a:buClrTx/>
                <a:buSzTx/>
                <a:buFontTx/>
                <a:buNone/>
                <a:tabLst/>
                <a:defRPr/>
              </a:pPr>
              <a:t>4</a:t>
            </a:fld>
            <a:endParaRPr kumimoji="0" lang="en-CA" sz="1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Neue Light" charset="0"/>
              <a:ea typeface="ＭＳ Ｐゴシック" charset="0"/>
              <a:sym typeface="Helvetica Neue Light" charset="0"/>
            </a:endParaRPr>
          </a:p>
        </p:txBody>
      </p:sp>
    </p:spTree>
    <p:extLst>
      <p:ext uri="{BB962C8B-B14F-4D97-AF65-F5344CB8AC3E}">
        <p14:creationId xmlns:p14="http://schemas.microsoft.com/office/powerpoint/2010/main" val="3740605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Our regional engagement process included the following engagement activities: </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A PlaceSpeak questionnaire that run ran through September and October and received over 250 respondents</a:t>
            </a:r>
            <a:r>
              <a:rPr lang="en-US" sz="1200" b="1">
                <a:solidFill>
                  <a:schemeClr val="dk1"/>
                </a:solidFill>
                <a:latin typeface="Calibri"/>
                <a:ea typeface="Calibri"/>
                <a:cs typeface="Calibri"/>
                <a:sym typeface="Calibri"/>
              </a:rPr>
              <a:t>. </a:t>
            </a:r>
            <a:endParaRPr sz="1200" b="1">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3 virtual community cafes which brought together 16 organizations including health authorities, community service organizations, schools, chambers of commerce, business and tourism associations. Each community café was focused on one of three themes: housing and health, housing and youth/families and housing and economy</a:t>
            </a:r>
            <a:endParaRPr/>
          </a:p>
          <a:p>
            <a:pPr marL="0" lvl="0" indent="0" algn="l" rtl="0">
              <a:lnSpc>
                <a:spcPct val="100000"/>
              </a:lnSpc>
              <a:spcBef>
                <a:spcPts val="0"/>
              </a:spcBef>
              <a:spcAft>
                <a:spcPts val="0"/>
              </a:spcAft>
              <a:buSzPts val="1400"/>
              <a:buNone/>
            </a:pPr>
            <a:r>
              <a:rPr lang="en-US" sz="1200">
                <a:solidFill>
                  <a:schemeClr val="dk1"/>
                </a:solidFill>
                <a:latin typeface="Calibri"/>
                <a:ea typeface="Calibri"/>
                <a:cs typeface="Calibri"/>
                <a:sym typeface="Calibri"/>
              </a:rPr>
              <a:t>We also reached out to 33 organizations for interviews including community organizations, housing organizations, housing providers and developers and we also interviewed housing managers of 8 First Nations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85" name="Google Shape;185;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extLst>
      <p:ext uri="{BB962C8B-B14F-4D97-AF65-F5344CB8AC3E}">
        <p14:creationId xmlns:p14="http://schemas.microsoft.com/office/powerpoint/2010/main" val="116718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 will now share some of the key themes emerging from this engagement: </a:t>
            </a:r>
            <a:endParaRPr dirty="0"/>
          </a:p>
          <a:p>
            <a:pPr marL="514350" marR="0" lvl="0" indent="-514350" algn="l" rtl="0">
              <a:lnSpc>
                <a:spcPct val="100000"/>
              </a:lnSpc>
              <a:spcBef>
                <a:spcPts val="0"/>
              </a:spcBef>
              <a:spcAft>
                <a:spcPts val="0"/>
              </a:spcAft>
              <a:buClr>
                <a:srgbClr val="2FBCB8"/>
              </a:buClr>
              <a:buSzPts val="1200"/>
              <a:buFont typeface="Calibri"/>
              <a:buAutoNum type="arabicPeriod"/>
            </a:pPr>
            <a:r>
              <a:rPr lang="en-US" dirty="0">
                <a:solidFill>
                  <a:srgbClr val="2FBCB8"/>
                </a:solidFill>
              </a:rPr>
              <a:t>One-bedroom apartments </a:t>
            </a:r>
            <a:r>
              <a:rPr lang="en-US" dirty="0">
                <a:solidFill>
                  <a:srgbClr val="000000"/>
                </a:solidFill>
              </a:rPr>
              <a:t>were identified by respondents as being </a:t>
            </a:r>
            <a:r>
              <a:rPr lang="en-US" dirty="0">
                <a:solidFill>
                  <a:srgbClr val="2FBCB8"/>
                </a:solidFill>
              </a:rPr>
              <a:t>most in need </a:t>
            </a:r>
            <a:r>
              <a:rPr lang="en-US" dirty="0">
                <a:solidFill>
                  <a:srgbClr val="000000"/>
                </a:solidFill>
              </a:rPr>
              <a:t>and many concerns were expressed to the decrease in available rentals of all types</a:t>
            </a:r>
            <a:endParaRPr sz="1800" b="0" i="0" u="none" strike="noStrike" cap="none" dirty="0">
              <a:solidFill>
                <a:srgbClr val="000000"/>
              </a:solidFill>
            </a:endParaRPr>
          </a:p>
          <a:p>
            <a:pPr marL="457200" lvl="0" indent="-366395" algn="l" rtl="0">
              <a:lnSpc>
                <a:spcPct val="150000"/>
              </a:lnSpc>
              <a:spcBef>
                <a:spcPts val="0"/>
              </a:spcBef>
              <a:spcAft>
                <a:spcPts val="0"/>
              </a:spcAft>
              <a:buClr>
                <a:srgbClr val="2FBCB8"/>
              </a:buClr>
              <a:buSzPct val="100000"/>
              <a:buAutoNum type="arabicPeriod"/>
            </a:pPr>
            <a:r>
              <a:rPr lang="en-US" sz="1200" dirty="0">
                <a:solidFill>
                  <a:srgbClr val="2FBCB8"/>
                </a:solidFill>
              </a:rPr>
              <a:t>The Town of Lake Cowichan has an aging housing stock which may put further pressure on housing availability</a:t>
            </a:r>
          </a:p>
          <a:p>
            <a:pPr marL="457200" lvl="0" indent="-366395" algn="l" rtl="0">
              <a:lnSpc>
                <a:spcPct val="150000"/>
              </a:lnSpc>
              <a:spcBef>
                <a:spcPts val="0"/>
              </a:spcBef>
              <a:spcAft>
                <a:spcPts val="0"/>
              </a:spcAft>
              <a:buClr>
                <a:srgbClr val="2FBCB8"/>
              </a:buClr>
              <a:buSzPct val="100000"/>
              <a:buAutoNum type="arabicPeriod"/>
            </a:pPr>
            <a:r>
              <a:rPr lang="en-US" sz="1200" kern="1200" dirty="0">
                <a:solidFill>
                  <a:schemeClr val="tx1"/>
                </a:solidFill>
                <a:effectLst/>
                <a:latin typeface="+mn-lt"/>
                <a:ea typeface="+mn-ea"/>
                <a:cs typeface="+mn-cs"/>
              </a:rPr>
              <a:t>There is a limited availability of assisted care homes and independent living facilities. This shortage has required some seniors to seek supportive housing outside of their communities.  Some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senior respondents indicated that they struggled to maintain their homes as a result of advancing</a:t>
            </a:r>
            <a:r>
              <a:rPr lang="en-CA"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age and associated mobility challenge. Many </a:t>
            </a:r>
            <a:r>
              <a:rPr lang="en-US" dirty="0"/>
              <a:t>seniors are looking for options to age in place</a:t>
            </a:r>
            <a:endParaRPr dirty="0"/>
          </a:p>
          <a:p>
            <a:pPr marL="0" lvl="0" indent="0" algn="l" rtl="0">
              <a:lnSpc>
                <a:spcPct val="100000"/>
              </a:lnSpc>
              <a:spcBef>
                <a:spcPts val="0"/>
              </a:spcBef>
              <a:spcAft>
                <a:spcPts val="0"/>
              </a:spcAft>
              <a:buClr>
                <a:srgbClr val="2FBCB8"/>
              </a:buClr>
              <a:buSzPts val="1200"/>
              <a:buFont typeface="Calibri"/>
              <a:buNone/>
            </a:pPr>
            <a:r>
              <a:rPr lang="en-US" dirty="0">
                <a:solidFill>
                  <a:srgbClr val="2FBCB8"/>
                </a:solidFill>
              </a:rPr>
              <a:t>4.        Younger generations have housing challenges- participants shared c</a:t>
            </a:r>
            <a:r>
              <a:rPr lang="en-US" dirty="0"/>
              <a:t>oncerns about housing instability and unaffordability for youth and young families, as well as extreme challenges in finding a home with landlords preferring a more mature tenant.</a:t>
            </a:r>
            <a:endParaRPr dirty="0"/>
          </a:p>
          <a:p>
            <a:pPr marL="0" lvl="0" indent="0" algn="l" rtl="0">
              <a:lnSpc>
                <a:spcPct val="100000"/>
              </a:lnSpc>
              <a:spcBef>
                <a:spcPts val="0"/>
              </a:spcBef>
              <a:spcAft>
                <a:spcPts val="0"/>
              </a:spcAft>
              <a:buClr>
                <a:schemeClr val="dk1"/>
              </a:buClr>
              <a:buSzPts val="1200"/>
              <a:buFont typeface="Calibri"/>
              <a:buNone/>
            </a:pPr>
            <a:r>
              <a:rPr lang="en-US" dirty="0"/>
              <a:t>5.        </a:t>
            </a:r>
            <a:r>
              <a:rPr lang="en-US" dirty="0">
                <a:solidFill>
                  <a:srgbClr val="2FBCB8"/>
                </a:solidFill>
              </a:rPr>
              <a:t>Lack of purpose-built rental buildings </a:t>
            </a:r>
            <a:r>
              <a:rPr lang="en-US" dirty="0"/>
              <a:t>for all population cohorts and demographics: young families, youth, those with mental health challenges, singles and seniors</a:t>
            </a:r>
            <a:endParaRPr dirty="0"/>
          </a:p>
          <a:p>
            <a:pPr marL="0" lvl="0" indent="0" algn="l" rtl="0">
              <a:lnSpc>
                <a:spcPct val="100000"/>
              </a:lnSpc>
              <a:spcBef>
                <a:spcPts val="0"/>
              </a:spcBef>
              <a:spcAft>
                <a:spcPts val="0"/>
              </a:spcAft>
              <a:buClr>
                <a:schemeClr val="dk1"/>
              </a:buClr>
              <a:buSzPts val="1200"/>
              <a:buFont typeface="Calibri"/>
              <a:buNone/>
            </a:pPr>
            <a:endParaRPr dirty="0"/>
          </a:p>
          <a:p>
            <a:pPr marL="514350" lvl="0" indent="-43815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endParaRPr dirty="0"/>
          </a:p>
        </p:txBody>
      </p:sp>
      <p:sp>
        <p:nvSpPr>
          <p:cNvPr id="195" name="Google Shape;19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extLst>
      <p:ext uri="{BB962C8B-B14F-4D97-AF65-F5344CB8AC3E}">
        <p14:creationId xmlns:p14="http://schemas.microsoft.com/office/powerpoint/2010/main" val="493494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Clr>
                <a:srgbClr val="2FBCB8"/>
              </a:buClr>
              <a:buSzPts val="1200"/>
              <a:buFont typeface="Calibri"/>
              <a:buAutoNum type="arabicPeriod" startAt="6"/>
            </a:pPr>
            <a:r>
              <a:rPr lang="en-US" dirty="0">
                <a:solidFill>
                  <a:srgbClr val="2FBCB8"/>
                </a:solidFill>
              </a:rPr>
              <a:t>Housing costs are misaligned with regional wages- w</a:t>
            </a:r>
            <a:r>
              <a:rPr lang="en-US" dirty="0"/>
              <a:t>orkers are locating where housing is available rather than where they would prefer to live, resulting in high transportation costs</a:t>
            </a:r>
            <a:endParaRPr dirty="0"/>
          </a:p>
          <a:p>
            <a:pPr marL="228600" marR="0" lvl="0" indent="-228600" algn="l" rtl="0">
              <a:lnSpc>
                <a:spcPct val="100000"/>
              </a:lnSpc>
              <a:spcBef>
                <a:spcPts val="0"/>
              </a:spcBef>
              <a:spcAft>
                <a:spcPts val="0"/>
              </a:spcAft>
              <a:buClr>
                <a:schemeClr val="dk1"/>
              </a:buClr>
              <a:buSzPts val="1200"/>
              <a:buFont typeface="Calibri"/>
              <a:buAutoNum type="arabicPeriod" startAt="6"/>
            </a:pPr>
            <a:r>
              <a:rPr lang="en-US" dirty="0"/>
              <a:t>Affordable housing for families is hard to find. Young families, low-income families and lone parent families at high risk of housing instability</a:t>
            </a:r>
            <a:endParaRPr dirty="0"/>
          </a:p>
          <a:p>
            <a:pPr marL="228600" lvl="0" indent="-228600" algn="l" rtl="0">
              <a:lnSpc>
                <a:spcPct val="100000"/>
              </a:lnSpc>
              <a:spcBef>
                <a:spcPts val="0"/>
              </a:spcBef>
              <a:spcAft>
                <a:spcPts val="0"/>
              </a:spcAft>
              <a:buClr>
                <a:srgbClr val="2FBCB8"/>
              </a:buClr>
              <a:buSzPts val="1200"/>
              <a:buFont typeface="Calibri"/>
              <a:buAutoNum type="arabicPeriod" startAt="8"/>
            </a:pPr>
            <a:r>
              <a:rPr lang="en-US" dirty="0">
                <a:solidFill>
                  <a:srgbClr val="2FBCB8"/>
                </a:solidFill>
              </a:rPr>
              <a:t>Need for more non-market housing options, supportive and emergency housing options- h</a:t>
            </a:r>
            <a:r>
              <a:rPr lang="en-US" dirty="0"/>
              <a:t>omelessness is a critical issue and more supportive housing is needed for those with mental health conditions and cognitive or physical disabilities</a:t>
            </a:r>
          </a:p>
          <a:p>
            <a:pPr marL="228600" marR="0" lvl="0" indent="-228600" algn="l" defTabSz="914400" rtl="0" eaLnBrk="1" fontAlgn="auto" latinLnBrk="0" hangingPunct="1">
              <a:lnSpc>
                <a:spcPct val="100000"/>
              </a:lnSpc>
              <a:spcBef>
                <a:spcPts val="0"/>
              </a:spcBef>
              <a:spcAft>
                <a:spcPts val="0"/>
              </a:spcAft>
              <a:buClr>
                <a:srgbClr val="2FBCB8"/>
              </a:buClr>
              <a:buSzPts val="1200"/>
              <a:buFont typeface="Calibri"/>
              <a:buAutoNum type="arabicPeriod" startAt="8"/>
              <a:tabLst/>
              <a:defRPr/>
            </a:pPr>
            <a:r>
              <a:rPr lang="en-US" sz="1200" dirty="0">
                <a:solidFill>
                  <a:srgbClr val="2FBCB8"/>
                </a:solidFill>
              </a:rPr>
              <a:t>Servicing and lack of infrastructure a barrier to housing development - this challenge was identified by the </a:t>
            </a:r>
            <a:r>
              <a:rPr lang="en-US" sz="1200" dirty="0" err="1">
                <a:solidFill>
                  <a:srgbClr val="2FBCB8"/>
                </a:solidFill>
              </a:rPr>
              <a:t>neighbouring</a:t>
            </a:r>
            <a:r>
              <a:rPr lang="en-US" sz="1200" dirty="0">
                <a:solidFill>
                  <a:srgbClr val="2FBCB8"/>
                </a:solidFill>
              </a:rPr>
              <a:t> </a:t>
            </a:r>
            <a:r>
              <a:rPr lang="en-US" dirty="0" err="1"/>
              <a:t>Ts’uubaa-asatx</a:t>
            </a:r>
            <a:r>
              <a:rPr lang="en-US" dirty="0"/>
              <a:t> First Nation </a:t>
            </a:r>
            <a:endParaRPr lang="en-US" sz="1200" dirty="0">
              <a:solidFill>
                <a:srgbClr val="2FBCB8"/>
              </a:solidFill>
            </a:endParaRPr>
          </a:p>
          <a:p>
            <a:pPr marL="228600" lvl="0" indent="-228600" algn="l" rtl="0">
              <a:lnSpc>
                <a:spcPct val="100000"/>
              </a:lnSpc>
              <a:spcBef>
                <a:spcPts val="0"/>
              </a:spcBef>
              <a:spcAft>
                <a:spcPts val="0"/>
              </a:spcAft>
              <a:buClr>
                <a:srgbClr val="2FBCB8"/>
              </a:buClr>
              <a:buSzPts val="1200"/>
              <a:buFont typeface="Calibri"/>
              <a:buAutoNum type="arabicPeriod" startAt="8"/>
            </a:pPr>
            <a:endParaRPr dirty="0"/>
          </a:p>
          <a:p>
            <a:pPr marL="228600" lvl="0" indent="-152400" algn="l" rtl="0">
              <a:lnSpc>
                <a:spcPct val="100000"/>
              </a:lnSpc>
              <a:spcBef>
                <a:spcPts val="0"/>
              </a:spcBef>
              <a:spcAft>
                <a:spcPts val="0"/>
              </a:spcAft>
              <a:buClr>
                <a:schemeClr val="dk1"/>
              </a:buClr>
              <a:buSzPts val="1200"/>
              <a:buFont typeface="Calibri"/>
              <a:buNone/>
            </a:pPr>
            <a:endParaRPr dirty="0"/>
          </a:p>
          <a:p>
            <a:pPr marL="228600" lvl="0" indent="-15240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SzPts val="1400"/>
              <a:buNone/>
            </a:pPr>
            <a:endParaRPr dirty="0"/>
          </a:p>
        </p:txBody>
      </p:sp>
      <p:sp>
        <p:nvSpPr>
          <p:cNvPr id="203" name="Google Shape;203;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a:p>
        </p:txBody>
      </p:sp>
    </p:spTree>
    <p:extLst>
      <p:ext uri="{BB962C8B-B14F-4D97-AF65-F5344CB8AC3E}">
        <p14:creationId xmlns:p14="http://schemas.microsoft.com/office/powerpoint/2010/main" val="26648729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I will now touch on some key findings by specific population</a:t>
            </a:r>
            <a:endParaRPr dirty="0"/>
          </a:p>
          <a:p>
            <a:pPr marL="457200" lvl="0" indent="-304800" algn="l" rtl="0">
              <a:lnSpc>
                <a:spcPct val="115000"/>
              </a:lnSpc>
              <a:spcBef>
                <a:spcPts val="0"/>
              </a:spcBef>
              <a:spcAft>
                <a:spcPts val="0"/>
              </a:spcAft>
              <a:buClr>
                <a:schemeClr val="dk1"/>
              </a:buClr>
              <a:buSzPts val="1200"/>
              <a:buFont typeface="Calibri"/>
              <a:buAutoNum type="arabicPeriod"/>
            </a:pPr>
            <a:r>
              <a:rPr lang="en-US" dirty="0"/>
              <a:t>And finally, for people experiencing homelessness, the </a:t>
            </a:r>
            <a:r>
              <a:rPr lang="en-US" dirty="0">
                <a:solidFill>
                  <a:srgbClr val="2FBCB8"/>
                </a:solidFill>
                <a:latin typeface="Arial"/>
                <a:ea typeface="Arial"/>
                <a:cs typeface="Arial"/>
                <a:sym typeface="Arial"/>
              </a:rPr>
              <a:t>Town of Lake Cowichan has seen a new and growing cluster of homeless individuals. The need has been identified </a:t>
            </a:r>
            <a:r>
              <a:rPr lang="en-US" dirty="0"/>
              <a:t>for emergency housing and long-term options for those experiencing homelessness, and a need for distributed supportive services to address parallel challenges of mental health and substance abuse. </a:t>
            </a:r>
            <a:endParaRPr dirty="0"/>
          </a:p>
          <a:p>
            <a:pPr marL="228600" lvl="0" indent="-228600" algn="l" rtl="0">
              <a:lnSpc>
                <a:spcPct val="100000"/>
              </a:lnSpc>
              <a:spcBef>
                <a:spcPts val="0"/>
              </a:spcBef>
              <a:spcAft>
                <a:spcPts val="0"/>
              </a:spcAft>
              <a:buClr>
                <a:schemeClr val="dk1"/>
              </a:buClr>
              <a:buSzPts val="1200"/>
              <a:buFont typeface="Calibri"/>
              <a:buAutoNum type="arabicPeriod"/>
            </a:pPr>
            <a:r>
              <a:rPr lang="en-US" dirty="0"/>
              <a:t>Youth at risk of homelessness have unique needs such as staff supervision. There is a need to take into account the unique social, educational and developmental needs not met in adult facilities</a:t>
            </a:r>
            <a:endParaRPr dirty="0"/>
          </a:p>
          <a:p>
            <a:pPr marL="228600" lvl="0" indent="-228600" algn="l" rtl="0">
              <a:lnSpc>
                <a:spcPct val="100000"/>
              </a:lnSpc>
              <a:spcBef>
                <a:spcPts val="0"/>
              </a:spcBef>
              <a:spcAft>
                <a:spcPts val="0"/>
              </a:spcAft>
              <a:buClr>
                <a:schemeClr val="dk1"/>
              </a:buClr>
              <a:buSzPts val="1200"/>
              <a:buFont typeface="Calibri"/>
              <a:buAutoNum type="arabicPeriod"/>
            </a:pPr>
            <a:r>
              <a:rPr lang="en-US" dirty="0"/>
              <a:t>Newcomers to the region have a specific need for multi-generational housing, communal spaces, space for gatherings and pedestrian access to services.  Smaller dwelling sizes are appropriate housing for this group.</a:t>
            </a:r>
            <a:endParaRPr dirty="0"/>
          </a:p>
          <a:p>
            <a:pPr marL="228600" lvl="0" indent="-228600" algn="l" rtl="0">
              <a:lnSpc>
                <a:spcPct val="100000"/>
              </a:lnSpc>
              <a:spcBef>
                <a:spcPts val="0"/>
              </a:spcBef>
              <a:spcAft>
                <a:spcPts val="0"/>
              </a:spcAft>
              <a:buClr>
                <a:schemeClr val="dk1"/>
              </a:buClr>
              <a:buSzPts val="1200"/>
              <a:buFont typeface="Calibri"/>
              <a:buAutoNum type="arabicPeriod"/>
            </a:pPr>
            <a:r>
              <a:rPr lang="en-US" dirty="0"/>
              <a:t>People with mental illness and people with disabilities are having difficulty meeting their housing needs in Lake Cowichan. For people with special needs, there is a need for a distributed model that provides supportive housing and services in people’s communities, and there is a need for accessible units near community services. </a:t>
            </a:r>
            <a:endParaRPr dirty="0"/>
          </a:p>
          <a:p>
            <a:pPr marL="228600" lvl="0" indent="-228600" algn="l" rtl="0">
              <a:lnSpc>
                <a:spcPct val="100000"/>
              </a:lnSpc>
              <a:spcBef>
                <a:spcPts val="0"/>
              </a:spcBef>
              <a:spcAft>
                <a:spcPts val="0"/>
              </a:spcAft>
              <a:buClr>
                <a:schemeClr val="dk1"/>
              </a:buClr>
              <a:buSzPts val="1200"/>
              <a:buFont typeface="Calibri"/>
              <a:buAutoNum type="arabicPeriod"/>
            </a:pPr>
            <a:r>
              <a:rPr lang="en-US" dirty="0"/>
              <a:t>Lake Cowichan is the most affordable area in Cowichan for market housing and is known to attract young families and younger professionals seeking starter home purchases. It is often viewed as a bedroom community to Duncan. The cost of starter homes are becoming increasingly prohibitive for young professionals to enter the market, therefore developing purpose-built affordable rental housing will be key to maintaining a stable workforce for Lake Cowichan and the region as </a:t>
            </a:r>
            <a:r>
              <a:rPr lang="en-US"/>
              <a:t>a whole.</a:t>
            </a:r>
            <a:endParaRPr dirty="0"/>
          </a:p>
        </p:txBody>
      </p:sp>
      <p:sp>
        <p:nvSpPr>
          <p:cNvPr id="211" name="Google Shape;211;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a:p>
        </p:txBody>
      </p:sp>
    </p:spTree>
    <p:extLst>
      <p:ext uri="{BB962C8B-B14F-4D97-AF65-F5344CB8AC3E}">
        <p14:creationId xmlns:p14="http://schemas.microsoft.com/office/powerpoint/2010/main" val="1023013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825500" rtl="0" eaLnBrk="1" fontAlgn="base" latinLnBrk="0" hangingPunct="0">
              <a:lnSpc>
                <a:spcPct val="100000"/>
              </a:lnSpc>
              <a:spcBef>
                <a:spcPct val="0"/>
              </a:spcBef>
              <a:spcAft>
                <a:spcPct val="0"/>
              </a:spcAft>
              <a:buClrTx/>
              <a:buSzTx/>
              <a:buFontTx/>
              <a:buNone/>
              <a:tabLst/>
              <a:defRPr/>
            </a:pPr>
            <a:fld id="{B3679174-FF1E-4557-969B-4597570B7965}" type="slidenum">
              <a:rPr kumimoji="0" lang="en-CA" sz="1200" b="0" i="0" u="none" strike="noStrike" kern="1200" cap="none" spc="0" normalizeH="0" baseline="0" noProof="0" smtClean="0">
                <a:ln>
                  <a:noFill/>
                </a:ln>
                <a:solidFill>
                  <a:srgbClr val="FFFFFF"/>
                </a:solidFill>
                <a:effectLst>
                  <a:outerShdw blurRad="38100" dist="38100" dir="2700000" algn="tl">
                    <a:srgbClr val="000000">
                      <a:alpha val="43137"/>
                    </a:srgbClr>
                  </a:outerShdw>
                </a:effectLst>
                <a:uLnTx/>
                <a:uFillTx/>
                <a:latin typeface="Helvetica Neue Light" charset="0"/>
                <a:ea typeface="ＭＳ Ｐゴシック" charset="0"/>
                <a:sym typeface="Helvetica Neue Light" charset="0"/>
              </a:rPr>
              <a:pPr marL="0" marR="0" lvl="0" indent="0" algn="r" defTabSz="825500" rtl="0" eaLnBrk="1" fontAlgn="base" latinLnBrk="0" hangingPunct="0">
                <a:lnSpc>
                  <a:spcPct val="100000"/>
                </a:lnSpc>
                <a:spcBef>
                  <a:spcPct val="0"/>
                </a:spcBef>
                <a:spcAft>
                  <a:spcPct val="0"/>
                </a:spcAft>
                <a:buClrTx/>
                <a:buSzTx/>
                <a:buFontTx/>
                <a:buNone/>
                <a:tabLst/>
                <a:defRPr/>
              </a:pPr>
              <a:t>9</a:t>
            </a:fld>
            <a:endParaRPr kumimoji="0" lang="en-CA" sz="12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Neue Light" charset="0"/>
              <a:ea typeface="ＭＳ Ｐゴシック" charset="0"/>
              <a:sym typeface="Helvetica Neue Light" charset="0"/>
            </a:endParaRPr>
          </a:p>
        </p:txBody>
      </p:sp>
    </p:spTree>
    <p:extLst>
      <p:ext uri="{BB962C8B-B14F-4D97-AF65-F5344CB8AC3E}">
        <p14:creationId xmlns:p14="http://schemas.microsoft.com/office/powerpoint/2010/main" val="1960307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B7B78-C448-0C49-8466-859BDC91B3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2B8624-9C80-9140-BE87-3ED724CD76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0017F7-FA9E-0649-8EAF-AD5E85A33BA8}"/>
              </a:ext>
            </a:extLst>
          </p:cNvPr>
          <p:cNvSpPr>
            <a:spLocks noGrp="1"/>
          </p:cNvSpPr>
          <p:nvPr>
            <p:ph type="dt" sz="half" idx="10"/>
          </p:nvPr>
        </p:nvSpPr>
        <p:spPr/>
        <p:txBody>
          <a:bodyPr/>
          <a:lstStyle/>
          <a:p>
            <a:fld id="{0F91E256-7C4E-AD48-88E5-B5BF7FEC17A0}" type="datetimeFigureOut">
              <a:rPr lang="en-US" smtClean="0"/>
              <a:t>2/22/2021</a:t>
            </a:fld>
            <a:endParaRPr lang="en-US"/>
          </a:p>
        </p:txBody>
      </p:sp>
      <p:sp>
        <p:nvSpPr>
          <p:cNvPr id="5" name="Footer Placeholder 4">
            <a:extLst>
              <a:ext uri="{FF2B5EF4-FFF2-40B4-BE49-F238E27FC236}">
                <a16:creationId xmlns:a16="http://schemas.microsoft.com/office/drawing/2014/main" id="{E9BE03E9-6FF5-E847-AC2C-E8C5ED0D25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495DC3-A4B1-9745-96B0-8941BE47EDB6}"/>
              </a:ext>
            </a:extLst>
          </p:cNvPr>
          <p:cNvSpPr>
            <a:spLocks noGrp="1"/>
          </p:cNvSpPr>
          <p:nvPr>
            <p:ph type="sldNum" sz="quarter" idx="12"/>
          </p:nvPr>
        </p:nvSpPr>
        <p:spPr/>
        <p:txBody>
          <a:bodyPr/>
          <a:lstStyle/>
          <a:p>
            <a:fld id="{DE4E3C8E-EC7F-EB44-BFC7-DC5789358930}" type="slidenum">
              <a:rPr lang="en-US" smtClean="0"/>
              <a:t>‹#›</a:t>
            </a:fld>
            <a:endParaRPr lang="en-US"/>
          </a:p>
        </p:txBody>
      </p:sp>
    </p:spTree>
    <p:extLst>
      <p:ext uri="{BB962C8B-B14F-4D97-AF65-F5344CB8AC3E}">
        <p14:creationId xmlns:p14="http://schemas.microsoft.com/office/powerpoint/2010/main" val="278343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444AE-BAC6-C04D-B45F-0AF5EC0C901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3217BAA-6FFA-1947-8BD3-097787BF98B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31163E-0165-044C-8B0C-84FC2C02F920}"/>
              </a:ext>
            </a:extLst>
          </p:cNvPr>
          <p:cNvSpPr>
            <a:spLocks noGrp="1"/>
          </p:cNvSpPr>
          <p:nvPr>
            <p:ph type="dt" sz="half" idx="10"/>
          </p:nvPr>
        </p:nvSpPr>
        <p:spPr/>
        <p:txBody>
          <a:bodyPr/>
          <a:lstStyle/>
          <a:p>
            <a:fld id="{0F91E256-7C4E-AD48-88E5-B5BF7FEC17A0}" type="datetimeFigureOut">
              <a:rPr lang="en-US" smtClean="0"/>
              <a:t>2/22/2021</a:t>
            </a:fld>
            <a:endParaRPr lang="en-US"/>
          </a:p>
        </p:txBody>
      </p:sp>
      <p:sp>
        <p:nvSpPr>
          <p:cNvPr id="5" name="Footer Placeholder 4">
            <a:extLst>
              <a:ext uri="{FF2B5EF4-FFF2-40B4-BE49-F238E27FC236}">
                <a16:creationId xmlns:a16="http://schemas.microsoft.com/office/drawing/2014/main" id="{42C41170-DD31-3243-B776-BB01B9F892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7D7BA7-DEBE-704F-A268-20CD0F96DEF3}"/>
              </a:ext>
            </a:extLst>
          </p:cNvPr>
          <p:cNvSpPr>
            <a:spLocks noGrp="1"/>
          </p:cNvSpPr>
          <p:nvPr>
            <p:ph type="sldNum" sz="quarter" idx="12"/>
          </p:nvPr>
        </p:nvSpPr>
        <p:spPr/>
        <p:txBody>
          <a:bodyPr/>
          <a:lstStyle/>
          <a:p>
            <a:fld id="{DE4E3C8E-EC7F-EB44-BFC7-DC5789358930}" type="slidenum">
              <a:rPr lang="en-US" smtClean="0"/>
              <a:t>‹#›</a:t>
            </a:fld>
            <a:endParaRPr lang="en-US"/>
          </a:p>
        </p:txBody>
      </p:sp>
    </p:spTree>
    <p:extLst>
      <p:ext uri="{BB962C8B-B14F-4D97-AF65-F5344CB8AC3E}">
        <p14:creationId xmlns:p14="http://schemas.microsoft.com/office/powerpoint/2010/main" val="3262545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1259BB-50F3-FF4A-BCA8-A00D19E5C9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658CD5-CA64-964D-955C-32C36B81A6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C3E76A-851E-8646-9397-EE45E166ECE8}"/>
              </a:ext>
            </a:extLst>
          </p:cNvPr>
          <p:cNvSpPr>
            <a:spLocks noGrp="1"/>
          </p:cNvSpPr>
          <p:nvPr>
            <p:ph type="dt" sz="half" idx="10"/>
          </p:nvPr>
        </p:nvSpPr>
        <p:spPr/>
        <p:txBody>
          <a:bodyPr/>
          <a:lstStyle/>
          <a:p>
            <a:fld id="{0F91E256-7C4E-AD48-88E5-B5BF7FEC17A0}" type="datetimeFigureOut">
              <a:rPr lang="en-US" smtClean="0"/>
              <a:t>2/22/2021</a:t>
            </a:fld>
            <a:endParaRPr lang="en-US"/>
          </a:p>
        </p:txBody>
      </p:sp>
      <p:sp>
        <p:nvSpPr>
          <p:cNvPr id="5" name="Footer Placeholder 4">
            <a:extLst>
              <a:ext uri="{FF2B5EF4-FFF2-40B4-BE49-F238E27FC236}">
                <a16:creationId xmlns:a16="http://schemas.microsoft.com/office/drawing/2014/main" id="{C72D204D-2000-D644-B8EB-A167D37EB6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8F947A-4948-BE40-9934-DEF320604D86}"/>
              </a:ext>
            </a:extLst>
          </p:cNvPr>
          <p:cNvSpPr>
            <a:spLocks noGrp="1"/>
          </p:cNvSpPr>
          <p:nvPr>
            <p:ph type="sldNum" sz="quarter" idx="12"/>
          </p:nvPr>
        </p:nvSpPr>
        <p:spPr/>
        <p:txBody>
          <a:bodyPr/>
          <a:lstStyle/>
          <a:p>
            <a:fld id="{DE4E3C8E-EC7F-EB44-BFC7-DC5789358930}" type="slidenum">
              <a:rPr lang="en-US" smtClean="0"/>
              <a:t>‹#›</a:t>
            </a:fld>
            <a:endParaRPr lang="en-US"/>
          </a:p>
        </p:txBody>
      </p:sp>
    </p:spTree>
    <p:extLst>
      <p:ext uri="{BB962C8B-B14F-4D97-AF65-F5344CB8AC3E}">
        <p14:creationId xmlns:p14="http://schemas.microsoft.com/office/powerpoint/2010/main" val="16687722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rcRect l="722" r="948"/>
          <a:stretch/>
        </p:blipFill>
        <p:spPr>
          <a:xfrm>
            <a:off x="1087728" y="710985"/>
            <a:ext cx="10012303" cy="5445975"/>
          </a:xfrm>
          <a:prstGeom prst="rect">
            <a:avLst/>
          </a:prstGeom>
        </p:spPr>
      </p:pic>
    </p:spTree>
    <p:extLst>
      <p:ext uri="{BB962C8B-B14F-4D97-AF65-F5344CB8AC3E}">
        <p14:creationId xmlns:p14="http://schemas.microsoft.com/office/powerpoint/2010/main" val="35479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print">
            <a:extLst>
              <a:ext uri="{28A0092B-C50C-407E-A947-70E740481C1C}">
                <a14:useLocalDpi xmlns:a14="http://schemas.microsoft.com/office/drawing/2010/main" val="0"/>
              </a:ext>
            </a:extLst>
          </a:blip>
          <a:srcRect l="1672"/>
          <a:stretch/>
        </p:blipFill>
        <p:spPr>
          <a:xfrm>
            <a:off x="-1" y="5861456"/>
            <a:ext cx="1811525" cy="985340"/>
          </a:xfrm>
          <a:prstGeom prst="rect">
            <a:avLst/>
          </a:prstGeom>
        </p:spPr>
      </p:pic>
      <p:sp>
        <p:nvSpPr>
          <p:cNvPr id="20" name="Text Placeholder 19"/>
          <p:cNvSpPr>
            <a:spLocks noGrp="1"/>
          </p:cNvSpPr>
          <p:nvPr>
            <p:ph type="body" sz="quarter" idx="11" hasCustomPrompt="1"/>
          </p:nvPr>
        </p:nvSpPr>
        <p:spPr>
          <a:xfrm>
            <a:off x="1811524" y="6235063"/>
            <a:ext cx="5532438" cy="238125"/>
          </a:xfrm>
          <a:prstGeom prst="rect">
            <a:avLst/>
          </a:prstGeom>
        </p:spPr>
        <p:txBody>
          <a:bodyPr/>
          <a:lstStyle>
            <a:lvl1pPr>
              <a:defRPr sz="1100" b="1">
                <a:solidFill>
                  <a:schemeClr val="tx2">
                    <a:lumMod val="10000"/>
                  </a:schemeClr>
                </a:solidFill>
                <a:effectLst>
                  <a:outerShdw dir="2700000" algn="tl">
                    <a:srgbClr val="000000"/>
                  </a:outerShdw>
                </a:effectLst>
                <a:latin typeface="Arial Narrow" panose="020B0606020202030204" pitchFamily="34" charset="0"/>
              </a:defRPr>
            </a:lvl1pPr>
            <a:lvl2pPr>
              <a:defRPr sz="1100" b="1">
                <a:solidFill>
                  <a:schemeClr val="tx2">
                    <a:lumMod val="10000"/>
                  </a:schemeClr>
                </a:solidFill>
                <a:latin typeface="Arial Narrow" panose="020B0606020202030204" pitchFamily="34" charset="0"/>
              </a:defRPr>
            </a:lvl2pPr>
            <a:lvl3pPr>
              <a:defRPr sz="1100" b="1">
                <a:solidFill>
                  <a:schemeClr val="tx2">
                    <a:lumMod val="10000"/>
                  </a:schemeClr>
                </a:solidFill>
                <a:latin typeface="Arial Narrow" panose="020B0606020202030204" pitchFamily="34" charset="0"/>
              </a:defRPr>
            </a:lvl3pPr>
            <a:lvl4pPr>
              <a:defRPr sz="1100" b="1">
                <a:solidFill>
                  <a:schemeClr val="tx2">
                    <a:lumMod val="10000"/>
                  </a:schemeClr>
                </a:solidFill>
                <a:latin typeface="Arial Narrow" panose="020B0606020202030204" pitchFamily="34" charset="0"/>
              </a:defRPr>
            </a:lvl4pPr>
            <a:lvl5pPr>
              <a:defRPr sz="1100" b="1">
                <a:solidFill>
                  <a:schemeClr val="tx2">
                    <a:lumMod val="10000"/>
                  </a:schemeClr>
                </a:solidFill>
                <a:latin typeface="Arial Narrow" panose="020B0606020202030204" pitchFamily="34" charset="0"/>
              </a:defRPr>
            </a:lvl5pPr>
          </a:lstStyle>
          <a:p>
            <a:pPr lvl="0"/>
            <a:r>
              <a:rPr lang="en-US" dirty="0"/>
              <a:t>Text (Arial Narrow Bold 22) or remove</a:t>
            </a:r>
            <a:endParaRPr lang="en-CA" dirty="0"/>
          </a:p>
        </p:txBody>
      </p:sp>
      <p:sp>
        <p:nvSpPr>
          <p:cNvPr id="22" name="Text Placeholder 21"/>
          <p:cNvSpPr>
            <a:spLocks noGrp="1"/>
          </p:cNvSpPr>
          <p:nvPr>
            <p:ph type="body" sz="quarter" idx="12" hasCustomPrompt="1"/>
          </p:nvPr>
        </p:nvSpPr>
        <p:spPr>
          <a:xfrm>
            <a:off x="1938529" y="3044952"/>
            <a:ext cx="8156702" cy="2194560"/>
          </a:xfrm>
          <a:prstGeom prst="rect">
            <a:avLst/>
          </a:prstGeom>
        </p:spPr>
        <p:txBody>
          <a:bodyPr/>
          <a:lstStyle>
            <a:lvl1pPr>
              <a:defRPr sz="3600" baseline="0">
                <a:solidFill>
                  <a:schemeClr val="tx2">
                    <a:lumMod val="10000"/>
                  </a:schemeClr>
                </a:solidFill>
                <a:effectLst>
                  <a:outerShdw dir="2700000" algn="tl">
                    <a:srgbClr val="000000"/>
                  </a:outerShdw>
                </a:effectLst>
                <a:latin typeface="+mn-lt"/>
              </a:defRPr>
            </a:lvl1pPr>
            <a:lvl2pPr>
              <a:defRPr sz="3000" baseline="0">
                <a:solidFill>
                  <a:schemeClr val="tx2">
                    <a:lumMod val="10000"/>
                  </a:schemeClr>
                </a:solidFill>
                <a:effectLst>
                  <a:outerShdw dir="2700000" algn="tl">
                    <a:srgbClr val="000000"/>
                  </a:outerShdw>
                </a:effectLst>
                <a:latin typeface="+mn-lt"/>
              </a:defRPr>
            </a:lvl2pPr>
            <a:lvl3pPr>
              <a:defRPr>
                <a:solidFill>
                  <a:schemeClr val="tx2">
                    <a:lumMod val="10000"/>
                  </a:schemeClr>
                </a:solidFill>
                <a:latin typeface="+mn-lt"/>
              </a:defRPr>
            </a:lvl3pPr>
            <a:lvl4pPr>
              <a:defRPr>
                <a:solidFill>
                  <a:schemeClr val="tx2">
                    <a:lumMod val="10000"/>
                  </a:schemeClr>
                </a:solidFill>
                <a:latin typeface="+mn-lt"/>
              </a:defRPr>
            </a:lvl4pPr>
            <a:lvl5pPr>
              <a:defRPr>
                <a:solidFill>
                  <a:schemeClr val="tx2">
                    <a:lumMod val="10000"/>
                  </a:schemeClr>
                </a:solidFill>
                <a:latin typeface="+mn-lt"/>
              </a:defRPr>
            </a:lvl5pPr>
          </a:lstStyle>
          <a:p>
            <a:pPr lvl="1"/>
            <a:r>
              <a:rPr lang="en-US" dirty="0"/>
              <a:t>Text (Arial 60)</a:t>
            </a:r>
          </a:p>
          <a:p>
            <a:pPr lvl="1"/>
            <a:r>
              <a:rPr lang="en-US" dirty="0"/>
              <a:t>Text (Arial 60)</a:t>
            </a:r>
          </a:p>
          <a:p>
            <a:pPr lvl="1"/>
            <a:r>
              <a:rPr lang="en-US" dirty="0"/>
              <a:t>Text (Arial 60)</a:t>
            </a:r>
            <a:endParaRPr lang="en-CA" dirty="0"/>
          </a:p>
        </p:txBody>
      </p:sp>
      <p:sp>
        <p:nvSpPr>
          <p:cNvPr id="24" name="Text Placeholder 23"/>
          <p:cNvSpPr>
            <a:spLocks noGrp="1"/>
          </p:cNvSpPr>
          <p:nvPr>
            <p:ph type="body" sz="quarter" idx="13" hasCustomPrompt="1"/>
          </p:nvPr>
        </p:nvSpPr>
        <p:spPr>
          <a:xfrm>
            <a:off x="2002346" y="1289304"/>
            <a:ext cx="8156575" cy="677037"/>
          </a:xfrm>
          <a:prstGeom prst="rect">
            <a:avLst/>
          </a:prstGeom>
        </p:spPr>
        <p:txBody>
          <a:bodyPr/>
          <a:lstStyle>
            <a:lvl1pPr algn="ctr">
              <a:defRPr sz="3600" baseline="0">
                <a:solidFill>
                  <a:schemeClr val="tx2">
                    <a:lumMod val="10000"/>
                  </a:schemeClr>
                </a:solidFill>
                <a:effectLst>
                  <a:outerShdw dir="2700000" algn="tl">
                    <a:srgbClr val="000000"/>
                  </a:outerShdw>
                </a:effectLst>
              </a:defRPr>
            </a:lvl1pPr>
            <a:lvl2pPr>
              <a:defRPr sz="3600">
                <a:solidFill>
                  <a:schemeClr val="tx2">
                    <a:lumMod val="10000"/>
                  </a:schemeClr>
                </a:solidFill>
              </a:defRPr>
            </a:lvl2pPr>
            <a:lvl3pPr>
              <a:defRPr sz="3600">
                <a:solidFill>
                  <a:schemeClr val="tx2">
                    <a:lumMod val="10000"/>
                  </a:schemeClr>
                </a:solidFill>
              </a:defRPr>
            </a:lvl3pPr>
            <a:lvl4pPr>
              <a:defRPr sz="3600">
                <a:solidFill>
                  <a:schemeClr val="tx2">
                    <a:lumMod val="10000"/>
                  </a:schemeClr>
                </a:solidFill>
              </a:defRPr>
            </a:lvl4pPr>
            <a:lvl5pPr>
              <a:defRPr sz="3600">
                <a:solidFill>
                  <a:schemeClr val="tx2">
                    <a:lumMod val="10000"/>
                  </a:schemeClr>
                </a:solidFill>
              </a:defRPr>
            </a:lvl5pPr>
          </a:lstStyle>
          <a:p>
            <a:pPr lvl="0"/>
            <a:r>
              <a:rPr lang="en-US" dirty="0"/>
              <a:t>TITLE (Arial 72)</a:t>
            </a:r>
            <a:endParaRPr lang="en-CA" dirty="0"/>
          </a:p>
        </p:txBody>
      </p:sp>
    </p:spTree>
    <p:extLst>
      <p:ext uri="{BB962C8B-B14F-4D97-AF65-F5344CB8AC3E}">
        <p14:creationId xmlns:p14="http://schemas.microsoft.com/office/powerpoint/2010/main" val="58817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Content Placeholder 2"/>
          <p:cNvSpPr>
            <a:spLocks noGrp="1"/>
          </p:cNvSpPr>
          <p:nvPr>
            <p:ph idx="1"/>
          </p:nvPr>
        </p:nvSpPr>
        <p:spPr>
          <a:xfrm>
            <a:off x="736600" y="3422650"/>
            <a:ext cx="10718800" cy="1104900"/>
          </a:xfrm>
          <a:prstGeom prst="rect">
            <a:avLst/>
          </a:prstGeom>
        </p:spPr>
        <p:txBody>
          <a:bodyPr/>
          <a:lstStyle>
            <a:lvl1pPr>
              <a:defRPr>
                <a:effectLst>
                  <a:outerShdw dir="2700000" algn="tl">
                    <a:srgbClr val="000000"/>
                  </a:outerShdw>
                </a:effectLst>
              </a:defRPr>
            </a:lvl1pPr>
          </a:lstStyle>
          <a:p>
            <a:pPr lvl="0"/>
            <a:r>
              <a:rPr lang="en-US">
                <a:solidFill>
                  <a:srgbClr val="000000"/>
                </a:solidFill>
                <a:latin typeface="Arial" panose="020B0604020202020204" pitchFamily="34" charset="0"/>
                <a:cs typeface="Arial" panose="020B0604020202020204" pitchFamily="34" charset="0"/>
              </a:rPr>
              <a:t>Edit Master text styles</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672"/>
          <a:stretch/>
        </p:blipFill>
        <p:spPr>
          <a:xfrm>
            <a:off x="-1" y="5861456"/>
            <a:ext cx="1811525" cy="985340"/>
          </a:xfrm>
          <a:prstGeom prst="rect">
            <a:avLst/>
          </a:prstGeom>
        </p:spPr>
      </p:pic>
      <p:sp>
        <p:nvSpPr>
          <p:cNvPr id="7" name="Text Placeholder 6"/>
          <p:cNvSpPr>
            <a:spLocks noGrp="1"/>
          </p:cNvSpPr>
          <p:nvPr>
            <p:ph type="body" sz="quarter" idx="10" hasCustomPrompt="1"/>
          </p:nvPr>
        </p:nvSpPr>
        <p:spPr>
          <a:xfrm>
            <a:off x="4398645" y="1325880"/>
            <a:ext cx="3382963" cy="612331"/>
          </a:xfrm>
          <a:prstGeom prst="rect">
            <a:avLst/>
          </a:prstGeom>
        </p:spPr>
        <p:txBody>
          <a:bodyPr/>
          <a:lstStyle>
            <a:lvl1pPr>
              <a:defRPr sz="2900">
                <a:solidFill>
                  <a:schemeClr val="tx1"/>
                </a:solidFill>
                <a:effectLst>
                  <a:outerShdw dir="2700000" algn="tl">
                    <a:srgbClr val="000000"/>
                  </a:outerShdw>
                </a:effectLst>
              </a:defRPr>
            </a:lvl1pPr>
            <a:lvl2pPr>
              <a:defRPr sz="2900">
                <a:solidFill>
                  <a:schemeClr val="tx2">
                    <a:lumMod val="10000"/>
                  </a:schemeClr>
                </a:solidFill>
              </a:defRPr>
            </a:lvl2pPr>
            <a:lvl3pPr>
              <a:defRPr sz="2900">
                <a:solidFill>
                  <a:schemeClr val="tx2">
                    <a:lumMod val="10000"/>
                  </a:schemeClr>
                </a:solidFill>
              </a:defRPr>
            </a:lvl3pPr>
            <a:lvl4pPr>
              <a:defRPr sz="2900">
                <a:solidFill>
                  <a:schemeClr val="tx2">
                    <a:lumMod val="10000"/>
                  </a:schemeClr>
                </a:solidFill>
              </a:defRPr>
            </a:lvl4pPr>
            <a:lvl5pPr>
              <a:defRPr sz="2900">
                <a:solidFill>
                  <a:schemeClr val="tx2">
                    <a:lumMod val="10000"/>
                  </a:schemeClr>
                </a:solidFill>
              </a:defRPr>
            </a:lvl5pPr>
          </a:lstStyle>
          <a:p>
            <a:pPr lvl="0"/>
            <a:r>
              <a:rPr lang="en-US" dirty="0"/>
              <a:t>TITLE (Arial 58)</a:t>
            </a:r>
            <a:endParaRPr lang="en-CA" dirty="0"/>
          </a:p>
        </p:txBody>
      </p:sp>
    </p:spTree>
    <p:extLst>
      <p:ext uri="{BB962C8B-B14F-4D97-AF65-F5344CB8AC3E}">
        <p14:creationId xmlns:p14="http://schemas.microsoft.com/office/powerpoint/2010/main" val="1345698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0">
          <a:blip r:embed="rId2">
            <a:lum/>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47450"/>
            <a:ext cx="12192000" cy="6905450"/>
          </a:xfrm>
          <a:prstGeom prst="rect">
            <a:avLst/>
          </a:prstGeom>
        </p:spPr>
      </p:pic>
      <p:pic>
        <p:nvPicPr>
          <p:cNvPr id="5" name="Picture 4"/>
          <p:cNvPicPr>
            <a:picLocks noChangeAspect="1"/>
          </p:cNvPicPr>
          <p:nvPr userDrawn="1"/>
        </p:nvPicPr>
        <p:blipFill rotWithShape="1">
          <a:blip r:embed="rId5" cstate="print">
            <a:extLst>
              <a:ext uri="{28A0092B-C50C-407E-A947-70E740481C1C}">
                <a14:useLocalDpi xmlns:a14="http://schemas.microsoft.com/office/drawing/2010/main" val="0"/>
              </a:ext>
            </a:extLst>
          </a:blip>
          <a:srcRect l="1672"/>
          <a:stretch/>
        </p:blipFill>
        <p:spPr>
          <a:xfrm>
            <a:off x="-1" y="5861456"/>
            <a:ext cx="1811525" cy="985340"/>
          </a:xfrm>
          <a:prstGeom prst="rect">
            <a:avLst/>
          </a:prstGeom>
        </p:spPr>
      </p:pic>
      <p:sp>
        <p:nvSpPr>
          <p:cNvPr id="11" name="Text Placeholder 10"/>
          <p:cNvSpPr>
            <a:spLocks noGrp="1"/>
          </p:cNvSpPr>
          <p:nvPr>
            <p:ph type="body" sz="quarter" idx="10" hasCustomPrompt="1"/>
          </p:nvPr>
        </p:nvSpPr>
        <p:spPr>
          <a:xfrm>
            <a:off x="493491" y="1312171"/>
            <a:ext cx="6978659" cy="214644"/>
          </a:xfrm>
          <a:prstGeom prst="rect">
            <a:avLst/>
          </a:prstGeom>
        </p:spPr>
        <p:txBody>
          <a:bodyPr/>
          <a:lstStyle>
            <a:lvl1pPr>
              <a:defRPr sz="1800" b="1">
                <a:solidFill>
                  <a:schemeClr val="tx2">
                    <a:lumMod val="10000"/>
                  </a:schemeClr>
                </a:solidFill>
                <a:effectLst>
                  <a:outerShdw dir="2700000" algn="tl">
                    <a:srgbClr val="000000"/>
                  </a:outerShdw>
                </a:effectLst>
              </a:defRPr>
            </a:lvl1pPr>
          </a:lstStyle>
          <a:p>
            <a:pPr lvl="0"/>
            <a:r>
              <a:rPr lang="en-US" dirty="0"/>
              <a:t>TITLE (Arial Bold 36)</a:t>
            </a:r>
            <a:endParaRPr lang="en-CA" dirty="0"/>
          </a:p>
        </p:txBody>
      </p:sp>
      <p:sp>
        <p:nvSpPr>
          <p:cNvPr id="15" name="Table Placeholder 14"/>
          <p:cNvSpPr>
            <a:spLocks noGrp="1"/>
          </p:cNvSpPr>
          <p:nvPr>
            <p:ph type="tbl" sz="quarter" idx="12"/>
          </p:nvPr>
        </p:nvSpPr>
        <p:spPr>
          <a:xfrm>
            <a:off x="493491" y="1667681"/>
            <a:ext cx="6978659" cy="4437856"/>
          </a:xfrm>
          <a:prstGeom prst="rect">
            <a:avLst/>
          </a:prstGeom>
        </p:spPr>
        <p:txBody>
          <a:bodyPr/>
          <a:lstStyle>
            <a:lvl1pPr>
              <a:defRPr sz="1400">
                <a:solidFill>
                  <a:schemeClr val="tx2">
                    <a:lumMod val="10000"/>
                  </a:schemeClr>
                </a:solidFill>
                <a:effectLst>
                  <a:outerShdw dir="2700000" algn="tl">
                    <a:srgbClr val="000000"/>
                  </a:outerShdw>
                </a:effectLst>
              </a:defRPr>
            </a:lvl1pPr>
          </a:lstStyle>
          <a:p>
            <a:r>
              <a:rPr lang="en-US"/>
              <a:t>Click icon to add table</a:t>
            </a:r>
            <a:endParaRPr lang="en-CA" dirty="0"/>
          </a:p>
        </p:txBody>
      </p:sp>
      <p:sp>
        <p:nvSpPr>
          <p:cNvPr id="20" name="Text Placeholder 19"/>
          <p:cNvSpPr>
            <a:spLocks noGrp="1"/>
          </p:cNvSpPr>
          <p:nvPr>
            <p:ph type="body" sz="quarter" idx="13" hasCustomPrompt="1"/>
          </p:nvPr>
        </p:nvSpPr>
        <p:spPr>
          <a:xfrm>
            <a:off x="7701817" y="1562671"/>
            <a:ext cx="3944144" cy="4665698"/>
          </a:xfrm>
          <a:prstGeom prst="rect">
            <a:avLst/>
          </a:prstGeom>
        </p:spPr>
        <p:txBody>
          <a:bodyPr/>
          <a:lstStyle>
            <a:lvl1pPr>
              <a:defRPr sz="2200">
                <a:solidFill>
                  <a:schemeClr val="tx2">
                    <a:lumMod val="10000"/>
                  </a:schemeClr>
                </a:solidFill>
                <a:latin typeface="Arial" panose="020B0604020202020204" pitchFamily="34" charset="0"/>
                <a:cs typeface="Arial" panose="020B0604020202020204" pitchFamily="34" charset="0"/>
              </a:defRPr>
            </a:lvl1pPr>
            <a:lvl2pPr>
              <a:defRPr sz="1400">
                <a:solidFill>
                  <a:schemeClr val="tx2">
                    <a:lumMod val="10000"/>
                  </a:schemeClr>
                </a:solidFill>
                <a:latin typeface="+mn-lt"/>
              </a:defRPr>
            </a:lvl2pPr>
          </a:lstStyle>
          <a:p>
            <a:pPr lvl="0"/>
            <a:r>
              <a:rPr lang="en-US" dirty="0"/>
              <a:t>Text (Arial 44)</a:t>
            </a:r>
          </a:p>
          <a:p>
            <a:pPr lvl="1"/>
            <a:r>
              <a:rPr lang="en-US" dirty="0"/>
              <a:t>Text (Arial 28)</a:t>
            </a:r>
          </a:p>
        </p:txBody>
      </p:sp>
      <p:sp>
        <p:nvSpPr>
          <p:cNvPr id="22" name="Text Placeholder 21"/>
          <p:cNvSpPr>
            <a:spLocks noGrp="1"/>
          </p:cNvSpPr>
          <p:nvPr>
            <p:ph type="body" sz="quarter" idx="14" hasCustomPrompt="1"/>
          </p:nvPr>
        </p:nvSpPr>
        <p:spPr>
          <a:xfrm>
            <a:off x="7708640" y="6330489"/>
            <a:ext cx="3944144" cy="225425"/>
          </a:xfrm>
          <a:prstGeom prst="rect">
            <a:avLst/>
          </a:prstGeom>
        </p:spPr>
        <p:txBody>
          <a:bodyPr/>
          <a:lstStyle>
            <a:lvl1pPr>
              <a:defRPr sz="800" baseline="0">
                <a:solidFill>
                  <a:schemeClr val="tx2">
                    <a:lumMod val="10000"/>
                  </a:schemeClr>
                </a:solidFill>
                <a:latin typeface="Arial Narrow" panose="020B0606020202030204" pitchFamily="34" charset="0"/>
              </a:defRPr>
            </a:lvl1pPr>
          </a:lstStyle>
          <a:p>
            <a:pPr lvl="0"/>
            <a:r>
              <a:rPr lang="en-US" dirty="0"/>
              <a:t>Text (Arial Narrow 16) or remove</a:t>
            </a:r>
            <a:endParaRPr lang="en-CA" dirty="0"/>
          </a:p>
        </p:txBody>
      </p:sp>
      <p:sp>
        <p:nvSpPr>
          <p:cNvPr id="9" name="Text Placeholder 8"/>
          <p:cNvSpPr>
            <a:spLocks noGrp="1"/>
          </p:cNvSpPr>
          <p:nvPr>
            <p:ph type="body" sz="quarter" idx="15" hasCustomPrompt="1"/>
          </p:nvPr>
        </p:nvSpPr>
        <p:spPr>
          <a:xfrm>
            <a:off x="1733550" y="6249029"/>
            <a:ext cx="5738813" cy="214313"/>
          </a:xfrm>
          <a:prstGeom prst="rect">
            <a:avLst/>
          </a:prstGeom>
        </p:spPr>
        <p:txBody>
          <a:bodyPr/>
          <a:lstStyle>
            <a:lvl1pPr>
              <a:defRPr sz="1100" b="1">
                <a:solidFill>
                  <a:schemeClr val="bg1">
                    <a:lumMod val="10000"/>
                  </a:schemeClr>
                </a:solidFill>
                <a:latin typeface="Arial Narrow" panose="020B0606020202030204" pitchFamily="34" charset="0"/>
              </a:defRPr>
            </a:lvl1pPr>
          </a:lstStyle>
          <a:p>
            <a:pPr lvl="0"/>
            <a:r>
              <a:rPr lang="en-US" dirty="0"/>
              <a:t>Text (Arial Narrow Bold 22) or remove</a:t>
            </a:r>
            <a:endParaRPr lang="en-CA" dirty="0"/>
          </a:p>
        </p:txBody>
      </p:sp>
    </p:spTree>
    <p:extLst>
      <p:ext uri="{BB962C8B-B14F-4D97-AF65-F5344CB8AC3E}">
        <p14:creationId xmlns:p14="http://schemas.microsoft.com/office/powerpoint/2010/main" val="2381920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l="1672"/>
          <a:stretch/>
        </p:blipFill>
        <p:spPr>
          <a:xfrm>
            <a:off x="-1" y="5861456"/>
            <a:ext cx="1811525" cy="985340"/>
          </a:xfrm>
          <a:prstGeom prst="rect">
            <a:avLst/>
          </a:prstGeom>
        </p:spPr>
      </p:pic>
      <p:sp>
        <p:nvSpPr>
          <p:cNvPr id="6" name="Text Placeholder 5"/>
          <p:cNvSpPr>
            <a:spLocks noGrp="1"/>
          </p:cNvSpPr>
          <p:nvPr>
            <p:ph type="body" sz="quarter" idx="10" hasCustomPrompt="1"/>
          </p:nvPr>
        </p:nvSpPr>
        <p:spPr>
          <a:xfrm>
            <a:off x="528521" y="1046817"/>
            <a:ext cx="7763669" cy="585184"/>
          </a:xfrm>
          <a:prstGeom prst="rect">
            <a:avLst/>
          </a:prstGeom>
        </p:spPr>
        <p:txBody>
          <a:bodyPr/>
          <a:lstStyle>
            <a:lvl1pPr>
              <a:defRPr sz="2400" b="1">
                <a:solidFill>
                  <a:schemeClr val="tx2">
                    <a:lumMod val="10000"/>
                  </a:schemeClr>
                </a:solidFill>
                <a:effectLst>
                  <a:outerShdw dir="2700000" algn="tl">
                    <a:srgbClr val="000000"/>
                  </a:outerShdw>
                </a:effectLst>
              </a:defRPr>
            </a:lvl1pPr>
          </a:lstStyle>
          <a:p>
            <a:pPr lvl="0"/>
            <a:r>
              <a:rPr lang="en-US" dirty="0"/>
              <a:t>TITLE (Arial Bold 48)</a:t>
            </a:r>
            <a:endParaRPr lang="en-CA" dirty="0"/>
          </a:p>
        </p:txBody>
      </p:sp>
      <p:sp>
        <p:nvSpPr>
          <p:cNvPr id="8" name="Table Placeholder 7"/>
          <p:cNvSpPr>
            <a:spLocks noGrp="1"/>
          </p:cNvSpPr>
          <p:nvPr>
            <p:ph type="tbl" sz="quarter" idx="11"/>
          </p:nvPr>
        </p:nvSpPr>
        <p:spPr>
          <a:xfrm>
            <a:off x="530225" y="1709738"/>
            <a:ext cx="11128375" cy="4316413"/>
          </a:xfrm>
          <a:prstGeom prst="rect">
            <a:avLst/>
          </a:prstGeom>
        </p:spPr>
        <p:txBody>
          <a:bodyPr/>
          <a:lstStyle>
            <a:lvl1pPr>
              <a:defRPr sz="1400" b="0">
                <a:solidFill>
                  <a:schemeClr val="tx2">
                    <a:lumMod val="10000"/>
                  </a:schemeClr>
                </a:solidFill>
                <a:latin typeface="+mn-lt"/>
              </a:defRPr>
            </a:lvl1pPr>
          </a:lstStyle>
          <a:p>
            <a:r>
              <a:rPr lang="en-US"/>
              <a:t>Click icon to add table</a:t>
            </a:r>
            <a:endParaRPr lang="en-CA" dirty="0"/>
          </a:p>
        </p:txBody>
      </p:sp>
    </p:spTree>
    <p:extLst>
      <p:ext uri="{BB962C8B-B14F-4D97-AF65-F5344CB8AC3E}">
        <p14:creationId xmlns:p14="http://schemas.microsoft.com/office/powerpoint/2010/main" val="3315091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72"/>
          <a:stretch/>
        </p:blipFill>
        <p:spPr>
          <a:xfrm>
            <a:off x="-1" y="5861456"/>
            <a:ext cx="1811525" cy="985340"/>
          </a:xfrm>
          <a:prstGeom prst="rect">
            <a:avLst/>
          </a:prstGeom>
        </p:spPr>
      </p:pic>
      <p:sp>
        <p:nvSpPr>
          <p:cNvPr id="9" name="Text Placeholder 8"/>
          <p:cNvSpPr>
            <a:spLocks noGrp="1"/>
          </p:cNvSpPr>
          <p:nvPr>
            <p:ph type="body" sz="quarter" idx="11" hasCustomPrompt="1"/>
          </p:nvPr>
        </p:nvSpPr>
        <p:spPr>
          <a:xfrm>
            <a:off x="3017663" y="5404104"/>
            <a:ext cx="6153944" cy="749904"/>
          </a:xfrm>
          <a:prstGeom prst="rect">
            <a:avLst/>
          </a:prstGeom>
        </p:spPr>
        <p:txBody>
          <a:bodyPr/>
          <a:lstStyle>
            <a:lvl1pPr algn="ctr">
              <a:defRPr sz="2900" baseline="0">
                <a:solidFill>
                  <a:schemeClr val="tx2">
                    <a:lumMod val="10000"/>
                  </a:schemeClr>
                </a:solidFill>
                <a:effectLst>
                  <a:outerShdw dir="2700000" algn="tl">
                    <a:srgbClr val="000000"/>
                  </a:outerShdw>
                </a:effectLst>
              </a:defRPr>
            </a:lvl1pPr>
          </a:lstStyle>
          <a:p>
            <a:pPr lvl="0"/>
            <a:r>
              <a:rPr lang="en-US" dirty="0"/>
              <a:t>Text (Arial 58 – Centered) or remove</a:t>
            </a:r>
            <a:endParaRPr lang="en-CA" dirty="0"/>
          </a:p>
        </p:txBody>
      </p:sp>
      <p:sp>
        <p:nvSpPr>
          <p:cNvPr id="4" name="Picture Placeholder 3"/>
          <p:cNvSpPr>
            <a:spLocks noGrp="1"/>
          </p:cNvSpPr>
          <p:nvPr>
            <p:ph type="pic" sz="quarter" idx="12" hasCustomPrompt="1"/>
          </p:nvPr>
        </p:nvSpPr>
        <p:spPr>
          <a:xfrm>
            <a:off x="2368169" y="1198150"/>
            <a:ext cx="7434263" cy="4050507"/>
          </a:xfrm>
          <a:prstGeom prst="rect">
            <a:avLst/>
          </a:prstGeom>
        </p:spPr>
        <p:txBody>
          <a:bodyPr/>
          <a:lstStyle>
            <a:lvl1pPr>
              <a:defRPr sz="2900">
                <a:solidFill>
                  <a:schemeClr val="bg1">
                    <a:lumMod val="10000"/>
                  </a:schemeClr>
                </a:solidFill>
                <a:effectLst/>
              </a:defRPr>
            </a:lvl1pPr>
          </a:lstStyle>
          <a:p>
            <a:r>
              <a:rPr lang="en-CA" dirty="0"/>
              <a:t>Photo (Centered)</a:t>
            </a:r>
          </a:p>
        </p:txBody>
      </p:sp>
    </p:spTree>
    <p:extLst>
      <p:ext uri="{BB962C8B-B14F-4D97-AF65-F5344CB8AC3E}">
        <p14:creationId xmlns:p14="http://schemas.microsoft.com/office/powerpoint/2010/main" val="1329903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672"/>
          <a:stretch/>
        </p:blipFill>
        <p:spPr>
          <a:xfrm>
            <a:off x="-1" y="5861456"/>
            <a:ext cx="1811525" cy="985340"/>
          </a:xfrm>
          <a:prstGeom prst="rect">
            <a:avLst/>
          </a:prstGeom>
        </p:spPr>
      </p:pic>
      <p:sp>
        <p:nvSpPr>
          <p:cNvPr id="7" name="Content Placeholder 6"/>
          <p:cNvSpPr>
            <a:spLocks noGrp="1"/>
          </p:cNvSpPr>
          <p:nvPr>
            <p:ph sz="quarter" idx="10" hasCustomPrompt="1"/>
          </p:nvPr>
        </p:nvSpPr>
        <p:spPr>
          <a:xfrm>
            <a:off x="2432304" y="1234440"/>
            <a:ext cx="7342505" cy="3986784"/>
          </a:xfrm>
          <a:prstGeom prst="rect">
            <a:avLst/>
          </a:prstGeom>
        </p:spPr>
        <p:txBody>
          <a:bodyPr/>
          <a:lstStyle>
            <a:lvl1pPr algn="ctr">
              <a:defRPr sz="2900" baseline="0">
                <a:solidFill>
                  <a:schemeClr val="tx2">
                    <a:lumMod val="10000"/>
                  </a:schemeClr>
                </a:solidFill>
                <a:effectLst/>
              </a:defRPr>
            </a:lvl1pPr>
            <a:lvl2pPr>
              <a:defRPr sz="1200">
                <a:solidFill>
                  <a:schemeClr val="tx2">
                    <a:lumMod val="10000"/>
                  </a:schemeClr>
                </a:solidFill>
              </a:defRPr>
            </a:lvl2pPr>
            <a:lvl3pPr>
              <a:defRPr sz="1200">
                <a:solidFill>
                  <a:schemeClr val="tx2">
                    <a:lumMod val="10000"/>
                  </a:schemeClr>
                </a:solidFill>
              </a:defRPr>
            </a:lvl3pPr>
            <a:lvl4pPr>
              <a:defRPr sz="1200">
                <a:solidFill>
                  <a:schemeClr val="tx2">
                    <a:lumMod val="10000"/>
                  </a:schemeClr>
                </a:solidFill>
              </a:defRPr>
            </a:lvl4pPr>
            <a:lvl5pPr>
              <a:defRPr sz="1200">
                <a:solidFill>
                  <a:schemeClr val="tx2">
                    <a:lumMod val="10000"/>
                  </a:schemeClr>
                </a:solidFill>
              </a:defRPr>
            </a:lvl5pPr>
          </a:lstStyle>
          <a:p>
            <a:pPr lvl="0"/>
            <a:r>
              <a:rPr lang="en-US" dirty="0"/>
              <a:t>Object, Chart, Graph, Photo</a:t>
            </a:r>
            <a:endParaRPr lang="en-CA" dirty="0"/>
          </a:p>
        </p:txBody>
      </p:sp>
      <p:sp>
        <p:nvSpPr>
          <p:cNvPr id="9" name="Text Placeholder 8"/>
          <p:cNvSpPr>
            <a:spLocks noGrp="1"/>
          </p:cNvSpPr>
          <p:nvPr>
            <p:ph type="body" sz="quarter" idx="11" hasCustomPrompt="1"/>
          </p:nvPr>
        </p:nvSpPr>
        <p:spPr>
          <a:xfrm>
            <a:off x="2414366" y="5294376"/>
            <a:ext cx="7360444" cy="1036438"/>
          </a:xfrm>
          <a:prstGeom prst="rect">
            <a:avLst/>
          </a:prstGeom>
        </p:spPr>
        <p:txBody>
          <a:bodyPr/>
          <a:lstStyle>
            <a:lvl1pPr algn="ctr">
              <a:defRPr sz="3300">
                <a:solidFill>
                  <a:schemeClr val="tx2">
                    <a:lumMod val="10000"/>
                  </a:schemeClr>
                </a:solidFill>
                <a:effectLst>
                  <a:outerShdw dir="2700000" algn="tl">
                    <a:srgbClr val="000000"/>
                  </a:outerShdw>
                </a:effectLst>
              </a:defRPr>
            </a:lvl1pPr>
          </a:lstStyle>
          <a:p>
            <a:pPr lvl="0"/>
            <a:r>
              <a:rPr lang="en-US" dirty="0"/>
              <a:t>Text (Arial 66)</a:t>
            </a:r>
            <a:endParaRPr lang="en-CA" dirty="0"/>
          </a:p>
        </p:txBody>
      </p:sp>
    </p:spTree>
    <p:extLst>
      <p:ext uri="{BB962C8B-B14F-4D97-AF65-F5344CB8AC3E}">
        <p14:creationId xmlns:p14="http://schemas.microsoft.com/office/powerpoint/2010/main" val="2303775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736600" y="3422650"/>
            <a:ext cx="5321300" cy="1104900"/>
          </a:xfrm>
          <a:prstGeom prst="rect">
            <a:avLst/>
          </a:prstGeom>
        </p:spPr>
        <p:txBody>
          <a:bodyPr/>
          <a:lstStyle>
            <a:lvl1pPr>
              <a:defRPr sz="2000" baseline="0">
                <a:solidFill>
                  <a:schemeClr val="bg1">
                    <a:lumMod val="10000"/>
                  </a:schemeClr>
                </a:solidFill>
                <a:effectLst/>
              </a:defRPr>
            </a:lvl1pPr>
          </a:lstStyle>
          <a:p>
            <a:pPr lvl="0"/>
            <a:r>
              <a:rPr lang="en-US" dirty="0"/>
              <a:t>Object, Chart, Graph, Photo</a:t>
            </a:r>
          </a:p>
        </p:txBody>
      </p:sp>
      <p:sp>
        <p:nvSpPr>
          <p:cNvPr id="4" name="Content Placeholder 3"/>
          <p:cNvSpPr>
            <a:spLocks noGrp="1"/>
          </p:cNvSpPr>
          <p:nvPr>
            <p:ph sz="half" idx="2" hasCustomPrompt="1"/>
          </p:nvPr>
        </p:nvSpPr>
        <p:spPr>
          <a:xfrm>
            <a:off x="6134100" y="3422650"/>
            <a:ext cx="5321300" cy="1104900"/>
          </a:xfrm>
          <a:prstGeom prst="rect">
            <a:avLst/>
          </a:prstGeom>
        </p:spPr>
        <p:txBody>
          <a:bodyPr/>
          <a:lstStyle>
            <a:lvl1pPr>
              <a:defRPr sz="2000" baseline="0">
                <a:solidFill>
                  <a:schemeClr val="bg1">
                    <a:lumMod val="10000"/>
                  </a:schemeClr>
                </a:solidFill>
                <a:effectLst/>
              </a:defRPr>
            </a:lvl1pPr>
          </a:lstStyle>
          <a:p>
            <a:pPr lvl="0"/>
            <a:r>
              <a:rPr lang="en-US" dirty="0"/>
              <a:t>Object, Chart, Graph, Photo</a:t>
            </a:r>
          </a:p>
        </p:txBody>
      </p:sp>
      <p:sp>
        <p:nvSpPr>
          <p:cNvPr id="5" name="Text Placeholder 6"/>
          <p:cNvSpPr>
            <a:spLocks noGrp="1"/>
          </p:cNvSpPr>
          <p:nvPr>
            <p:ph type="body" sz="quarter" idx="10" hasCustomPrompt="1"/>
          </p:nvPr>
        </p:nvSpPr>
        <p:spPr>
          <a:xfrm>
            <a:off x="4398645" y="1325880"/>
            <a:ext cx="3382963" cy="612331"/>
          </a:xfrm>
          <a:prstGeom prst="rect">
            <a:avLst/>
          </a:prstGeom>
        </p:spPr>
        <p:txBody>
          <a:bodyPr/>
          <a:lstStyle>
            <a:lvl1pPr>
              <a:defRPr sz="2900">
                <a:solidFill>
                  <a:schemeClr val="tx2">
                    <a:lumMod val="10000"/>
                  </a:schemeClr>
                </a:solidFill>
                <a:effectLst>
                  <a:outerShdw dir="2700000" algn="tl">
                    <a:srgbClr val="000000"/>
                  </a:outerShdw>
                </a:effectLst>
              </a:defRPr>
            </a:lvl1pPr>
            <a:lvl2pPr>
              <a:defRPr sz="2900">
                <a:solidFill>
                  <a:schemeClr val="tx2">
                    <a:lumMod val="10000"/>
                  </a:schemeClr>
                </a:solidFill>
              </a:defRPr>
            </a:lvl2pPr>
            <a:lvl3pPr>
              <a:defRPr sz="2900">
                <a:solidFill>
                  <a:schemeClr val="tx2">
                    <a:lumMod val="10000"/>
                  </a:schemeClr>
                </a:solidFill>
              </a:defRPr>
            </a:lvl3pPr>
            <a:lvl4pPr>
              <a:defRPr sz="2900">
                <a:solidFill>
                  <a:schemeClr val="tx2">
                    <a:lumMod val="10000"/>
                  </a:schemeClr>
                </a:solidFill>
              </a:defRPr>
            </a:lvl4pPr>
            <a:lvl5pPr>
              <a:defRPr sz="2900">
                <a:solidFill>
                  <a:schemeClr val="tx2">
                    <a:lumMod val="10000"/>
                  </a:schemeClr>
                </a:solidFill>
              </a:defRPr>
            </a:lvl5pPr>
          </a:lstStyle>
          <a:p>
            <a:pPr lvl="0"/>
            <a:r>
              <a:rPr lang="en-US" dirty="0"/>
              <a:t>TITLE (Arial 58)</a:t>
            </a:r>
            <a:endParaRPr lang="en-CA" dirty="0"/>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672"/>
          <a:stretch/>
        </p:blipFill>
        <p:spPr>
          <a:xfrm>
            <a:off x="-1" y="5861456"/>
            <a:ext cx="1811525" cy="985340"/>
          </a:xfrm>
          <a:prstGeom prst="rect">
            <a:avLst/>
          </a:prstGeom>
        </p:spPr>
      </p:pic>
      <p:sp>
        <p:nvSpPr>
          <p:cNvPr id="7" name="Text Placeholder 19"/>
          <p:cNvSpPr>
            <a:spLocks noGrp="1"/>
          </p:cNvSpPr>
          <p:nvPr>
            <p:ph type="body" sz="quarter" idx="11" hasCustomPrompt="1"/>
          </p:nvPr>
        </p:nvSpPr>
        <p:spPr>
          <a:xfrm>
            <a:off x="1811524" y="6235063"/>
            <a:ext cx="5532438" cy="238125"/>
          </a:xfrm>
          <a:prstGeom prst="rect">
            <a:avLst/>
          </a:prstGeom>
        </p:spPr>
        <p:txBody>
          <a:bodyPr/>
          <a:lstStyle>
            <a:lvl1pPr>
              <a:defRPr sz="1100" b="1">
                <a:solidFill>
                  <a:schemeClr val="tx2">
                    <a:lumMod val="10000"/>
                  </a:schemeClr>
                </a:solidFill>
                <a:effectLst>
                  <a:outerShdw dir="2700000" algn="tl">
                    <a:srgbClr val="000000"/>
                  </a:outerShdw>
                </a:effectLst>
                <a:latin typeface="Arial Narrow" panose="020B0606020202030204" pitchFamily="34" charset="0"/>
              </a:defRPr>
            </a:lvl1pPr>
            <a:lvl2pPr>
              <a:defRPr sz="1100" b="1">
                <a:solidFill>
                  <a:schemeClr val="tx2">
                    <a:lumMod val="10000"/>
                  </a:schemeClr>
                </a:solidFill>
                <a:latin typeface="Arial Narrow" panose="020B0606020202030204" pitchFamily="34" charset="0"/>
              </a:defRPr>
            </a:lvl2pPr>
            <a:lvl3pPr>
              <a:defRPr sz="1100" b="1">
                <a:solidFill>
                  <a:schemeClr val="tx2">
                    <a:lumMod val="10000"/>
                  </a:schemeClr>
                </a:solidFill>
                <a:latin typeface="Arial Narrow" panose="020B0606020202030204" pitchFamily="34" charset="0"/>
              </a:defRPr>
            </a:lvl3pPr>
            <a:lvl4pPr>
              <a:defRPr sz="1100" b="1">
                <a:solidFill>
                  <a:schemeClr val="tx2">
                    <a:lumMod val="10000"/>
                  </a:schemeClr>
                </a:solidFill>
                <a:latin typeface="Arial Narrow" panose="020B0606020202030204" pitchFamily="34" charset="0"/>
              </a:defRPr>
            </a:lvl4pPr>
            <a:lvl5pPr>
              <a:defRPr sz="1100" b="1">
                <a:solidFill>
                  <a:schemeClr val="tx2">
                    <a:lumMod val="10000"/>
                  </a:schemeClr>
                </a:solidFill>
                <a:latin typeface="Arial Narrow" panose="020B0606020202030204" pitchFamily="34" charset="0"/>
              </a:defRPr>
            </a:lvl5pPr>
          </a:lstStyle>
          <a:p>
            <a:pPr lvl="0"/>
            <a:r>
              <a:rPr lang="en-US" dirty="0"/>
              <a:t>Text (Arial Narrow Bold 22) or remove</a:t>
            </a:r>
            <a:endParaRPr lang="en-CA" dirty="0"/>
          </a:p>
        </p:txBody>
      </p:sp>
    </p:spTree>
    <p:extLst>
      <p:ext uri="{BB962C8B-B14F-4D97-AF65-F5344CB8AC3E}">
        <p14:creationId xmlns:p14="http://schemas.microsoft.com/office/powerpoint/2010/main" val="4243914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0900A-AD1D-CD4C-9308-5607901C56F8}"/>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122C34D5-3BB5-CF45-972C-733E667BB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EFE47B-41CB-FD43-AD37-4B429DB8A8EE}"/>
              </a:ext>
            </a:extLst>
          </p:cNvPr>
          <p:cNvSpPr>
            <a:spLocks noGrp="1"/>
          </p:cNvSpPr>
          <p:nvPr>
            <p:ph type="dt" sz="half" idx="10"/>
          </p:nvPr>
        </p:nvSpPr>
        <p:spPr/>
        <p:txBody>
          <a:bodyPr/>
          <a:lstStyle/>
          <a:p>
            <a:fld id="{0F91E256-7C4E-AD48-88E5-B5BF7FEC17A0}" type="datetimeFigureOut">
              <a:rPr lang="en-US" smtClean="0"/>
              <a:t>2/22/2021</a:t>
            </a:fld>
            <a:endParaRPr lang="en-US"/>
          </a:p>
        </p:txBody>
      </p:sp>
      <p:sp>
        <p:nvSpPr>
          <p:cNvPr id="5" name="Footer Placeholder 4">
            <a:extLst>
              <a:ext uri="{FF2B5EF4-FFF2-40B4-BE49-F238E27FC236}">
                <a16:creationId xmlns:a16="http://schemas.microsoft.com/office/drawing/2014/main" id="{C4A27986-A006-0444-85C8-76A6234E93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59381-A26A-1643-B754-078A54C348A0}"/>
              </a:ext>
            </a:extLst>
          </p:cNvPr>
          <p:cNvSpPr>
            <a:spLocks noGrp="1"/>
          </p:cNvSpPr>
          <p:nvPr>
            <p:ph type="sldNum" sz="quarter" idx="12"/>
          </p:nvPr>
        </p:nvSpPr>
        <p:spPr/>
        <p:txBody>
          <a:bodyPr/>
          <a:lstStyle/>
          <a:p>
            <a:fld id="{DE4E3C8E-EC7F-EB44-BFC7-DC5789358930}" type="slidenum">
              <a:rPr lang="en-US" smtClean="0"/>
              <a:t>‹#›</a:t>
            </a:fld>
            <a:endParaRPr lang="en-US"/>
          </a:p>
        </p:txBody>
      </p:sp>
    </p:spTree>
    <p:extLst>
      <p:ext uri="{BB962C8B-B14F-4D97-AF65-F5344CB8AC3E}">
        <p14:creationId xmlns:p14="http://schemas.microsoft.com/office/powerpoint/2010/main" val="7100791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l="1672"/>
          <a:stretch/>
        </p:blipFill>
        <p:spPr>
          <a:xfrm>
            <a:off x="-1" y="5861456"/>
            <a:ext cx="1811525" cy="985340"/>
          </a:xfrm>
          <a:prstGeom prst="rect">
            <a:avLst/>
          </a:prstGeom>
        </p:spPr>
      </p:pic>
      <p:sp>
        <p:nvSpPr>
          <p:cNvPr id="6" name="Text Placeholder 19"/>
          <p:cNvSpPr>
            <a:spLocks noGrp="1"/>
          </p:cNvSpPr>
          <p:nvPr>
            <p:ph type="body" sz="quarter" idx="11" hasCustomPrompt="1"/>
          </p:nvPr>
        </p:nvSpPr>
        <p:spPr>
          <a:xfrm>
            <a:off x="1811524" y="6235063"/>
            <a:ext cx="5532438" cy="238125"/>
          </a:xfrm>
          <a:prstGeom prst="rect">
            <a:avLst/>
          </a:prstGeom>
        </p:spPr>
        <p:txBody>
          <a:bodyPr/>
          <a:lstStyle>
            <a:lvl1pPr>
              <a:defRPr sz="1100" b="1">
                <a:solidFill>
                  <a:schemeClr val="tx1"/>
                </a:solidFill>
                <a:effectLst>
                  <a:outerShdw dir="2700000" algn="tl">
                    <a:srgbClr val="000000"/>
                  </a:outerShdw>
                </a:effectLst>
                <a:latin typeface="Arial Narrow" panose="020B0606020202030204" pitchFamily="34" charset="0"/>
              </a:defRPr>
            </a:lvl1pPr>
            <a:lvl2pPr>
              <a:defRPr sz="1100" b="1">
                <a:solidFill>
                  <a:schemeClr val="tx2">
                    <a:lumMod val="10000"/>
                  </a:schemeClr>
                </a:solidFill>
                <a:latin typeface="Arial Narrow" panose="020B0606020202030204" pitchFamily="34" charset="0"/>
              </a:defRPr>
            </a:lvl2pPr>
            <a:lvl3pPr>
              <a:defRPr sz="1100" b="1">
                <a:solidFill>
                  <a:schemeClr val="tx2">
                    <a:lumMod val="10000"/>
                  </a:schemeClr>
                </a:solidFill>
                <a:latin typeface="Arial Narrow" panose="020B0606020202030204" pitchFamily="34" charset="0"/>
              </a:defRPr>
            </a:lvl3pPr>
            <a:lvl4pPr>
              <a:defRPr sz="1100" b="1">
                <a:solidFill>
                  <a:schemeClr val="tx2">
                    <a:lumMod val="10000"/>
                  </a:schemeClr>
                </a:solidFill>
                <a:latin typeface="Arial Narrow" panose="020B0606020202030204" pitchFamily="34" charset="0"/>
              </a:defRPr>
            </a:lvl4pPr>
            <a:lvl5pPr>
              <a:defRPr sz="1100" b="1">
                <a:solidFill>
                  <a:schemeClr val="tx2">
                    <a:lumMod val="10000"/>
                  </a:schemeClr>
                </a:solidFill>
                <a:latin typeface="Arial Narrow" panose="020B0606020202030204" pitchFamily="34" charset="0"/>
              </a:defRPr>
            </a:lvl5pPr>
          </a:lstStyle>
          <a:p>
            <a:pPr lvl="0"/>
            <a:r>
              <a:rPr lang="en-US" dirty="0"/>
              <a:t>Text (Arial Narrow Bold 22) or remove</a:t>
            </a:r>
            <a:endParaRPr lang="en-CA" dirty="0"/>
          </a:p>
        </p:txBody>
      </p:sp>
      <p:sp>
        <p:nvSpPr>
          <p:cNvPr id="7" name="Picture Placeholder 6"/>
          <p:cNvSpPr>
            <a:spLocks noGrp="1"/>
          </p:cNvSpPr>
          <p:nvPr>
            <p:ph type="pic" sz="quarter" idx="12" hasCustomPrompt="1"/>
          </p:nvPr>
        </p:nvSpPr>
        <p:spPr>
          <a:xfrm>
            <a:off x="1482070" y="1466224"/>
            <a:ext cx="4316413" cy="4315968"/>
          </a:xfrm>
          <a:prstGeom prst="rect">
            <a:avLst/>
          </a:prstGeom>
        </p:spPr>
        <p:txBody>
          <a:bodyPr/>
          <a:lstStyle>
            <a:lvl1pPr>
              <a:defRPr sz="2900">
                <a:solidFill>
                  <a:schemeClr val="tx1"/>
                </a:solidFill>
                <a:effectLst/>
              </a:defRPr>
            </a:lvl1pPr>
          </a:lstStyle>
          <a:p>
            <a:r>
              <a:rPr lang="en-CA" dirty="0"/>
              <a:t>Map</a:t>
            </a:r>
          </a:p>
        </p:txBody>
      </p:sp>
      <p:sp>
        <p:nvSpPr>
          <p:cNvPr id="9" name="Picture Placeholder 8"/>
          <p:cNvSpPr>
            <a:spLocks noGrp="1"/>
          </p:cNvSpPr>
          <p:nvPr>
            <p:ph type="pic" sz="quarter" idx="13" hasCustomPrompt="1"/>
          </p:nvPr>
        </p:nvSpPr>
        <p:spPr>
          <a:xfrm>
            <a:off x="6503479" y="1466057"/>
            <a:ext cx="4315968" cy="4316413"/>
          </a:xfrm>
          <a:prstGeom prst="rect">
            <a:avLst/>
          </a:prstGeom>
        </p:spPr>
        <p:txBody>
          <a:bodyPr/>
          <a:lstStyle>
            <a:lvl1pPr>
              <a:defRPr sz="2900" b="0">
                <a:solidFill>
                  <a:schemeClr val="tx1"/>
                </a:solidFill>
                <a:effectLst/>
              </a:defRPr>
            </a:lvl1pPr>
          </a:lstStyle>
          <a:p>
            <a:r>
              <a:rPr lang="en-CA" dirty="0"/>
              <a:t>Map</a:t>
            </a:r>
          </a:p>
        </p:txBody>
      </p:sp>
    </p:spTree>
    <p:extLst>
      <p:ext uri="{BB962C8B-B14F-4D97-AF65-F5344CB8AC3E}">
        <p14:creationId xmlns:p14="http://schemas.microsoft.com/office/powerpoint/2010/main" val="380322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672"/>
          <a:stretch/>
        </p:blipFill>
        <p:spPr>
          <a:xfrm>
            <a:off x="-1" y="5861456"/>
            <a:ext cx="1811525" cy="985340"/>
          </a:xfrm>
          <a:prstGeom prst="rect">
            <a:avLst/>
          </a:prstGeom>
        </p:spPr>
      </p:pic>
      <p:sp>
        <p:nvSpPr>
          <p:cNvPr id="4" name="Text Placeholder 19"/>
          <p:cNvSpPr>
            <a:spLocks noGrp="1"/>
          </p:cNvSpPr>
          <p:nvPr>
            <p:ph type="body" sz="quarter" idx="11" hasCustomPrompt="1"/>
          </p:nvPr>
        </p:nvSpPr>
        <p:spPr>
          <a:xfrm>
            <a:off x="1811524" y="6235063"/>
            <a:ext cx="5532438" cy="238125"/>
          </a:xfrm>
          <a:prstGeom prst="rect">
            <a:avLst/>
          </a:prstGeom>
        </p:spPr>
        <p:txBody>
          <a:bodyPr/>
          <a:lstStyle>
            <a:lvl1pPr>
              <a:defRPr sz="1100" b="1">
                <a:solidFill>
                  <a:schemeClr val="tx1"/>
                </a:solidFill>
                <a:effectLst>
                  <a:outerShdw dir="2700000" algn="tl">
                    <a:srgbClr val="000000"/>
                  </a:outerShdw>
                </a:effectLst>
                <a:latin typeface="Arial Narrow" panose="020B0606020202030204" pitchFamily="34" charset="0"/>
              </a:defRPr>
            </a:lvl1pPr>
            <a:lvl2pPr>
              <a:defRPr sz="1100" b="1">
                <a:solidFill>
                  <a:schemeClr val="tx2">
                    <a:lumMod val="10000"/>
                  </a:schemeClr>
                </a:solidFill>
                <a:latin typeface="Arial Narrow" panose="020B0606020202030204" pitchFamily="34" charset="0"/>
              </a:defRPr>
            </a:lvl2pPr>
            <a:lvl3pPr>
              <a:defRPr sz="1100" b="1">
                <a:solidFill>
                  <a:schemeClr val="tx2">
                    <a:lumMod val="10000"/>
                  </a:schemeClr>
                </a:solidFill>
                <a:latin typeface="Arial Narrow" panose="020B0606020202030204" pitchFamily="34" charset="0"/>
              </a:defRPr>
            </a:lvl3pPr>
            <a:lvl4pPr>
              <a:defRPr sz="1100" b="1">
                <a:solidFill>
                  <a:schemeClr val="tx2">
                    <a:lumMod val="10000"/>
                  </a:schemeClr>
                </a:solidFill>
                <a:latin typeface="Arial Narrow" panose="020B0606020202030204" pitchFamily="34" charset="0"/>
              </a:defRPr>
            </a:lvl4pPr>
            <a:lvl5pPr>
              <a:defRPr sz="1100" b="1">
                <a:solidFill>
                  <a:schemeClr val="tx2">
                    <a:lumMod val="10000"/>
                  </a:schemeClr>
                </a:solidFill>
                <a:latin typeface="Arial Narrow" panose="020B0606020202030204" pitchFamily="34" charset="0"/>
              </a:defRPr>
            </a:lvl5pPr>
          </a:lstStyle>
          <a:p>
            <a:pPr lvl="0"/>
            <a:r>
              <a:rPr lang="en-US" dirty="0"/>
              <a:t>Text (Arial Narrow Bold 22) or remove</a:t>
            </a:r>
            <a:endParaRPr lang="en-CA" dirty="0"/>
          </a:p>
        </p:txBody>
      </p:sp>
      <p:sp>
        <p:nvSpPr>
          <p:cNvPr id="5" name="Picture Placeholder 4"/>
          <p:cNvSpPr>
            <a:spLocks noGrp="1"/>
          </p:cNvSpPr>
          <p:nvPr>
            <p:ph type="pic" sz="quarter" idx="12" hasCustomPrompt="1"/>
          </p:nvPr>
        </p:nvSpPr>
        <p:spPr>
          <a:xfrm>
            <a:off x="2839212" y="1005840"/>
            <a:ext cx="6556248" cy="5202936"/>
          </a:xfrm>
          <a:prstGeom prst="rect">
            <a:avLst/>
          </a:prstGeom>
        </p:spPr>
        <p:txBody>
          <a:bodyPr/>
          <a:lstStyle>
            <a:lvl1pPr>
              <a:defRPr sz="2900">
                <a:solidFill>
                  <a:schemeClr val="tx1"/>
                </a:solidFill>
                <a:effectLst/>
              </a:defRPr>
            </a:lvl1pPr>
          </a:lstStyle>
          <a:p>
            <a:r>
              <a:rPr lang="en-CA" dirty="0"/>
              <a:t>Map</a:t>
            </a:r>
          </a:p>
        </p:txBody>
      </p:sp>
    </p:spTree>
    <p:extLst>
      <p:ext uri="{BB962C8B-B14F-4D97-AF65-F5344CB8AC3E}">
        <p14:creationId xmlns:p14="http://schemas.microsoft.com/office/powerpoint/2010/main" val="3872370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0"/>
        <p:cNvGrpSpPr/>
        <p:nvPr/>
      </p:nvGrpSpPr>
      <p:grpSpPr>
        <a:xfrm>
          <a:off x="0" y="0"/>
          <a:ext cx="0" cy="0"/>
          <a:chOff x="0" y="0"/>
          <a:chExt cx="0" cy="0"/>
        </a:xfrm>
      </p:grpSpPr>
      <p:sp>
        <p:nvSpPr>
          <p:cNvPr id="11" name="Google Shape;11;p21"/>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3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000" b="0" i="0" u="none" strike="noStrike" cap="none">
                <a:solidFill>
                  <a:srgbClr val="FFFFFF"/>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400"/>
              <a:buFont typeface="Arial"/>
              <a:buNone/>
              <a:defRPr sz="5000" b="0" i="0" u="none" strike="noStrike" cap="none">
                <a:solidFill>
                  <a:srgbClr val="FFFFFF"/>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400"/>
              <a:buFont typeface="Arial"/>
              <a:buNone/>
              <a:defRPr sz="5000" b="0" i="0" u="none" strike="noStrike" cap="none">
                <a:solidFill>
                  <a:srgbClr val="FFFFFF"/>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400"/>
              <a:buFont typeface="Arial"/>
              <a:buNone/>
              <a:defRPr sz="5000" b="0" i="0" u="none" strike="noStrike" cap="none">
                <a:solidFill>
                  <a:srgbClr val="FFFFFF"/>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400"/>
              <a:buFont typeface="Arial"/>
              <a:buNone/>
              <a:defRPr sz="5000" b="0" i="0" u="none" strike="noStrike" cap="none">
                <a:solidFill>
                  <a:srgbClr val="FFFFFF"/>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400"/>
              <a:buFont typeface="Arial"/>
              <a:buNone/>
              <a:defRPr sz="5000" b="0" i="0" u="none" strike="noStrike" cap="none">
                <a:solidFill>
                  <a:srgbClr val="FFFFFF"/>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400"/>
              <a:buFont typeface="Arial"/>
              <a:buNone/>
              <a:defRPr sz="5000" b="0" i="0" u="none" strike="noStrike" cap="none">
                <a:solidFill>
                  <a:srgbClr val="FFFFFF"/>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400"/>
              <a:buFont typeface="Arial"/>
              <a:buNone/>
              <a:defRPr sz="5000" b="0" i="0" u="none" strike="noStrike" cap="none">
                <a:solidFill>
                  <a:srgbClr val="FFFFFF"/>
                </a:solidFill>
                <a:latin typeface="Helvetica Neue Light"/>
                <a:ea typeface="Helvetica Neue Light"/>
                <a:cs typeface="Helvetica Neue Light"/>
                <a:sym typeface="Helvetica Neue Light"/>
              </a:defRPr>
            </a:lvl9pPr>
          </a:lstStyle>
          <a:p>
            <a:endParaRPr/>
          </a:p>
        </p:txBody>
      </p:sp>
      <p:sp>
        <p:nvSpPr>
          <p:cNvPr id="12" name="Google Shape;12;p21"/>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55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1pPr>
            <a:lvl2pPr marL="914400" marR="0" lvl="1" indent="-228600" algn="l" rtl="0">
              <a:lnSpc>
                <a:spcPct val="100000"/>
              </a:lnSpc>
              <a:spcBef>
                <a:spcPts val="255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2pPr>
            <a:lvl3pPr marL="1371600" marR="0" lvl="2" indent="-228600" algn="l" rtl="0">
              <a:lnSpc>
                <a:spcPct val="100000"/>
              </a:lnSpc>
              <a:spcBef>
                <a:spcPts val="255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3pPr>
            <a:lvl4pPr marL="1828800" marR="0" lvl="3" indent="-228600" algn="l" rtl="0">
              <a:lnSpc>
                <a:spcPct val="100000"/>
              </a:lnSpc>
              <a:spcBef>
                <a:spcPts val="255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4pPr>
            <a:lvl5pPr marL="2286000" marR="0" lvl="4" indent="-228600" algn="l" rtl="0">
              <a:lnSpc>
                <a:spcPct val="100000"/>
              </a:lnSpc>
              <a:spcBef>
                <a:spcPts val="255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5pPr>
            <a:lvl6pPr marL="2743200" marR="0" lvl="5"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6pPr>
            <a:lvl7pPr marL="3200400" marR="0" lvl="6"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7pPr>
            <a:lvl8pPr marL="3657600" marR="0" lvl="7"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8pPr>
            <a:lvl9pPr marL="4114800" marR="0" lvl="8"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9pPr>
          </a:lstStyle>
          <a:p>
            <a:endParaRPr/>
          </a:p>
        </p:txBody>
      </p:sp>
      <p:sp>
        <p:nvSpPr>
          <p:cNvPr id="13" name="Google Shape;13;p21"/>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4" name="Google Shape;14;p21"/>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15" name="Google Shape;15;p21"/>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130708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6"/>
        <p:cNvGrpSpPr/>
        <p:nvPr/>
      </p:nvGrpSpPr>
      <p:grpSpPr>
        <a:xfrm>
          <a:off x="0" y="0"/>
          <a:ext cx="0" cy="0"/>
          <a:chOff x="0" y="0"/>
          <a:chExt cx="0" cy="0"/>
        </a:xfrm>
      </p:grpSpPr>
      <p:sp>
        <p:nvSpPr>
          <p:cNvPr id="17" name="Google Shape;17;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marR="0" lvl="0" algn="ctr" rtl="0">
              <a:lnSpc>
                <a:spcPct val="100000"/>
              </a:lnSpc>
              <a:spcBef>
                <a:spcPts val="0"/>
              </a:spcBef>
              <a:spcAft>
                <a:spcPts val="0"/>
              </a:spcAft>
              <a:buClr>
                <a:srgbClr val="000000"/>
              </a:buClr>
              <a:buSzPts val="1400"/>
              <a:buFont typeface="Arial"/>
              <a:buNone/>
              <a:defRPr sz="60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5000" b="0" i="0" u="none" strike="noStrike" cap="none">
                <a:solidFill>
                  <a:srgbClr val="FFFFFF"/>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400"/>
              <a:buFont typeface="Arial"/>
              <a:buNone/>
              <a:defRPr sz="5000" b="0" i="0" u="none" strike="noStrike" cap="none">
                <a:solidFill>
                  <a:srgbClr val="FFFFFF"/>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400"/>
              <a:buFont typeface="Arial"/>
              <a:buNone/>
              <a:defRPr sz="5000" b="0" i="0" u="none" strike="noStrike" cap="none">
                <a:solidFill>
                  <a:srgbClr val="FFFFFF"/>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400"/>
              <a:buFont typeface="Arial"/>
              <a:buNone/>
              <a:defRPr sz="5000" b="0" i="0" u="none" strike="noStrike" cap="none">
                <a:solidFill>
                  <a:srgbClr val="FFFFFF"/>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400"/>
              <a:buFont typeface="Arial"/>
              <a:buNone/>
              <a:defRPr sz="5000" b="0" i="0" u="none" strike="noStrike" cap="none">
                <a:solidFill>
                  <a:srgbClr val="FFFFFF"/>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400"/>
              <a:buFont typeface="Arial"/>
              <a:buNone/>
              <a:defRPr sz="5000" b="0" i="0" u="none" strike="noStrike" cap="none">
                <a:solidFill>
                  <a:srgbClr val="FFFFFF"/>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400"/>
              <a:buFont typeface="Arial"/>
              <a:buNone/>
              <a:defRPr sz="5000" b="0" i="0" u="none" strike="noStrike" cap="none">
                <a:solidFill>
                  <a:srgbClr val="FFFFFF"/>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400"/>
              <a:buFont typeface="Arial"/>
              <a:buNone/>
              <a:defRPr sz="5000" b="0" i="0" u="none" strike="noStrike" cap="none">
                <a:solidFill>
                  <a:srgbClr val="FFFFFF"/>
                </a:solidFill>
                <a:latin typeface="Helvetica Neue Light"/>
                <a:ea typeface="Helvetica Neue Light"/>
                <a:cs typeface="Helvetica Neue Light"/>
                <a:sym typeface="Helvetica Neue Light"/>
              </a:defRPr>
            </a:lvl9pPr>
          </a:lstStyle>
          <a:p>
            <a:endParaRPr/>
          </a:p>
        </p:txBody>
      </p:sp>
      <p:sp>
        <p:nvSpPr>
          <p:cNvPr id="18" name="Google Shape;18;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255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rtl="0">
              <a:lnSpc>
                <a:spcPct val="100000"/>
              </a:lnSpc>
              <a:spcBef>
                <a:spcPts val="255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rtl="0">
              <a:lnSpc>
                <a:spcPct val="100000"/>
              </a:lnSpc>
              <a:spcBef>
                <a:spcPts val="255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rtl="0">
              <a:lnSpc>
                <a:spcPct val="100000"/>
              </a:lnSpc>
              <a:spcBef>
                <a:spcPts val="255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rtl="0">
              <a:lnSpc>
                <a:spcPct val="100000"/>
              </a:lnSpc>
              <a:spcBef>
                <a:spcPts val="255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rtl="0">
              <a:lnSpc>
                <a:spcPct val="100000"/>
              </a:lnSpc>
              <a:spcBef>
                <a:spcPts val="255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6pPr>
            <a:lvl7pPr marR="0" lvl="6" algn="ctr" rtl="0">
              <a:lnSpc>
                <a:spcPct val="100000"/>
              </a:lnSpc>
              <a:spcBef>
                <a:spcPts val="255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7pPr>
            <a:lvl8pPr marR="0" lvl="7" algn="ctr" rtl="0">
              <a:lnSpc>
                <a:spcPct val="100000"/>
              </a:lnSpc>
              <a:spcBef>
                <a:spcPts val="255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8pPr>
            <a:lvl9pPr marR="0" lvl="8" algn="ctr" rtl="0">
              <a:lnSpc>
                <a:spcPct val="100000"/>
              </a:lnSpc>
              <a:spcBef>
                <a:spcPts val="2550"/>
              </a:spcBef>
              <a:spcAft>
                <a:spcPts val="0"/>
              </a:spcAft>
              <a:buClr>
                <a:srgbClr val="FFFFFF"/>
              </a:buClr>
              <a:buSzPts val="1600"/>
              <a:buFont typeface="Arial"/>
              <a:buNone/>
              <a:defRPr sz="1600" b="0" i="0" u="none" strike="noStrike" cap="none">
                <a:solidFill>
                  <a:srgbClr val="FFFFFF"/>
                </a:solidFill>
                <a:latin typeface="Arial"/>
                <a:ea typeface="Arial"/>
                <a:cs typeface="Arial"/>
                <a:sym typeface="Arial"/>
              </a:defRPr>
            </a:lvl9pPr>
          </a:lstStyle>
          <a:p>
            <a:endParaRPr/>
          </a:p>
        </p:txBody>
      </p:sp>
      <p:sp>
        <p:nvSpPr>
          <p:cNvPr id="19" name="Google Shape;19;p2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20" name="Google Shape;20;p2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Arial"/>
                <a:ea typeface="Arial"/>
                <a:cs typeface="Arial"/>
                <a:sym typeface="Arial"/>
              </a:defRPr>
            </a:lvl9pPr>
          </a:lstStyle>
          <a:p>
            <a:endParaRPr/>
          </a:p>
        </p:txBody>
      </p:sp>
      <p:sp>
        <p:nvSpPr>
          <p:cNvPr id="21" name="Google Shape;21;p2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chemeClr val="lt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73785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ustom Layout">
  <p:cSld name="9_Custom Layout">
    <p:spTree>
      <p:nvGrpSpPr>
        <p:cNvPr id="1" name="Shape 22"/>
        <p:cNvGrpSpPr/>
        <p:nvPr/>
      </p:nvGrpSpPr>
      <p:grpSpPr>
        <a:xfrm>
          <a:off x="0" y="0"/>
          <a:ext cx="0" cy="0"/>
          <a:chOff x="0" y="0"/>
          <a:chExt cx="0" cy="0"/>
        </a:xfrm>
      </p:grpSpPr>
      <p:pic>
        <p:nvPicPr>
          <p:cNvPr id="23" name="Google Shape;23;p23"/>
          <p:cNvPicPr preferRelativeResize="0"/>
          <p:nvPr/>
        </p:nvPicPr>
        <p:blipFill rotWithShape="1">
          <a:blip r:embed="rId2">
            <a:alphaModFix/>
          </a:blip>
          <a:srcRect l="1672"/>
          <a:stretch/>
        </p:blipFill>
        <p:spPr>
          <a:xfrm>
            <a:off x="-1" y="5861456"/>
            <a:ext cx="1811525" cy="985340"/>
          </a:xfrm>
          <a:prstGeom prst="rect">
            <a:avLst/>
          </a:prstGeom>
          <a:noFill/>
          <a:ln>
            <a:noFill/>
          </a:ln>
        </p:spPr>
      </p:pic>
      <p:sp>
        <p:nvSpPr>
          <p:cNvPr id="24" name="Google Shape;24;p23"/>
          <p:cNvSpPr txBox="1">
            <a:spLocks noGrp="1"/>
          </p:cNvSpPr>
          <p:nvPr>
            <p:ph type="body" idx="1"/>
          </p:nvPr>
        </p:nvSpPr>
        <p:spPr>
          <a:xfrm>
            <a:off x="1811524" y="6235063"/>
            <a:ext cx="5532438" cy="23812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550"/>
              </a:spcBef>
              <a:spcAft>
                <a:spcPts val="0"/>
              </a:spcAft>
              <a:buClr>
                <a:srgbClr val="000000"/>
              </a:buClr>
              <a:buSzPts val="1400"/>
              <a:buFont typeface="Arial"/>
              <a:buNone/>
              <a:defRPr sz="1100" b="1" i="0" u="none" strike="noStrike" cap="none">
                <a:solidFill>
                  <a:srgbClr val="111214"/>
                </a:solidFill>
                <a:latin typeface="Arial Narrow"/>
                <a:ea typeface="Arial Narrow"/>
                <a:cs typeface="Arial Narrow"/>
                <a:sym typeface="Arial Narrow"/>
              </a:defRPr>
            </a:lvl1pPr>
            <a:lvl2pPr marL="914400" marR="0" lvl="1" indent="-228600" algn="l" rtl="0">
              <a:lnSpc>
                <a:spcPct val="100000"/>
              </a:lnSpc>
              <a:spcBef>
                <a:spcPts val="2550"/>
              </a:spcBef>
              <a:spcAft>
                <a:spcPts val="0"/>
              </a:spcAft>
              <a:buClr>
                <a:srgbClr val="000000"/>
              </a:buClr>
              <a:buSzPts val="1400"/>
              <a:buFont typeface="Arial"/>
              <a:buNone/>
              <a:defRPr sz="1100" b="1" i="0" u="none" strike="noStrike" cap="none">
                <a:solidFill>
                  <a:srgbClr val="111214"/>
                </a:solidFill>
                <a:latin typeface="Arial Narrow"/>
                <a:ea typeface="Arial Narrow"/>
                <a:cs typeface="Arial Narrow"/>
                <a:sym typeface="Arial Narrow"/>
              </a:defRPr>
            </a:lvl2pPr>
            <a:lvl3pPr marL="1371600" marR="0" lvl="2" indent="-228600" algn="l" rtl="0">
              <a:lnSpc>
                <a:spcPct val="100000"/>
              </a:lnSpc>
              <a:spcBef>
                <a:spcPts val="2550"/>
              </a:spcBef>
              <a:spcAft>
                <a:spcPts val="0"/>
              </a:spcAft>
              <a:buClr>
                <a:srgbClr val="000000"/>
              </a:buClr>
              <a:buSzPts val="1400"/>
              <a:buFont typeface="Arial"/>
              <a:buNone/>
              <a:defRPr sz="1100" b="1" i="0" u="none" strike="noStrike" cap="none">
                <a:solidFill>
                  <a:srgbClr val="111214"/>
                </a:solidFill>
                <a:latin typeface="Arial Narrow"/>
                <a:ea typeface="Arial Narrow"/>
                <a:cs typeface="Arial Narrow"/>
                <a:sym typeface="Arial Narrow"/>
              </a:defRPr>
            </a:lvl3pPr>
            <a:lvl4pPr marL="1828800" marR="0" lvl="3" indent="-228600" algn="l" rtl="0">
              <a:lnSpc>
                <a:spcPct val="100000"/>
              </a:lnSpc>
              <a:spcBef>
                <a:spcPts val="2550"/>
              </a:spcBef>
              <a:spcAft>
                <a:spcPts val="0"/>
              </a:spcAft>
              <a:buClr>
                <a:srgbClr val="000000"/>
              </a:buClr>
              <a:buSzPts val="1400"/>
              <a:buFont typeface="Arial"/>
              <a:buNone/>
              <a:defRPr sz="1100" b="1" i="0" u="none" strike="noStrike" cap="none">
                <a:solidFill>
                  <a:srgbClr val="111214"/>
                </a:solidFill>
                <a:latin typeface="Arial Narrow"/>
                <a:ea typeface="Arial Narrow"/>
                <a:cs typeface="Arial Narrow"/>
                <a:sym typeface="Arial Narrow"/>
              </a:defRPr>
            </a:lvl4pPr>
            <a:lvl5pPr marL="2286000" marR="0" lvl="4" indent="-228600" algn="l" rtl="0">
              <a:lnSpc>
                <a:spcPct val="100000"/>
              </a:lnSpc>
              <a:spcBef>
                <a:spcPts val="2550"/>
              </a:spcBef>
              <a:spcAft>
                <a:spcPts val="0"/>
              </a:spcAft>
              <a:buClr>
                <a:srgbClr val="000000"/>
              </a:buClr>
              <a:buSzPts val="1400"/>
              <a:buFont typeface="Arial"/>
              <a:buNone/>
              <a:defRPr sz="1100" b="1" i="0" u="none" strike="noStrike" cap="none">
                <a:solidFill>
                  <a:srgbClr val="111214"/>
                </a:solidFill>
                <a:latin typeface="Arial Narrow"/>
                <a:ea typeface="Arial Narrow"/>
                <a:cs typeface="Arial Narrow"/>
                <a:sym typeface="Arial Narrow"/>
              </a:defRPr>
            </a:lvl5pPr>
            <a:lvl6pPr marL="2743200" marR="0" lvl="5"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6pPr>
            <a:lvl7pPr marL="3200400" marR="0" lvl="6"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7pPr>
            <a:lvl8pPr marL="3657600" marR="0" lvl="7"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8pPr>
            <a:lvl9pPr marL="4114800" marR="0" lvl="8"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9pPr>
          </a:lstStyle>
          <a:p>
            <a:endParaRPr/>
          </a:p>
        </p:txBody>
      </p:sp>
      <p:sp>
        <p:nvSpPr>
          <p:cNvPr id="25" name="Google Shape;25;p23"/>
          <p:cNvSpPr txBox="1">
            <a:spLocks noGrp="1"/>
          </p:cNvSpPr>
          <p:nvPr>
            <p:ph type="body" idx="2"/>
          </p:nvPr>
        </p:nvSpPr>
        <p:spPr>
          <a:xfrm>
            <a:off x="1938529" y="3044952"/>
            <a:ext cx="8156702" cy="219456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550"/>
              </a:spcBef>
              <a:spcAft>
                <a:spcPts val="0"/>
              </a:spcAft>
              <a:buClr>
                <a:srgbClr val="000000"/>
              </a:buClr>
              <a:buSzPts val="1400"/>
              <a:buFont typeface="Arial"/>
              <a:buNone/>
              <a:defRPr sz="3600" b="0" i="0" u="none" strike="noStrike" cap="none">
                <a:solidFill>
                  <a:srgbClr val="111214"/>
                </a:solidFill>
                <a:latin typeface="Arial"/>
                <a:ea typeface="Arial"/>
                <a:cs typeface="Arial"/>
                <a:sym typeface="Arial"/>
              </a:defRPr>
            </a:lvl1pPr>
            <a:lvl2pPr marL="914400" marR="0" lvl="1" indent="-228600" algn="l" rtl="0">
              <a:lnSpc>
                <a:spcPct val="100000"/>
              </a:lnSpc>
              <a:spcBef>
                <a:spcPts val="2550"/>
              </a:spcBef>
              <a:spcAft>
                <a:spcPts val="0"/>
              </a:spcAft>
              <a:buClr>
                <a:srgbClr val="000000"/>
              </a:buClr>
              <a:buSzPts val="1400"/>
              <a:buFont typeface="Arial"/>
              <a:buNone/>
              <a:defRPr sz="3000" b="0" i="0" u="none" strike="noStrike" cap="none">
                <a:solidFill>
                  <a:srgbClr val="111214"/>
                </a:solidFill>
                <a:latin typeface="Arial"/>
                <a:ea typeface="Arial"/>
                <a:cs typeface="Arial"/>
                <a:sym typeface="Arial"/>
              </a:defRPr>
            </a:lvl2pPr>
            <a:lvl3pPr marL="1371600" marR="0" lvl="2" indent="-228600" algn="l" rtl="0">
              <a:lnSpc>
                <a:spcPct val="100000"/>
              </a:lnSpc>
              <a:spcBef>
                <a:spcPts val="2550"/>
              </a:spcBef>
              <a:spcAft>
                <a:spcPts val="0"/>
              </a:spcAft>
              <a:buClr>
                <a:srgbClr val="000000"/>
              </a:buClr>
              <a:buSzPts val="1400"/>
              <a:buFont typeface="Arial"/>
              <a:buNone/>
              <a:defRPr sz="2500" b="0" i="0" u="none" strike="noStrike" cap="none">
                <a:solidFill>
                  <a:srgbClr val="111214"/>
                </a:solidFill>
                <a:latin typeface="Arial"/>
                <a:ea typeface="Arial"/>
                <a:cs typeface="Arial"/>
                <a:sym typeface="Arial"/>
              </a:defRPr>
            </a:lvl3pPr>
            <a:lvl4pPr marL="1828800" marR="0" lvl="3" indent="-228600" algn="l" rtl="0">
              <a:lnSpc>
                <a:spcPct val="100000"/>
              </a:lnSpc>
              <a:spcBef>
                <a:spcPts val="2550"/>
              </a:spcBef>
              <a:spcAft>
                <a:spcPts val="0"/>
              </a:spcAft>
              <a:buClr>
                <a:srgbClr val="000000"/>
              </a:buClr>
              <a:buSzPts val="1400"/>
              <a:buFont typeface="Arial"/>
              <a:buNone/>
              <a:defRPr sz="2500" b="0" i="0" u="none" strike="noStrike" cap="none">
                <a:solidFill>
                  <a:srgbClr val="111214"/>
                </a:solidFill>
                <a:latin typeface="Arial"/>
                <a:ea typeface="Arial"/>
                <a:cs typeface="Arial"/>
                <a:sym typeface="Arial"/>
              </a:defRPr>
            </a:lvl4pPr>
            <a:lvl5pPr marL="2286000" marR="0" lvl="4" indent="-228600" algn="l" rtl="0">
              <a:lnSpc>
                <a:spcPct val="100000"/>
              </a:lnSpc>
              <a:spcBef>
                <a:spcPts val="2550"/>
              </a:spcBef>
              <a:spcAft>
                <a:spcPts val="0"/>
              </a:spcAft>
              <a:buClr>
                <a:srgbClr val="000000"/>
              </a:buClr>
              <a:buSzPts val="1400"/>
              <a:buFont typeface="Arial"/>
              <a:buNone/>
              <a:defRPr sz="2500" b="0" i="0" u="none" strike="noStrike" cap="none">
                <a:solidFill>
                  <a:srgbClr val="111214"/>
                </a:solidFill>
                <a:latin typeface="Arial"/>
                <a:ea typeface="Arial"/>
                <a:cs typeface="Arial"/>
                <a:sym typeface="Arial"/>
              </a:defRPr>
            </a:lvl5pPr>
            <a:lvl6pPr marL="2743200" marR="0" lvl="5"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6pPr>
            <a:lvl7pPr marL="3200400" marR="0" lvl="6"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7pPr>
            <a:lvl8pPr marL="3657600" marR="0" lvl="7"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8pPr>
            <a:lvl9pPr marL="4114800" marR="0" lvl="8"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9pPr>
          </a:lstStyle>
          <a:p>
            <a:endParaRPr/>
          </a:p>
        </p:txBody>
      </p:sp>
      <p:sp>
        <p:nvSpPr>
          <p:cNvPr id="26" name="Google Shape;26;p23"/>
          <p:cNvSpPr txBox="1">
            <a:spLocks noGrp="1"/>
          </p:cNvSpPr>
          <p:nvPr>
            <p:ph type="body" idx="3"/>
          </p:nvPr>
        </p:nvSpPr>
        <p:spPr>
          <a:xfrm>
            <a:off x="2002346" y="1289304"/>
            <a:ext cx="8156575" cy="6770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100000"/>
              </a:lnSpc>
              <a:spcBef>
                <a:spcPts val="2550"/>
              </a:spcBef>
              <a:spcAft>
                <a:spcPts val="0"/>
              </a:spcAft>
              <a:buClr>
                <a:srgbClr val="000000"/>
              </a:buClr>
              <a:buSzPts val="1400"/>
              <a:buFont typeface="Arial"/>
              <a:buNone/>
              <a:defRPr sz="3600" b="0" i="0" u="none" strike="noStrike" cap="none">
                <a:solidFill>
                  <a:srgbClr val="111214"/>
                </a:solidFill>
                <a:latin typeface="Arial"/>
                <a:ea typeface="Arial"/>
                <a:cs typeface="Arial"/>
                <a:sym typeface="Arial"/>
              </a:defRPr>
            </a:lvl1pPr>
            <a:lvl2pPr marL="914400" marR="0" lvl="1" indent="-228600" algn="l" rtl="0">
              <a:lnSpc>
                <a:spcPct val="100000"/>
              </a:lnSpc>
              <a:spcBef>
                <a:spcPts val="2550"/>
              </a:spcBef>
              <a:spcAft>
                <a:spcPts val="0"/>
              </a:spcAft>
              <a:buClr>
                <a:srgbClr val="000000"/>
              </a:buClr>
              <a:buSzPts val="1400"/>
              <a:buFont typeface="Arial"/>
              <a:buNone/>
              <a:defRPr sz="3600" b="0" i="0" u="none" strike="noStrike" cap="none">
                <a:solidFill>
                  <a:srgbClr val="111214"/>
                </a:solidFill>
                <a:latin typeface="Arial"/>
                <a:ea typeface="Arial"/>
                <a:cs typeface="Arial"/>
                <a:sym typeface="Arial"/>
              </a:defRPr>
            </a:lvl2pPr>
            <a:lvl3pPr marL="1371600" marR="0" lvl="2" indent="-228600" algn="l" rtl="0">
              <a:lnSpc>
                <a:spcPct val="100000"/>
              </a:lnSpc>
              <a:spcBef>
                <a:spcPts val="2550"/>
              </a:spcBef>
              <a:spcAft>
                <a:spcPts val="0"/>
              </a:spcAft>
              <a:buClr>
                <a:srgbClr val="000000"/>
              </a:buClr>
              <a:buSzPts val="1400"/>
              <a:buFont typeface="Arial"/>
              <a:buNone/>
              <a:defRPr sz="3600" b="0" i="0" u="none" strike="noStrike" cap="none">
                <a:solidFill>
                  <a:srgbClr val="111214"/>
                </a:solidFill>
                <a:latin typeface="Arial"/>
                <a:ea typeface="Arial"/>
                <a:cs typeface="Arial"/>
                <a:sym typeface="Arial"/>
              </a:defRPr>
            </a:lvl3pPr>
            <a:lvl4pPr marL="1828800" marR="0" lvl="3" indent="-228600" algn="l" rtl="0">
              <a:lnSpc>
                <a:spcPct val="100000"/>
              </a:lnSpc>
              <a:spcBef>
                <a:spcPts val="2550"/>
              </a:spcBef>
              <a:spcAft>
                <a:spcPts val="0"/>
              </a:spcAft>
              <a:buClr>
                <a:srgbClr val="000000"/>
              </a:buClr>
              <a:buSzPts val="1400"/>
              <a:buFont typeface="Arial"/>
              <a:buNone/>
              <a:defRPr sz="3600" b="0" i="0" u="none" strike="noStrike" cap="none">
                <a:solidFill>
                  <a:srgbClr val="111214"/>
                </a:solidFill>
                <a:latin typeface="Arial"/>
                <a:ea typeface="Arial"/>
                <a:cs typeface="Arial"/>
                <a:sym typeface="Arial"/>
              </a:defRPr>
            </a:lvl4pPr>
            <a:lvl5pPr marL="2286000" marR="0" lvl="4" indent="-228600" algn="l" rtl="0">
              <a:lnSpc>
                <a:spcPct val="100000"/>
              </a:lnSpc>
              <a:spcBef>
                <a:spcPts val="2550"/>
              </a:spcBef>
              <a:spcAft>
                <a:spcPts val="0"/>
              </a:spcAft>
              <a:buClr>
                <a:srgbClr val="000000"/>
              </a:buClr>
              <a:buSzPts val="1400"/>
              <a:buFont typeface="Arial"/>
              <a:buNone/>
              <a:defRPr sz="3600" b="0" i="0" u="none" strike="noStrike" cap="none">
                <a:solidFill>
                  <a:srgbClr val="111214"/>
                </a:solidFill>
                <a:latin typeface="Arial"/>
                <a:ea typeface="Arial"/>
                <a:cs typeface="Arial"/>
                <a:sym typeface="Arial"/>
              </a:defRPr>
            </a:lvl5pPr>
            <a:lvl6pPr marL="2743200" marR="0" lvl="5"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6pPr>
            <a:lvl7pPr marL="3200400" marR="0" lvl="6"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7pPr>
            <a:lvl8pPr marL="3657600" marR="0" lvl="7"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8pPr>
            <a:lvl9pPr marL="4114800" marR="0" lvl="8"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9pPr>
          </a:lstStyle>
          <a:p>
            <a:endParaRPr/>
          </a:p>
        </p:txBody>
      </p:sp>
    </p:spTree>
    <p:extLst>
      <p:ext uri="{BB962C8B-B14F-4D97-AF65-F5344CB8AC3E}">
        <p14:creationId xmlns:p14="http://schemas.microsoft.com/office/powerpoint/2010/main" val="3523133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Custom Layout">
  <p:cSld name="9_Custom Layout">
    <p:spTree>
      <p:nvGrpSpPr>
        <p:cNvPr id="1" name="Shape 27"/>
        <p:cNvGrpSpPr/>
        <p:nvPr/>
      </p:nvGrpSpPr>
      <p:grpSpPr>
        <a:xfrm>
          <a:off x="0" y="0"/>
          <a:ext cx="0" cy="0"/>
          <a:chOff x="0" y="0"/>
          <a:chExt cx="0" cy="0"/>
        </a:xfrm>
      </p:grpSpPr>
      <p:sp>
        <p:nvSpPr>
          <p:cNvPr id="28" name="Google Shape;28;p24"/>
          <p:cNvSpPr txBox="1">
            <a:spLocks noGrp="1"/>
          </p:cNvSpPr>
          <p:nvPr>
            <p:ph type="body" idx="1"/>
          </p:nvPr>
        </p:nvSpPr>
        <p:spPr>
          <a:xfrm>
            <a:off x="736600" y="3422650"/>
            <a:ext cx="10718800" cy="1104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55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1pPr>
            <a:lvl2pPr marL="914400" marR="0" lvl="1" indent="-228600" algn="l" rtl="0">
              <a:lnSpc>
                <a:spcPct val="100000"/>
              </a:lnSpc>
              <a:spcBef>
                <a:spcPts val="255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2pPr>
            <a:lvl3pPr marL="1371600" marR="0" lvl="2" indent="-228600" algn="l" rtl="0">
              <a:lnSpc>
                <a:spcPct val="100000"/>
              </a:lnSpc>
              <a:spcBef>
                <a:spcPts val="255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3pPr>
            <a:lvl4pPr marL="1828800" marR="0" lvl="3" indent="-228600" algn="l" rtl="0">
              <a:lnSpc>
                <a:spcPct val="100000"/>
              </a:lnSpc>
              <a:spcBef>
                <a:spcPts val="255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4pPr>
            <a:lvl5pPr marL="2286000" marR="0" lvl="4" indent="-228600" algn="l" rtl="0">
              <a:lnSpc>
                <a:spcPct val="100000"/>
              </a:lnSpc>
              <a:spcBef>
                <a:spcPts val="2550"/>
              </a:spcBef>
              <a:spcAft>
                <a:spcPts val="0"/>
              </a:spcAft>
              <a:buClr>
                <a:srgbClr val="000000"/>
              </a:buClr>
              <a:buSzPts val="1400"/>
              <a:buFont typeface="Arial"/>
              <a:buNone/>
              <a:defRPr sz="2500" b="0" i="0" u="none" strike="noStrike" cap="none">
                <a:solidFill>
                  <a:schemeClr val="lt1"/>
                </a:solidFill>
                <a:latin typeface="Arial"/>
                <a:ea typeface="Arial"/>
                <a:cs typeface="Arial"/>
                <a:sym typeface="Arial"/>
              </a:defRPr>
            </a:lvl5pPr>
            <a:lvl6pPr marL="2743200" marR="0" lvl="5"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6pPr>
            <a:lvl7pPr marL="3200400" marR="0" lvl="6"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7pPr>
            <a:lvl8pPr marL="3657600" marR="0" lvl="7"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8pPr>
            <a:lvl9pPr marL="4114800" marR="0" lvl="8"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9pPr>
          </a:lstStyle>
          <a:p>
            <a:endParaRPr/>
          </a:p>
        </p:txBody>
      </p:sp>
      <p:pic>
        <p:nvPicPr>
          <p:cNvPr id="29" name="Google Shape;29;p24"/>
          <p:cNvPicPr preferRelativeResize="0"/>
          <p:nvPr/>
        </p:nvPicPr>
        <p:blipFill rotWithShape="1">
          <a:blip r:embed="rId2">
            <a:alphaModFix/>
          </a:blip>
          <a:srcRect l="1672"/>
          <a:stretch/>
        </p:blipFill>
        <p:spPr>
          <a:xfrm>
            <a:off x="-1" y="5861456"/>
            <a:ext cx="1811525" cy="985340"/>
          </a:xfrm>
          <a:prstGeom prst="rect">
            <a:avLst/>
          </a:prstGeom>
          <a:noFill/>
          <a:ln>
            <a:noFill/>
          </a:ln>
        </p:spPr>
      </p:pic>
      <p:sp>
        <p:nvSpPr>
          <p:cNvPr id="30" name="Google Shape;30;p24"/>
          <p:cNvSpPr txBox="1">
            <a:spLocks noGrp="1"/>
          </p:cNvSpPr>
          <p:nvPr>
            <p:ph type="body" idx="2"/>
          </p:nvPr>
        </p:nvSpPr>
        <p:spPr>
          <a:xfrm>
            <a:off x="4398645" y="1325880"/>
            <a:ext cx="3382963" cy="61233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550"/>
              </a:spcBef>
              <a:spcAft>
                <a:spcPts val="0"/>
              </a:spcAft>
              <a:buClr>
                <a:srgbClr val="000000"/>
              </a:buClr>
              <a:buSzPts val="1400"/>
              <a:buFont typeface="Arial"/>
              <a:buNone/>
              <a:defRPr sz="2900" b="0" i="0" u="none" strike="noStrike" cap="none">
                <a:solidFill>
                  <a:schemeClr val="lt1"/>
                </a:solidFill>
                <a:latin typeface="Arial"/>
                <a:ea typeface="Arial"/>
                <a:cs typeface="Arial"/>
                <a:sym typeface="Arial"/>
              </a:defRPr>
            </a:lvl1pPr>
            <a:lvl2pPr marL="914400" marR="0" lvl="1" indent="-228600" algn="l" rtl="0">
              <a:lnSpc>
                <a:spcPct val="100000"/>
              </a:lnSpc>
              <a:spcBef>
                <a:spcPts val="2550"/>
              </a:spcBef>
              <a:spcAft>
                <a:spcPts val="0"/>
              </a:spcAft>
              <a:buClr>
                <a:srgbClr val="000000"/>
              </a:buClr>
              <a:buSzPts val="1400"/>
              <a:buFont typeface="Arial"/>
              <a:buNone/>
              <a:defRPr sz="2900" b="0" i="0" u="none" strike="noStrike" cap="none">
                <a:solidFill>
                  <a:srgbClr val="111214"/>
                </a:solidFill>
                <a:latin typeface="Arial"/>
                <a:ea typeface="Arial"/>
                <a:cs typeface="Arial"/>
                <a:sym typeface="Arial"/>
              </a:defRPr>
            </a:lvl2pPr>
            <a:lvl3pPr marL="1371600" marR="0" lvl="2" indent="-228600" algn="l" rtl="0">
              <a:lnSpc>
                <a:spcPct val="100000"/>
              </a:lnSpc>
              <a:spcBef>
                <a:spcPts val="2550"/>
              </a:spcBef>
              <a:spcAft>
                <a:spcPts val="0"/>
              </a:spcAft>
              <a:buClr>
                <a:srgbClr val="000000"/>
              </a:buClr>
              <a:buSzPts val="1400"/>
              <a:buFont typeface="Arial"/>
              <a:buNone/>
              <a:defRPr sz="2900" b="0" i="0" u="none" strike="noStrike" cap="none">
                <a:solidFill>
                  <a:srgbClr val="111214"/>
                </a:solidFill>
                <a:latin typeface="Arial"/>
                <a:ea typeface="Arial"/>
                <a:cs typeface="Arial"/>
                <a:sym typeface="Arial"/>
              </a:defRPr>
            </a:lvl3pPr>
            <a:lvl4pPr marL="1828800" marR="0" lvl="3" indent="-228600" algn="l" rtl="0">
              <a:lnSpc>
                <a:spcPct val="100000"/>
              </a:lnSpc>
              <a:spcBef>
                <a:spcPts val="2550"/>
              </a:spcBef>
              <a:spcAft>
                <a:spcPts val="0"/>
              </a:spcAft>
              <a:buClr>
                <a:srgbClr val="000000"/>
              </a:buClr>
              <a:buSzPts val="1400"/>
              <a:buFont typeface="Arial"/>
              <a:buNone/>
              <a:defRPr sz="2900" b="0" i="0" u="none" strike="noStrike" cap="none">
                <a:solidFill>
                  <a:srgbClr val="111214"/>
                </a:solidFill>
                <a:latin typeface="Arial"/>
                <a:ea typeface="Arial"/>
                <a:cs typeface="Arial"/>
                <a:sym typeface="Arial"/>
              </a:defRPr>
            </a:lvl4pPr>
            <a:lvl5pPr marL="2286000" marR="0" lvl="4" indent="-228600" algn="l" rtl="0">
              <a:lnSpc>
                <a:spcPct val="100000"/>
              </a:lnSpc>
              <a:spcBef>
                <a:spcPts val="2550"/>
              </a:spcBef>
              <a:spcAft>
                <a:spcPts val="0"/>
              </a:spcAft>
              <a:buClr>
                <a:srgbClr val="000000"/>
              </a:buClr>
              <a:buSzPts val="1400"/>
              <a:buFont typeface="Arial"/>
              <a:buNone/>
              <a:defRPr sz="2900" b="0" i="0" u="none" strike="noStrike" cap="none">
                <a:solidFill>
                  <a:srgbClr val="111214"/>
                </a:solidFill>
                <a:latin typeface="Arial"/>
                <a:ea typeface="Arial"/>
                <a:cs typeface="Arial"/>
                <a:sym typeface="Arial"/>
              </a:defRPr>
            </a:lvl5pPr>
            <a:lvl6pPr marL="2743200" marR="0" lvl="5"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6pPr>
            <a:lvl7pPr marL="3200400" marR="0" lvl="6"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7pPr>
            <a:lvl8pPr marL="3657600" marR="0" lvl="7"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8pPr>
            <a:lvl9pPr marL="4114800" marR="0" lvl="8" indent="-228600" algn="l" rtl="0">
              <a:lnSpc>
                <a:spcPct val="100000"/>
              </a:lnSpc>
              <a:spcBef>
                <a:spcPts val="2550"/>
              </a:spcBef>
              <a:spcAft>
                <a:spcPts val="0"/>
              </a:spcAft>
              <a:buClr>
                <a:srgbClr val="000000"/>
              </a:buClr>
              <a:buSzPts val="1400"/>
              <a:buFont typeface="Arial"/>
              <a:buNone/>
              <a:defRPr sz="2500" b="0" i="0" u="none" strike="noStrike" cap="none">
                <a:solidFill>
                  <a:srgbClr val="FFFFFF"/>
                </a:solidFill>
                <a:latin typeface="Arial"/>
                <a:ea typeface="Arial"/>
                <a:cs typeface="Arial"/>
                <a:sym typeface="Arial"/>
              </a:defRPr>
            </a:lvl9pPr>
          </a:lstStyle>
          <a:p>
            <a:endParaRPr/>
          </a:p>
        </p:txBody>
      </p:sp>
    </p:spTree>
    <p:extLst>
      <p:ext uri="{BB962C8B-B14F-4D97-AF65-F5344CB8AC3E}">
        <p14:creationId xmlns:p14="http://schemas.microsoft.com/office/powerpoint/2010/main" val="123899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AE3FA-317C-A548-8AAB-481D33710D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D828A9A-38D7-1042-9AE6-7396140EAF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BE6CCB-66F2-C84E-81C3-4480CEB3957C}"/>
              </a:ext>
            </a:extLst>
          </p:cNvPr>
          <p:cNvSpPr>
            <a:spLocks noGrp="1"/>
          </p:cNvSpPr>
          <p:nvPr>
            <p:ph type="dt" sz="half" idx="10"/>
          </p:nvPr>
        </p:nvSpPr>
        <p:spPr/>
        <p:txBody>
          <a:bodyPr/>
          <a:lstStyle/>
          <a:p>
            <a:fld id="{0F91E256-7C4E-AD48-88E5-B5BF7FEC17A0}" type="datetimeFigureOut">
              <a:rPr lang="en-US" smtClean="0"/>
              <a:t>2/22/2021</a:t>
            </a:fld>
            <a:endParaRPr lang="en-US"/>
          </a:p>
        </p:txBody>
      </p:sp>
      <p:sp>
        <p:nvSpPr>
          <p:cNvPr id="5" name="Footer Placeholder 4">
            <a:extLst>
              <a:ext uri="{FF2B5EF4-FFF2-40B4-BE49-F238E27FC236}">
                <a16:creationId xmlns:a16="http://schemas.microsoft.com/office/drawing/2014/main" id="{87162C19-E879-0D4A-A7F5-D16474E8F0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E144EE-760E-2C4F-81D2-0BCE05F94E75}"/>
              </a:ext>
            </a:extLst>
          </p:cNvPr>
          <p:cNvSpPr>
            <a:spLocks noGrp="1"/>
          </p:cNvSpPr>
          <p:nvPr>
            <p:ph type="sldNum" sz="quarter" idx="12"/>
          </p:nvPr>
        </p:nvSpPr>
        <p:spPr/>
        <p:txBody>
          <a:bodyPr/>
          <a:lstStyle/>
          <a:p>
            <a:fld id="{DE4E3C8E-EC7F-EB44-BFC7-DC5789358930}" type="slidenum">
              <a:rPr lang="en-US" smtClean="0"/>
              <a:t>‹#›</a:t>
            </a:fld>
            <a:endParaRPr lang="en-US"/>
          </a:p>
        </p:txBody>
      </p:sp>
    </p:spTree>
    <p:extLst>
      <p:ext uri="{BB962C8B-B14F-4D97-AF65-F5344CB8AC3E}">
        <p14:creationId xmlns:p14="http://schemas.microsoft.com/office/powerpoint/2010/main" val="2436591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BF62-A02C-B343-ADE8-63DF0243A9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1E3667-AA6B-D740-955B-B93D00EBF6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128C05-086B-034B-B2F7-20AB800828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8DA096-93ED-5F40-8B80-A5471C3F38DD}"/>
              </a:ext>
            </a:extLst>
          </p:cNvPr>
          <p:cNvSpPr>
            <a:spLocks noGrp="1"/>
          </p:cNvSpPr>
          <p:nvPr>
            <p:ph type="dt" sz="half" idx="10"/>
          </p:nvPr>
        </p:nvSpPr>
        <p:spPr/>
        <p:txBody>
          <a:bodyPr/>
          <a:lstStyle/>
          <a:p>
            <a:fld id="{0F91E256-7C4E-AD48-88E5-B5BF7FEC17A0}" type="datetimeFigureOut">
              <a:rPr lang="en-US" smtClean="0"/>
              <a:t>2/22/2021</a:t>
            </a:fld>
            <a:endParaRPr lang="en-US"/>
          </a:p>
        </p:txBody>
      </p:sp>
      <p:sp>
        <p:nvSpPr>
          <p:cNvPr id="6" name="Footer Placeholder 5">
            <a:extLst>
              <a:ext uri="{FF2B5EF4-FFF2-40B4-BE49-F238E27FC236}">
                <a16:creationId xmlns:a16="http://schemas.microsoft.com/office/drawing/2014/main" id="{DE8F59EB-F466-DA42-A123-3C13653E2C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48D724-68D8-F147-AB55-31DF14DB543C}"/>
              </a:ext>
            </a:extLst>
          </p:cNvPr>
          <p:cNvSpPr>
            <a:spLocks noGrp="1"/>
          </p:cNvSpPr>
          <p:nvPr>
            <p:ph type="sldNum" sz="quarter" idx="12"/>
          </p:nvPr>
        </p:nvSpPr>
        <p:spPr/>
        <p:txBody>
          <a:bodyPr/>
          <a:lstStyle/>
          <a:p>
            <a:fld id="{DE4E3C8E-EC7F-EB44-BFC7-DC5789358930}" type="slidenum">
              <a:rPr lang="en-US" smtClean="0"/>
              <a:t>‹#›</a:t>
            </a:fld>
            <a:endParaRPr lang="en-US"/>
          </a:p>
        </p:txBody>
      </p:sp>
    </p:spTree>
    <p:extLst>
      <p:ext uri="{BB962C8B-B14F-4D97-AF65-F5344CB8AC3E}">
        <p14:creationId xmlns:p14="http://schemas.microsoft.com/office/powerpoint/2010/main" val="2437193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ABB40-D2F4-F94D-91CC-C54A58F5861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61896B-529C-4642-AA4A-9192E60114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0A1B94-2A3E-4840-AA96-E5FA32B70B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E3C2EB-AC68-AD49-BA33-5115A5D906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CF4B8E-A754-EE44-A385-6ACC247F9E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ADBD3B1-B5AC-E747-98EA-BF7658443DB4}"/>
              </a:ext>
            </a:extLst>
          </p:cNvPr>
          <p:cNvSpPr>
            <a:spLocks noGrp="1"/>
          </p:cNvSpPr>
          <p:nvPr>
            <p:ph type="dt" sz="half" idx="10"/>
          </p:nvPr>
        </p:nvSpPr>
        <p:spPr/>
        <p:txBody>
          <a:bodyPr/>
          <a:lstStyle/>
          <a:p>
            <a:fld id="{0F91E256-7C4E-AD48-88E5-B5BF7FEC17A0}" type="datetimeFigureOut">
              <a:rPr lang="en-US" smtClean="0"/>
              <a:t>2/22/2021</a:t>
            </a:fld>
            <a:endParaRPr lang="en-US"/>
          </a:p>
        </p:txBody>
      </p:sp>
      <p:sp>
        <p:nvSpPr>
          <p:cNvPr id="8" name="Footer Placeholder 7">
            <a:extLst>
              <a:ext uri="{FF2B5EF4-FFF2-40B4-BE49-F238E27FC236}">
                <a16:creationId xmlns:a16="http://schemas.microsoft.com/office/drawing/2014/main" id="{C6053F6B-0A33-8B45-A14C-58FE29E9E1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ED9801-48E0-FA47-A8EF-7708A975C265}"/>
              </a:ext>
            </a:extLst>
          </p:cNvPr>
          <p:cNvSpPr>
            <a:spLocks noGrp="1"/>
          </p:cNvSpPr>
          <p:nvPr>
            <p:ph type="sldNum" sz="quarter" idx="12"/>
          </p:nvPr>
        </p:nvSpPr>
        <p:spPr/>
        <p:txBody>
          <a:bodyPr/>
          <a:lstStyle/>
          <a:p>
            <a:fld id="{DE4E3C8E-EC7F-EB44-BFC7-DC5789358930}" type="slidenum">
              <a:rPr lang="en-US" smtClean="0"/>
              <a:t>‹#›</a:t>
            </a:fld>
            <a:endParaRPr lang="en-US"/>
          </a:p>
        </p:txBody>
      </p:sp>
    </p:spTree>
    <p:extLst>
      <p:ext uri="{BB962C8B-B14F-4D97-AF65-F5344CB8AC3E}">
        <p14:creationId xmlns:p14="http://schemas.microsoft.com/office/powerpoint/2010/main" val="4100825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C8ADA-9C86-AB4A-A268-D4E85842C08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7D83596-8623-F04D-98D7-8B971F570B36}"/>
              </a:ext>
            </a:extLst>
          </p:cNvPr>
          <p:cNvSpPr>
            <a:spLocks noGrp="1"/>
          </p:cNvSpPr>
          <p:nvPr>
            <p:ph type="dt" sz="half" idx="10"/>
          </p:nvPr>
        </p:nvSpPr>
        <p:spPr/>
        <p:txBody>
          <a:bodyPr/>
          <a:lstStyle/>
          <a:p>
            <a:fld id="{0F91E256-7C4E-AD48-88E5-B5BF7FEC17A0}" type="datetimeFigureOut">
              <a:rPr lang="en-US" smtClean="0"/>
              <a:t>2/22/2021</a:t>
            </a:fld>
            <a:endParaRPr lang="en-US"/>
          </a:p>
        </p:txBody>
      </p:sp>
      <p:sp>
        <p:nvSpPr>
          <p:cNvPr id="4" name="Footer Placeholder 3">
            <a:extLst>
              <a:ext uri="{FF2B5EF4-FFF2-40B4-BE49-F238E27FC236}">
                <a16:creationId xmlns:a16="http://schemas.microsoft.com/office/drawing/2014/main" id="{FEF0536A-58F9-104F-999D-984F4BE9B4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5E61F4-08C8-0344-90D2-8ABF02F10F6E}"/>
              </a:ext>
            </a:extLst>
          </p:cNvPr>
          <p:cNvSpPr>
            <a:spLocks noGrp="1"/>
          </p:cNvSpPr>
          <p:nvPr>
            <p:ph type="sldNum" sz="quarter" idx="12"/>
          </p:nvPr>
        </p:nvSpPr>
        <p:spPr/>
        <p:txBody>
          <a:bodyPr/>
          <a:lstStyle/>
          <a:p>
            <a:fld id="{DE4E3C8E-EC7F-EB44-BFC7-DC5789358930}" type="slidenum">
              <a:rPr lang="en-US" smtClean="0"/>
              <a:t>‹#›</a:t>
            </a:fld>
            <a:endParaRPr lang="en-US"/>
          </a:p>
        </p:txBody>
      </p:sp>
    </p:spTree>
    <p:extLst>
      <p:ext uri="{BB962C8B-B14F-4D97-AF65-F5344CB8AC3E}">
        <p14:creationId xmlns:p14="http://schemas.microsoft.com/office/powerpoint/2010/main" val="164134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3AE4C-5608-A146-81E3-5378AB3CC82B}"/>
              </a:ext>
            </a:extLst>
          </p:cNvPr>
          <p:cNvSpPr>
            <a:spLocks noGrp="1"/>
          </p:cNvSpPr>
          <p:nvPr>
            <p:ph type="dt" sz="half" idx="10"/>
          </p:nvPr>
        </p:nvSpPr>
        <p:spPr/>
        <p:txBody>
          <a:bodyPr/>
          <a:lstStyle/>
          <a:p>
            <a:fld id="{0F91E256-7C4E-AD48-88E5-B5BF7FEC17A0}" type="datetimeFigureOut">
              <a:rPr lang="en-US" smtClean="0"/>
              <a:t>2/22/2021</a:t>
            </a:fld>
            <a:endParaRPr lang="en-US"/>
          </a:p>
        </p:txBody>
      </p:sp>
      <p:sp>
        <p:nvSpPr>
          <p:cNvPr id="3" name="Footer Placeholder 2">
            <a:extLst>
              <a:ext uri="{FF2B5EF4-FFF2-40B4-BE49-F238E27FC236}">
                <a16:creationId xmlns:a16="http://schemas.microsoft.com/office/drawing/2014/main" id="{53C213EE-468C-D743-A0F0-59E1E3EDC0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6C23AA-F0C7-C54A-8C33-E66085E32BD5}"/>
              </a:ext>
            </a:extLst>
          </p:cNvPr>
          <p:cNvSpPr>
            <a:spLocks noGrp="1"/>
          </p:cNvSpPr>
          <p:nvPr>
            <p:ph type="sldNum" sz="quarter" idx="12"/>
          </p:nvPr>
        </p:nvSpPr>
        <p:spPr/>
        <p:txBody>
          <a:bodyPr/>
          <a:lstStyle/>
          <a:p>
            <a:fld id="{DE4E3C8E-EC7F-EB44-BFC7-DC5789358930}" type="slidenum">
              <a:rPr lang="en-US" smtClean="0"/>
              <a:t>‹#›</a:t>
            </a:fld>
            <a:endParaRPr lang="en-US"/>
          </a:p>
        </p:txBody>
      </p:sp>
    </p:spTree>
    <p:extLst>
      <p:ext uri="{BB962C8B-B14F-4D97-AF65-F5344CB8AC3E}">
        <p14:creationId xmlns:p14="http://schemas.microsoft.com/office/powerpoint/2010/main" val="266621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E428E-5A32-1A4A-8090-521D79105B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376316-DA5A-F942-ABB2-33AB91E75F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42CEE2B-5AEA-1C4F-BD12-E77B113A11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F91B0-BDC3-E34A-9335-B8ED4623F961}"/>
              </a:ext>
            </a:extLst>
          </p:cNvPr>
          <p:cNvSpPr>
            <a:spLocks noGrp="1"/>
          </p:cNvSpPr>
          <p:nvPr>
            <p:ph type="dt" sz="half" idx="10"/>
          </p:nvPr>
        </p:nvSpPr>
        <p:spPr/>
        <p:txBody>
          <a:bodyPr/>
          <a:lstStyle/>
          <a:p>
            <a:fld id="{0F91E256-7C4E-AD48-88E5-B5BF7FEC17A0}" type="datetimeFigureOut">
              <a:rPr lang="en-US" smtClean="0"/>
              <a:t>2/22/2021</a:t>
            </a:fld>
            <a:endParaRPr lang="en-US"/>
          </a:p>
        </p:txBody>
      </p:sp>
      <p:sp>
        <p:nvSpPr>
          <p:cNvPr id="6" name="Footer Placeholder 5">
            <a:extLst>
              <a:ext uri="{FF2B5EF4-FFF2-40B4-BE49-F238E27FC236}">
                <a16:creationId xmlns:a16="http://schemas.microsoft.com/office/drawing/2014/main" id="{7F9EC6E1-A7E7-AF47-B182-980766F26A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887EB0-5376-E342-B5EC-838500B9194E}"/>
              </a:ext>
            </a:extLst>
          </p:cNvPr>
          <p:cNvSpPr>
            <a:spLocks noGrp="1"/>
          </p:cNvSpPr>
          <p:nvPr>
            <p:ph type="sldNum" sz="quarter" idx="12"/>
          </p:nvPr>
        </p:nvSpPr>
        <p:spPr/>
        <p:txBody>
          <a:bodyPr/>
          <a:lstStyle/>
          <a:p>
            <a:fld id="{DE4E3C8E-EC7F-EB44-BFC7-DC5789358930}" type="slidenum">
              <a:rPr lang="en-US" smtClean="0"/>
              <a:t>‹#›</a:t>
            </a:fld>
            <a:endParaRPr lang="en-US"/>
          </a:p>
        </p:txBody>
      </p:sp>
    </p:spTree>
    <p:extLst>
      <p:ext uri="{BB962C8B-B14F-4D97-AF65-F5344CB8AC3E}">
        <p14:creationId xmlns:p14="http://schemas.microsoft.com/office/powerpoint/2010/main" val="2616879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E5C98-AA3D-D94C-B127-B3E25967BA2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DF46C9-3C66-D345-9618-CC8082918E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DF2C1-B506-B84A-8C34-B21E7CF564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891800-6CB2-D64A-83DB-8655433B3599}"/>
              </a:ext>
            </a:extLst>
          </p:cNvPr>
          <p:cNvSpPr>
            <a:spLocks noGrp="1"/>
          </p:cNvSpPr>
          <p:nvPr>
            <p:ph type="dt" sz="half" idx="10"/>
          </p:nvPr>
        </p:nvSpPr>
        <p:spPr/>
        <p:txBody>
          <a:bodyPr/>
          <a:lstStyle/>
          <a:p>
            <a:fld id="{0F91E256-7C4E-AD48-88E5-B5BF7FEC17A0}" type="datetimeFigureOut">
              <a:rPr lang="en-US" smtClean="0"/>
              <a:t>2/22/2021</a:t>
            </a:fld>
            <a:endParaRPr lang="en-US"/>
          </a:p>
        </p:txBody>
      </p:sp>
      <p:sp>
        <p:nvSpPr>
          <p:cNvPr id="6" name="Footer Placeholder 5">
            <a:extLst>
              <a:ext uri="{FF2B5EF4-FFF2-40B4-BE49-F238E27FC236}">
                <a16:creationId xmlns:a16="http://schemas.microsoft.com/office/drawing/2014/main" id="{8BF135F3-35F7-8B43-BE2D-52B1E0453B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2D8593-CEB1-8D4C-B939-F9FE4A753968}"/>
              </a:ext>
            </a:extLst>
          </p:cNvPr>
          <p:cNvSpPr>
            <a:spLocks noGrp="1"/>
          </p:cNvSpPr>
          <p:nvPr>
            <p:ph type="sldNum" sz="quarter" idx="12"/>
          </p:nvPr>
        </p:nvSpPr>
        <p:spPr/>
        <p:txBody>
          <a:bodyPr/>
          <a:lstStyle/>
          <a:p>
            <a:fld id="{DE4E3C8E-EC7F-EB44-BFC7-DC5789358930}" type="slidenum">
              <a:rPr lang="en-US" smtClean="0"/>
              <a:t>‹#›</a:t>
            </a:fld>
            <a:endParaRPr lang="en-US"/>
          </a:p>
        </p:txBody>
      </p:sp>
    </p:spTree>
    <p:extLst>
      <p:ext uri="{BB962C8B-B14F-4D97-AF65-F5344CB8AC3E}">
        <p14:creationId xmlns:p14="http://schemas.microsoft.com/office/powerpoint/2010/main" val="3438255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7E2CA9-9A49-1B4B-BE84-5E71AB2C2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ADA649-0385-E74D-B29E-000336432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A249A8-F53F-CA4C-A142-EC3D3798D2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91E256-7C4E-AD48-88E5-B5BF7FEC17A0}" type="datetimeFigureOut">
              <a:rPr lang="en-US" smtClean="0"/>
              <a:t>2/22/2021</a:t>
            </a:fld>
            <a:endParaRPr lang="en-US"/>
          </a:p>
        </p:txBody>
      </p:sp>
      <p:sp>
        <p:nvSpPr>
          <p:cNvPr id="5" name="Footer Placeholder 4">
            <a:extLst>
              <a:ext uri="{FF2B5EF4-FFF2-40B4-BE49-F238E27FC236}">
                <a16:creationId xmlns:a16="http://schemas.microsoft.com/office/drawing/2014/main" id="{F89B432C-7742-794A-A100-B2E0B4F29C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F1B83C4-BBFA-AB47-8994-F514C561D8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E3C8E-EC7F-EB44-BFC7-DC5789358930}" type="slidenum">
              <a:rPr lang="en-US" smtClean="0"/>
              <a:t>‹#›</a:t>
            </a:fld>
            <a:endParaRPr lang="en-US"/>
          </a:p>
        </p:txBody>
      </p:sp>
    </p:spTree>
    <p:extLst>
      <p:ext uri="{BB962C8B-B14F-4D97-AF65-F5344CB8AC3E}">
        <p14:creationId xmlns:p14="http://schemas.microsoft.com/office/powerpoint/2010/main" val="18149788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6">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6654895"/>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12750" rtl="0" eaLnBrk="1" fontAlgn="base" hangingPunct="1">
        <a:spcBef>
          <a:spcPct val="0"/>
        </a:spcBef>
        <a:spcAft>
          <a:spcPct val="0"/>
        </a:spcAft>
        <a:defRPr sz="3600">
          <a:solidFill>
            <a:schemeClr val="tx1"/>
          </a:solidFill>
          <a:effectLst/>
          <a:latin typeface="Arial" panose="020B0604020202020204" pitchFamily="34" charset="0"/>
          <a:ea typeface="+mj-ea"/>
          <a:cs typeface="Arial" panose="020B0604020202020204" pitchFamily="34" charset="0"/>
          <a:sym typeface="Helvetica Neue Light" charset="0"/>
        </a:defRPr>
      </a:lvl1pPr>
      <a:lvl2pPr algn="l" defTabSz="412750" rtl="0" eaLnBrk="1" fontAlgn="base" hangingPunct="1">
        <a:spcBef>
          <a:spcPct val="0"/>
        </a:spcBef>
        <a:spcAft>
          <a:spcPct val="0"/>
        </a:spcAft>
        <a:defRPr sz="5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2pPr>
      <a:lvl3pPr algn="l" defTabSz="412750" rtl="0" eaLnBrk="1" fontAlgn="base" hangingPunct="1">
        <a:spcBef>
          <a:spcPct val="0"/>
        </a:spcBef>
        <a:spcAft>
          <a:spcPct val="0"/>
        </a:spcAft>
        <a:defRPr sz="5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3pPr>
      <a:lvl4pPr algn="l" defTabSz="412750" rtl="0" eaLnBrk="1" fontAlgn="base" hangingPunct="1">
        <a:spcBef>
          <a:spcPct val="0"/>
        </a:spcBef>
        <a:spcAft>
          <a:spcPct val="0"/>
        </a:spcAft>
        <a:defRPr sz="5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4pPr>
      <a:lvl5pPr algn="l" defTabSz="412750" rtl="0" eaLnBrk="1" fontAlgn="base" hangingPunct="1">
        <a:spcBef>
          <a:spcPct val="0"/>
        </a:spcBef>
        <a:spcAft>
          <a:spcPct val="0"/>
        </a:spcAft>
        <a:defRPr sz="5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5pPr>
      <a:lvl6pPr marL="228600" algn="l" defTabSz="412750" rtl="0" eaLnBrk="1" fontAlgn="base" hangingPunct="1">
        <a:spcBef>
          <a:spcPct val="0"/>
        </a:spcBef>
        <a:spcAft>
          <a:spcPct val="0"/>
        </a:spcAft>
        <a:defRPr sz="5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6pPr>
      <a:lvl7pPr marL="457200" algn="l" defTabSz="412750" rtl="0" eaLnBrk="1" fontAlgn="base" hangingPunct="1">
        <a:spcBef>
          <a:spcPct val="0"/>
        </a:spcBef>
        <a:spcAft>
          <a:spcPct val="0"/>
        </a:spcAft>
        <a:defRPr sz="5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7pPr>
      <a:lvl8pPr marL="685800" algn="l" defTabSz="412750" rtl="0" eaLnBrk="1" fontAlgn="base" hangingPunct="1">
        <a:spcBef>
          <a:spcPct val="0"/>
        </a:spcBef>
        <a:spcAft>
          <a:spcPct val="0"/>
        </a:spcAft>
        <a:defRPr sz="5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8pPr>
      <a:lvl9pPr marL="914400" algn="l" defTabSz="412750" rtl="0" eaLnBrk="1" fontAlgn="base" hangingPunct="1">
        <a:spcBef>
          <a:spcPct val="0"/>
        </a:spcBef>
        <a:spcAft>
          <a:spcPct val="0"/>
        </a:spcAft>
        <a:defRPr sz="5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9pPr>
    </p:titleStyle>
    <p:bodyStyle>
      <a:lvl1pPr algn="l" defTabSz="412750" rtl="0" eaLnBrk="1" fontAlgn="base" hangingPunct="1">
        <a:spcBef>
          <a:spcPts val="2550"/>
        </a:spcBef>
        <a:spcAft>
          <a:spcPct val="0"/>
        </a:spcAft>
        <a:defRPr sz="2500" baseline="0">
          <a:solidFill>
            <a:schemeClr val="tx1"/>
          </a:solidFill>
          <a:effectLst/>
          <a:latin typeface="Arial" panose="020B0604020202020204" pitchFamily="34" charset="0"/>
          <a:ea typeface="+mn-ea"/>
          <a:cs typeface="Arial" panose="020B0604020202020204" pitchFamily="34" charset="0"/>
          <a:sym typeface="Helvetica Neue Light" charset="0"/>
        </a:defRPr>
      </a:lvl1pPr>
      <a:lvl2pPr marL="114300" algn="l" defTabSz="412750" rtl="0" eaLnBrk="1" fontAlgn="base" hangingPunct="1">
        <a:spcBef>
          <a:spcPts val="2550"/>
        </a:spcBef>
        <a:spcAft>
          <a:spcPct val="0"/>
        </a:spcAft>
        <a:defRPr sz="2500" baseline="0">
          <a:solidFill>
            <a:schemeClr val="tx1"/>
          </a:solidFill>
          <a:effectLst/>
          <a:latin typeface="Arial" panose="020B0604020202020204" pitchFamily="34" charset="0"/>
          <a:ea typeface="Helvetica Neue Light" charset="0"/>
          <a:cs typeface="Arial" panose="020B0604020202020204" pitchFamily="34" charset="0"/>
          <a:sym typeface="Helvetica Neue Light" charset="0"/>
        </a:defRPr>
      </a:lvl2pPr>
      <a:lvl3pPr marL="228600" algn="l" defTabSz="412750" rtl="0" eaLnBrk="1" fontAlgn="base" hangingPunct="1">
        <a:spcBef>
          <a:spcPts val="2550"/>
        </a:spcBef>
        <a:spcAft>
          <a:spcPct val="0"/>
        </a:spcAft>
        <a:defRPr sz="2500" baseline="0">
          <a:solidFill>
            <a:schemeClr val="tx1"/>
          </a:solidFill>
          <a:effectLst/>
          <a:latin typeface="Arial" panose="020B0604020202020204" pitchFamily="34" charset="0"/>
          <a:ea typeface="Helvetica Neue Light" charset="0"/>
          <a:cs typeface="Arial" panose="020B0604020202020204" pitchFamily="34" charset="0"/>
          <a:sym typeface="Helvetica Neue Light" charset="0"/>
        </a:defRPr>
      </a:lvl3pPr>
      <a:lvl4pPr marL="342900" algn="l" defTabSz="412750" rtl="0" eaLnBrk="1" fontAlgn="base" hangingPunct="1">
        <a:spcBef>
          <a:spcPts val="2550"/>
        </a:spcBef>
        <a:spcAft>
          <a:spcPct val="0"/>
        </a:spcAft>
        <a:defRPr sz="2500" baseline="0">
          <a:solidFill>
            <a:schemeClr val="tx1"/>
          </a:solidFill>
          <a:effectLst/>
          <a:latin typeface="Arial" panose="020B0604020202020204" pitchFamily="34" charset="0"/>
          <a:ea typeface="Helvetica Neue Light" charset="0"/>
          <a:cs typeface="Arial" panose="020B0604020202020204" pitchFamily="34" charset="0"/>
          <a:sym typeface="Helvetica Neue Light" charset="0"/>
        </a:defRPr>
      </a:lvl4pPr>
      <a:lvl5pPr marL="457200" algn="l" defTabSz="412750" rtl="0" eaLnBrk="1" fontAlgn="base" hangingPunct="1">
        <a:spcBef>
          <a:spcPts val="2550"/>
        </a:spcBef>
        <a:spcAft>
          <a:spcPct val="0"/>
        </a:spcAft>
        <a:defRPr sz="2500" baseline="0">
          <a:solidFill>
            <a:schemeClr val="tx1"/>
          </a:solidFill>
          <a:effectLst/>
          <a:latin typeface="Arial" panose="020B0604020202020204" pitchFamily="34" charset="0"/>
          <a:ea typeface="Helvetica Neue Light" charset="0"/>
          <a:cs typeface="Arial" panose="020B0604020202020204" pitchFamily="34" charset="0"/>
          <a:sym typeface="Helvetica Neue Light" charset="0"/>
        </a:defRPr>
      </a:lvl5pPr>
      <a:lvl6pPr marL="685800" algn="l" defTabSz="412750" rtl="0" eaLnBrk="1" fontAlgn="base" hangingPunct="1">
        <a:spcBef>
          <a:spcPts val="2550"/>
        </a:spcBef>
        <a:spcAft>
          <a:spcPct val="0"/>
        </a:spcAft>
        <a:defRPr sz="2500">
          <a:solidFill>
            <a:srgbClr val="FFFFFF"/>
          </a:solidFill>
          <a:effectLst>
            <a:outerShdw blurRad="38100" dist="38100" dir="2700000" algn="tl">
              <a:srgbClr val="000000"/>
            </a:outerShdw>
          </a:effectLst>
          <a:latin typeface="+mn-lt"/>
          <a:ea typeface="Helvetica Neue Light" charset="0"/>
          <a:cs typeface="+mn-cs"/>
          <a:sym typeface="Helvetica Neue Light" charset="0"/>
        </a:defRPr>
      </a:lvl6pPr>
      <a:lvl7pPr marL="914400" algn="l" defTabSz="412750" rtl="0" eaLnBrk="1" fontAlgn="base" hangingPunct="1">
        <a:spcBef>
          <a:spcPts val="2550"/>
        </a:spcBef>
        <a:spcAft>
          <a:spcPct val="0"/>
        </a:spcAft>
        <a:defRPr sz="2500">
          <a:solidFill>
            <a:srgbClr val="FFFFFF"/>
          </a:solidFill>
          <a:effectLst>
            <a:outerShdw blurRad="38100" dist="38100" dir="2700000" algn="tl">
              <a:srgbClr val="000000"/>
            </a:outerShdw>
          </a:effectLst>
          <a:latin typeface="+mn-lt"/>
          <a:ea typeface="Helvetica Neue Light" charset="0"/>
          <a:cs typeface="+mn-cs"/>
          <a:sym typeface="Helvetica Neue Light" charset="0"/>
        </a:defRPr>
      </a:lvl7pPr>
      <a:lvl8pPr marL="1143000" algn="l" defTabSz="412750" rtl="0" eaLnBrk="1" fontAlgn="base" hangingPunct="1">
        <a:spcBef>
          <a:spcPts val="2550"/>
        </a:spcBef>
        <a:spcAft>
          <a:spcPct val="0"/>
        </a:spcAft>
        <a:defRPr sz="2500">
          <a:solidFill>
            <a:srgbClr val="FFFFFF"/>
          </a:solidFill>
          <a:effectLst>
            <a:outerShdw blurRad="38100" dist="38100" dir="2700000" algn="tl">
              <a:srgbClr val="000000"/>
            </a:outerShdw>
          </a:effectLst>
          <a:latin typeface="+mn-lt"/>
          <a:ea typeface="Helvetica Neue Light" charset="0"/>
          <a:cs typeface="+mn-cs"/>
          <a:sym typeface="Helvetica Neue Light" charset="0"/>
        </a:defRPr>
      </a:lvl8pPr>
      <a:lvl9pPr marL="1371600" algn="l" defTabSz="412750" rtl="0" eaLnBrk="1" fontAlgn="base" hangingPunct="1">
        <a:spcBef>
          <a:spcPts val="2550"/>
        </a:spcBef>
        <a:spcAft>
          <a:spcPct val="0"/>
        </a:spcAft>
        <a:defRPr sz="2500">
          <a:solidFill>
            <a:srgbClr val="FFFFFF"/>
          </a:solidFill>
          <a:effectLst>
            <a:outerShdw blurRad="38100" dist="38100" dir="2700000" algn="tl">
              <a:srgbClr val="000000"/>
            </a:outerShdw>
          </a:effectLst>
          <a:latin typeface="+mn-lt"/>
          <a:ea typeface="Helvetica Neue Light" charset="0"/>
          <a:cs typeface="+mn-cs"/>
          <a:sym typeface="Helvetica Neue Light"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1.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chart" Target="../charts/chart20.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3.xml"/><Relationship Id="rId5" Type="http://schemas.openxmlformats.org/officeDocument/2006/relationships/image" Target="../media/image11.jp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51" name="Google Shape;151;p1"/>
          <p:cNvSpPr txBox="1"/>
          <p:nvPr/>
        </p:nvSpPr>
        <p:spPr>
          <a:xfrm>
            <a:off x="292817" y="2025587"/>
            <a:ext cx="11643300" cy="3570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800"/>
              <a:buFont typeface="Arial"/>
              <a:buNone/>
            </a:pPr>
            <a:endParaRPr sz="4800" b="0" i="0" u="none" strike="noStrike" cap="none" dirty="0">
              <a:solidFill>
                <a:schemeClr val="lt1"/>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4000"/>
              <a:buFont typeface="Arial"/>
              <a:buNone/>
            </a:pPr>
            <a:r>
              <a:rPr lang="en-US" sz="4000" b="1" dirty="0">
                <a:solidFill>
                  <a:srgbClr val="025456"/>
                </a:solidFill>
              </a:rPr>
              <a:t>Town of Lake Cowichan</a:t>
            </a:r>
            <a:r>
              <a:rPr lang="en-US" sz="4000" b="1" i="0" u="none" strike="noStrike" cap="none" dirty="0">
                <a:solidFill>
                  <a:srgbClr val="025456"/>
                </a:solidFill>
                <a:latin typeface="Arial"/>
                <a:ea typeface="Arial"/>
                <a:cs typeface="Arial"/>
                <a:sym typeface="Arial"/>
              </a:rPr>
              <a:t> </a:t>
            </a:r>
            <a:endParaRPr sz="4000" b="1" i="0" u="none" strike="noStrike" cap="none" dirty="0">
              <a:solidFill>
                <a:srgbClr val="025456"/>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4000"/>
              <a:buFont typeface="Arial"/>
              <a:buNone/>
            </a:pPr>
            <a:r>
              <a:rPr lang="en-US" sz="4000" b="1" i="0" u="none" strike="noStrike" cap="none" dirty="0">
                <a:solidFill>
                  <a:srgbClr val="025456"/>
                </a:solidFill>
                <a:latin typeface="Arial"/>
                <a:ea typeface="Arial"/>
                <a:cs typeface="Arial"/>
                <a:sym typeface="Arial"/>
              </a:rPr>
              <a:t>Housing Needs Assessment</a:t>
            </a:r>
            <a:endParaRPr sz="1400" b="0" i="0" u="none" strike="noStrike" cap="none" dirty="0">
              <a:solidFill>
                <a:srgbClr val="000000"/>
              </a:solidFill>
              <a:latin typeface="Arial"/>
              <a:ea typeface="Arial"/>
              <a:cs typeface="Arial"/>
              <a:sym typeface="Arial"/>
            </a:endParaRPr>
          </a:p>
          <a:p>
            <a:pPr marL="0" marR="0" lvl="0" indent="0" algn="ctr" rtl="0">
              <a:lnSpc>
                <a:spcPct val="150000"/>
              </a:lnSpc>
              <a:spcBef>
                <a:spcPts val="0"/>
              </a:spcBef>
              <a:spcAft>
                <a:spcPts val="0"/>
              </a:spcAft>
              <a:buClr>
                <a:srgbClr val="000000"/>
              </a:buClr>
              <a:buSzPts val="2800"/>
              <a:buFont typeface="Arial"/>
              <a:buNone/>
            </a:pPr>
            <a:r>
              <a:rPr lang="en-US" sz="2800" b="1" i="0" u="none" strike="noStrike" cap="none" dirty="0">
                <a:solidFill>
                  <a:srgbClr val="025456"/>
                </a:solidFill>
                <a:latin typeface="Arial"/>
                <a:ea typeface="Arial"/>
                <a:cs typeface="Arial"/>
                <a:sym typeface="Arial"/>
              </a:rPr>
              <a:t>February </a:t>
            </a:r>
            <a:r>
              <a:rPr lang="en-US" sz="2800" b="1" dirty="0">
                <a:solidFill>
                  <a:srgbClr val="025456"/>
                </a:solidFill>
                <a:latin typeface="Arial"/>
                <a:ea typeface="Arial"/>
                <a:cs typeface="Arial"/>
                <a:sym typeface="Arial"/>
              </a:rPr>
              <a:t>23</a:t>
            </a:r>
            <a:r>
              <a:rPr lang="en-US" sz="2800" b="1" i="0" u="none" strike="noStrike" cap="none" dirty="0">
                <a:solidFill>
                  <a:srgbClr val="025456"/>
                </a:solidFill>
                <a:latin typeface="Arial"/>
                <a:ea typeface="Arial"/>
                <a:cs typeface="Arial"/>
                <a:sym typeface="Arial"/>
              </a:rPr>
              <a:t>, 2021</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600"/>
              <a:buFont typeface="Arial"/>
              <a:buNone/>
            </a:pPr>
            <a:endParaRPr sz="1600" b="1" i="0" u="none" strike="noStrike" cap="none" dirty="0">
              <a:solidFill>
                <a:schemeClr val="lt1"/>
              </a:solidFill>
              <a:latin typeface="Arial"/>
              <a:ea typeface="Arial"/>
              <a:cs typeface="Arial"/>
              <a:sym typeface="Arial"/>
            </a:endParaRPr>
          </a:p>
        </p:txBody>
      </p:sp>
      <p:pic>
        <p:nvPicPr>
          <p:cNvPr id="152" name="Google Shape;152;p1"/>
          <p:cNvPicPr preferRelativeResize="0"/>
          <p:nvPr/>
        </p:nvPicPr>
        <p:blipFill rotWithShape="1">
          <a:blip r:embed="rId3">
            <a:alphaModFix/>
          </a:blip>
          <a:srcRect/>
          <a:stretch/>
        </p:blipFill>
        <p:spPr>
          <a:xfrm>
            <a:off x="2211274" y="5630993"/>
            <a:ext cx="7948349" cy="1150720"/>
          </a:xfrm>
          <a:prstGeom prst="rect">
            <a:avLst/>
          </a:prstGeom>
          <a:noFill/>
          <a:ln>
            <a:noFill/>
          </a:ln>
        </p:spPr>
      </p:pic>
      <p:pic>
        <p:nvPicPr>
          <p:cNvPr id="153" name="Google Shape;153;p1"/>
          <p:cNvPicPr preferRelativeResize="0"/>
          <p:nvPr/>
        </p:nvPicPr>
        <p:blipFill rotWithShape="1">
          <a:blip r:embed="rId4">
            <a:alphaModFix/>
          </a:blip>
          <a:srcRect/>
          <a:stretch/>
        </p:blipFill>
        <p:spPr>
          <a:xfrm>
            <a:off x="5038724" y="1047126"/>
            <a:ext cx="2114550" cy="1428750"/>
          </a:xfrm>
          <a:prstGeom prst="rect">
            <a:avLst/>
          </a:prstGeom>
          <a:noFill/>
          <a:ln>
            <a:noFill/>
          </a:ln>
        </p:spPr>
      </p:pic>
    </p:spTree>
    <p:extLst>
      <p:ext uri="{BB962C8B-B14F-4D97-AF65-F5344CB8AC3E}">
        <p14:creationId xmlns:p14="http://schemas.microsoft.com/office/powerpoint/2010/main" val="8831477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6F8E2BB-F6AD-43DF-89DA-03B303B079E0}"/>
              </a:ext>
            </a:extLst>
          </p:cNvPr>
          <p:cNvPicPr>
            <a:picLocks noChangeAspect="1"/>
          </p:cNvPicPr>
          <p:nvPr/>
        </p:nvPicPr>
        <p:blipFill>
          <a:blip r:embed="rId3"/>
          <a:stretch>
            <a:fillRect/>
          </a:stretch>
        </p:blipFill>
        <p:spPr>
          <a:xfrm>
            <a:off x="3563210" y="2708553"/>
            <a:ext cx="5065580" cy="1020402"/>
          </a:xfrm>
          <a:prstGeom prst="rect">
            <a:avLst/>
          </a:prstGeom>
        </p:spPr>
      </p:pic>
      <p:pic>
        <p:nvPicPr>
          <p:cNvPr id="7" name="Picture 6">
            <a:extLst>
              <a:ext uri="{FF2B5EF4-FFF2-40B4-BE49-F238E27FC236}">
                <a16:creationId xmlns:a16="http://schemas.microsoft.com/office/drawing/2014/main" id="{A12FA5A2-4679-447A-8BDF-A6503F92C68D}"/>
              </a:ext>
            </a:extLst>
          </p:cNvPr>
          <p:cNvPicPr>
            <a:picLocks noChangeAspect="1"/>
          </p:cNvPicPr>
          <p:nvPr/>
        </p:nvPicPr>
        <p:blipFill>
          <a:blip r:embed="rId4"/>
          <a:stretch>
            <a:fillRect/>
          </a:stretch>
        </p:blipFill>
        <p:spPr>
          <a:xfrm>
            <a:off x="3982118" y="4103927"/>
            <a:ext cx="4227764" cy="1113122"/>
          </a:xfrm>
          <a:prstGeom prst="rect">
            <a:avLst/>
          </a:prstGeom>
        </p:spPr>
      </p:pic>
      <p:sp>
        <p:nvSpPr>
          <p:cNvPr id="8" name="Title 1">
            <a:extLst>
              <a:ext uri="{FF2B5EF4-FFF2-40B4-BE49-F238E27FC236}">
                <a16:creationId xmlns:a16="http://schemas.microsoft.com/office/drawing/2014/main" id="{785F006E-E7C5-4B2B-9ED1-09064D54B55C}"/>
              </a:ext>
            </a:extLst>
          </p:cNvPr>
          <p:cNvSpPr txBox="1">
            <a:spLocks/>
          </p:cNvSpPr>
          <p:nvPr/>
        </p:nvSpPr>
        <p:spPr>
          <a:xfrm>
            <a:off x="1111783" y="1382990"/>
            <a:ext cx="5696521" cy="1325563"/>
          </a:xfrm>
          <a:prstGeom prst="rect">
            <a:avLst/>
          </a:prstGeom>
        </p:spPr>
        <p:txBody>
          <a:bodyPr>
            <a:normAutofit/>
          </a:bodyPr>
          <a:lstStyle>
            <a:lvl1pPr algn="l" defTabSz="412750" rtl="0" eaLnBrk="1" fontAlgn="base" hangingPunct="1">
              <a:spcBef>
                <a:spcPct val="0"/>
              </a:spcBef>
              <a:spcAft>
                <a:spcPct val="0"/>
              </a:spcAft>
              <a:defRPr sz="3600">
                <a:solidFill>
                  <a:schemeClr val="tx1"/>
                </a:solidFill>
                <a:effectLst/>
                <a:latin typeface="Arial" panose="020B0604020202020204" pitchFamily="34" charset="0"/>
                <a:ea typeface="+mj-ea"/>
                <a:cs typeface="Arial" panose="020B0604020202020204" pitchFamily="34" charset="0"/>
                <a:sym typeface="Helvetica Neue Light" charset="0"/>
              </a:defRPr>
            </a:lvl1pPr>
            <a:lvl2pPr algn="l" defTabSz="412750" rtl="0" eaLnBrk="1" fontAlgn="base" hangingPunct="1">
              <a:spcBef>
                <a:spcPct val="0"/>
              </a:spcBef>
              <a:spcAft>
                <a:spcPct val="0"/>
              </a:spcAft>
              <a:defRPr sz="5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2pPr>
            <a:lvl3pPr algn="l" defTabSz="412750" rtl="0" eaLnBrk="1" fontAlgn="base" hangingPunct="1">
              <a:spcBef>
                <a:spcPct val="0"/>
              </a:spcBef>
              <a:spcAft>
                <a:spcPct val="0"/>
              </a:spcAft>
              <a:defRPr sz="5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3pPr>
            <a:lvl4pPr algn="l" defTabSz="412750" rtl="0" eaLnBrk="1" fontAlgn="base" hangingPunct="1">
              <a:spcBef>
                <a:spcPct val="0"/>
              </a:spcBef>
              <a:spcAft>
                <a:spcPct val="0"/>
              </a:spcAft>
              <a:defRPr sz="5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4pPr>
            <a:lvl5pPr algn="l" defTabSz="412750" rtl="0" eaLnBrk="1" fontAlgn="base" hangingPunct="1">
              <a:spcBef>
                <a:spcPct val="0"/>
              </a:spcBef>
              <a:spcAft>
                <a:spcPct val="0"/>
              </a:spcAft>
              <a:defRPr sz="5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5pPr>
            <a:lvl6pPr marL="228600" algn="l" defTabSz="412750" rtl="0" eaLnBrk="1" fontAlgn="base" hangingPunct="1">
              <a:spcBef>
                <a:spcPct val="0"/>
              </a:spcBef>
              <a:spcAft>
                <a:spcPct val="0"/>
              </a:spcAft>
              <a:defRPr sz="5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6pPr>
            <a:lvl7pPr marL="457200" algn="l" defTabSz="412750" rtl="0" eaLnBrk="1" fontAlgn="base" hangingPunct="1">
              <a:spcBef>
                <a:spcPct val="0"/>
              </a:spcBef>
              <a:spcAft>
                <a:spcPct val="0"/>
              </a:spcAft>
              <a:defRPr sz="5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7pPr>
            <a:lvl8pPr marL="685800" algn="l" defTabSz="412750" rtl="0" eaLnBrk="1" fontAlgn="base" hangingPunct="1">
              <a:spcBef>
                <a:spcPct val="0"/>
              </a:spcBef>
              <a:spcAft>
                <a:spcPct val="0"/>
              </a:spcAft>
              <a:defRPr sz="5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8pPr>
            <a:lvl9pPr marL="914400" algn="l" defTabSz="412750" rtl="0" eaLnBrk="1" fontAlgn="base" hangingPunct="1">
              <a:spcBef>
                <a:spcPct val="0"/>
              </a:spcBef>
              <a:spcAft>
                <a:spcPct val="0"/>
              </a:spcAft>
              <a:defRPr sz="5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9pPr>
          </a:lstStyle>
          <a:p>
            <a:r>
              <a:rPr lang="en-US" sz="4000" kern="0">
                <a:solidFill>
                  <a:srgbClr val="A2978A"/>
                </a:solidFill>
                <a:ea typeface="Gotham" charset="0"/>
              </a:rPr>
              <a:t>Background Research</a:t>
            </a:r>
            <a:endParaRPr lang="en-US" sz="4000" kern="0" dirty="0">
              <a:solidFill>
                <a:srgbClr val="A2978A"/>
              </a:solidFill>
              <a:ea typeface="Gotham" charset="0"/>
            </a:endParaRPr>
          </a:p>
        </p:txBody>
      </p:sp>
    </p:spTree>
    <p:extLst>
      <p:ext uri="{BB962C8B-B14F-4D97-AF65-F5344CB8AC3E}">
        <p14:creationId xmlns:p14="http://schemas.microsoft.com/office/powerpoint/2010/main" val="1671331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1"/>
            <a:ext cx="12191999" cy="6857999"/>
            <a:chOff x="0" y="-1152382"/>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52382"/>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1071272"/>
              <a:ext cx="8315325" cy="37949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FD98BA1-6D10-E442-9465-2E2F5E829EAD}"/>
              </a:ext>
            </a:extLst>
          </p:cNvPr>
          <p:cNvSpPr>
            <a:spLocks noGrp="1"/>
          </p:cNvSpPr>
          <p:nvPr>
            <p:ph type="title"/>
          </p:nvPr>
        </p:nvSpPr>
        <p:spPr>
          <a:xfrm>
            <a:off x="755654" y="750709"/>
            <a:ext cx="2979157" cy="1325563"/>
          </a:xfrm>
        </p:spPr>
        <p:txBody>
          <a:bodyPr>
            <a:normAutofit/>
          </a:bodyPr>
          <a:lstStyle/>
          <a:p>
            <a:r>
              <a:rPr lang="en-US" sz="4000" dirty="0">
                <a:solidFill>
                  <a:srgbClr val="A2978A"/>
                </a:solidFill>
                <a:latin typeface="Arial" panose="020B0604020202020204" pitchFamily="34" charset="0"/>
                <a:ea typeface="Gotham" charset="0"/>
                <a:cs typeface="Arial" panose="020B0604020202020204" pitchFamily="34" charset="0"/>
              </a:rPr>
              <a:t>Population</a:t>
            </a:r>
          </a:p>
        </p:txBody>
      </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sp>
        <p:nvSpPr>
          <p:cNvPr id="10" name="TextBox 9">
            <a:extLst>
              <a:ext uri="{FF2B5EF4-FFF2-40B4-BE49-F238E27FC236}">
                <a16:creationId xmlns:a16="http://schemas.microsoft.com/office/drawing/2014/main" id="{366CD860-36A3-486A-BAD7-8923BB43ACC4}"/>
              </a:ext>
            </a:extLst>
          </p:cNvPr>
          <p:cNvSpPr txBox="1"/>
          <p:nvPr/>
        </p:nvSpPr>
        <p:spPr>
          <a:xfrm>
            <a:off x="4365684" y="6205391"/>
            <a:ext cx="3446777" cy="338554"/>
          </a:xfrm>
          <a:prstGeom prst="rect">
            <a:avLst/>
          </a:prstGeom>
          <a:noFill/>
        </p:spPr>
        <p:txBody>
          <a:bodyPr wrap="none" rtlCol="0">
            <a:spAutoFit/>
          </a:bodyPr>
          <a:lstStyle/>
          <a:p>
            <a:r>
              <a:rPr lang="en-US" sz="1600" dirty="0">
                <a:solidFill>
                  <a:srgbClr val="C1D642"/>
                </a:solidFill>
                <a:latin typeface="Arial" panose="020B0604020202020204" pitchFamily="34" charset="0"/>
                <a:cs typeface="Arial" panose="020B0604020202020204" pitchFamily="34" charset="0"/>
              </a:rPr>
              <a:t>Population growth from 2006 - 2016</a:t>
            </a:r>
            <a:endParaRPr lang="en-CA" sz="1600" dirty="0">
              <a:solidFill>
                <a:srgbClr val="C1D642"/>
              </a:solidFill>
            </a:endParaRPr>
          </a:p>
        </p:txBody>
      </p:sp>
      <p:graphicFrame>
        <p:nvGraphicFramePr>
          <p:cNvPr id="9" name="Chart 8">
            <a:extLst>
              <a:ext uri="{FF2B5EF4-FFF2-40B4-BE49-F238E27FC236}">
                <a16:creationId xmlns:a16="http://schemas.microsoft.com/office/drawing/2014/main" id="{279D11EF-EF94-40FE-B8DF-C3CE9B2443B0}"/>
              </a:ext>
            </a:extLst>
          </p:cNvPr>
          <p:cNvGraphicFramePr>
            <a:graphicFrameLocks/>
          </p:cNvGraphicFramePr>
          <p:nvPr>
            <p:extLst>
              <p:ext uri="{D42A27DB-BD31-4B8C-83A1-F6EECF244321}">
                <p14:modId xmlns:p14="http://schemas.microsoft.com/office/powerpoint/2010/main" val="3757050386"/>
              </p:ext>
            </p:extLst>
          </p:nvPr>
        </p:nvGraphicFramePr>
        <p:xfrm>
          <a:off x="436417" y="1909599"/>
          <a:ext cx="11305309" cy="42957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39847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1"/>
            <a:ext cx="12191999" cy="6857999"/>
            <a:chOff x="0" y="-1152382"/>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52382"/>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1112835"/>
              <a:ext cx="8315325" cy="37533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sp>
        <p:nvSpPr>
          <p:cNvPr id="8" name="Title 1">
            <a:extLst>
              <a:ext uri="{FF2B5EF4-FFF2-40B4-BE49-F238E27FC236}">
                <a16:creationId xmlns:a16="http://schemas.microsoft.com/office/drawing/2014/main" id="{39B2A2AE-EFA5-47D0-9971-4B08D5E50B83}"/>
              </a:ext>
            </a:extLst>
          </p:cNvPr>
          <p:cNvSpPr txBox="1">
            <a:spLocks/>
          </p:cNvSpPr>
          <p:nvPr/>
        </p:nvSpPr>
        <p:spPr>
          <a:xfrm>
            <a:off x="459782" y="839393"/>
            <a:ext cx="42911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A2978A"/>
                </a:solidFill>
                <a:latin typeface="Arial" panose="020B0604020202020204" pitchFamily="34" charset="0"/>
                <a:ea typeface="Gotham" charset="0"/>
                <a:cs typeface="Arial" panose="020B0604020202020204" pitchFamily="34" charset="0"/>
              </a:rPr>
              <a:t>Housing Tenure</a:t>
            </a:r>
          </a:p>
        </p:txBody>
      </p:sp>
      <p:sp>
        <p:nvSpPr>
          <p:cNvPr id="9" name="TextBox 8">
            <a:extLst>
              <a:ext uri="{FF2B5EF4-FFF2-40B4-BE49-F238E27FC236}">
                <a16:creationId xmlns:a16="http://schemas.microsoft.com/office/drawing/2014/main" id="{A8B7DDAB-F3C2-4E72-B5B4-58B017432B86}"/>
              </a:ext>
            </a:extLst>
          </p:cNvPr>
          <p:cNvSpPr txBox="1"/>
          <p:nvPr/>
        </p:nvSpPr>
        <p:spPr>
          <a:xfrm>
            <a:off x="3535528" y="6205391"/>
            <a:ext cx="5004062" cy="338554"/>
          </a:xfrm>
          <a:prstGeom prst="rect">
            <a:avLst/>
          </a:prstGeom>
          <a:noFill/>
        </p:spPr>
        <p:txBody>
          <a:bodyPr wrap="none" rtlCol="0">
            <a:spAutoFit/>
          </a:bodyPr>
          <a:lstStyle/>
          <a:p>
            <a:r>
              <a:rPr lang="en-US" sz="1600" dirty="0">
                <a:solidFill>
                  <a:srgbClr val="C1D642"/>
                </a:solidFill>
                <a:latin typeface="Arial" panose="020B0604020202020204" pitchFamily="34" charset="0"/>
                <a:cs typeface="Arial" panose="020B0604020202020204" pitchFamily="34" charset="0"/>
              </a:rPr>
              <a:t>Share of households renting in 2006, 2011, and 2016</a:t>
            </a:r>
            <a:endParaRPr lang="en-CA" sz="1600" dirty="0">
              <a:solidFill>
                <a:srgbClr val="C1D642"/>
              </a:solidFill>
            </a:endParaRPr>
          </a:p>
        </p:txBody>
      </p:sp>
      <p:graphicFrame>
        <p:nvGraphicFramePr>
          <p:cNvPr id="10" name="Chart 9">
            <a:extLst>
              <a:ext uri="{FF2B5EF4-FFF2-40B4-BE49-F238E27FC236}">
                <a16:creationId xmlns:a16="http://schemas.microsoft.com/office/drawing/2014/main" id="{8DCE9DE0-2B1C-4483-B8F8-3DF9C9BDD2AD}"/>
              </a:ext>
            </a:extLst>
          </p:cNvPr>
          <p:cNvGraphicFramePr>
            <a:graphicFrameLocks/>
          </p:cNvGraphicFramePr>
          <p:nvPr>
            <p:extLst>
              <p:ext uri="{D42A27DB-BD31-4B8C-83A1-F6EECF244321}">
                <p14:modId xmlns:p14="http://schemas.microsoft.com/office/powerpoint/2010/main" val="2705845588"/>
              </p:ext>
            </p:extLst>
          </p:nvPr>
        </p:nvGraphicFramePr>
        <p:xfrm>
          <a:off x="332509" y="1953491"/>
          <a:ext cx="11399709" cy="42518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6487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1"/>
            <a:ext cx="12191999" cy="6857999"/>
            <a:chOff x="0" y="-1152382"/>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52382"/>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1140765"/>
              <a:ext cx="8315325" cy="37254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FD98BA1-6D10-E442-9465-2E2F5E829EAD}"/>
              </a:ext>
            </a:extLst>
          </p:cNvPr>
          <p:cNvSpPr>
            <a:spLocks noGrp="1"/>
          </p:cNvSpPr>
          <p:nvPr>
            <p:ph type="title"/>
          </p:nvPr>
        </p:nvSpPr>
        <p:spPr>
          <a:xfrm>
            <a:off x="914680" y="967585"/>
            <a:ext cx="6648998" cy="1325563"/>
          </a:xfrm>
        </p:spPr>
        <p:txBody>
          <a:bodyPr>
            <a:normAutofit/>
          </a:bodyPr>
          <a:lstStyle/>
          <a:p>
            <a:r>
              <a:rPr lang="en-US" sz="4000" dirty="0">
                <a:solidFill>
                  <a:srgbClr val="A2978A"/>
                </a:solidFill>
                <a:latin typeface="Arial" panose="020B0604020202020204" pitchFamily="34" charset="0"/>
                <a:ea typeface="Gotham" charset="0"/>
                <a:cs typeface="Arial" panose="020B0604020202020204" pitchFamily="34" charset="0"/>
              </a:rPr>
              <a:t>Median Household Income</a:t>
            </a:r>
          </a:p>
        </p:txBody>
      </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graphicFrame>
        <p:nvGraphicFramePr>
          <p:cNvPr id="8" name="Chart 7">
            <a:extLst>
              <a:ext uri="{FF2B5EF4-FFF2-40B4-BE49-F238E27FC236}">
                <a16:creationId xmlns:a16="http://schemas.microsoft.com/office/drawing/2014/main" id="{864D4A19-366E-4E61-8C0B-BAEE2BC4CBB9}"/>
              </a:ext>
            </a:extLst>
          </p:cNvPr>
          <p:cNvGraphicFramePr>
            <a:graphicFrameLocks/>
          </p:cNvGraphicFramePr>
          <p:nvPr>
            <p:extLst>
              <p:ext uri="{D42A27DB-BD31-4B8C-83A1-F6EECF244321}">
                <p14:modId xmlns:p14="http://schemas.microsoft.com/office/powerpoint/2010/main" val="3097934557"/>
              </p:ext>
            </p:extLst>
          </p:nvPr>
        </p:nvGraphicFramePr>
        <p:xfrm>
          <a:off x="186541" y="2057399"/>
          <a:ext cx="11690268" cy="41479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8134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1"/>
            <a:ext cx="12191999" cy="6857999"/>
            <a:chOff x="0" y="-1152382"/>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52382"/>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1040099"/>
              <a:ext cx="8315325" cy="3826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FD98BA1-6D10-E442-9465-2E2F5E829EAD}"/>
              </a:ext>
            </a:extLst>
          </p:cNvPr>
          <p:cNvSpPr>
            <a:spLocks noGrp="1"/>
          </p:cNvSpPr>
          <p:nvPr>
            <p:ph type="title"/>
          </p:nvPr>
        </p:nvSpPr>
        <p:spPr>
          <a:xfrm>
            <a:off x="914679" y="967585"/>
            <a:ext cx="7856787" cy="1325563"/>
          </a:xfrm>
        </p:spPr>
        <p:txBody>
          <a:bodyPr>
            <a:normAutofit/>
          </a:bodyPr>
          <a:lstStyle/>
          <a:p>
            <a:r>
              <a:rPr lang="en-US" sz="4000" dirty="0">
                <a:solidFill>
                  <a:srgbClr val="A2978A"/>
                </a:solidFill>
                <a:latin typeface="Arial" panose="020B0604020202020204" pitchFamily="34" charset="0"/>
                <a:ea typeface="Gotham" charset="0"/>
                <a:cs typeface="Arial" panose="020B0604020202020204" pitchFamily="34" charset="0"/>
              </a:rPr>
              <a:t>Median Real Household Income</a:t>
            </a:r>
          </a:p>
        </p:txBody>
      </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graphicFrame>
        <p:nvGraphicFramePr>
          <p:cNvPr id="8" name="Chart 7">
            <a:extLst>
              <a:ext uri="{FF2B5EF4-FFF2-40B4-BE49-F238E27FC236}">
                <a16:creationId xmlns:a16="http://schemas.microsoft.com/office/drawing/2014/main" id="{44D25C5E-21C9-4F1D-B330-A0EB64F05B6D}"/>
              </a:ext>
            </a:extLst>
          </p:cNvPr>
          <p:cNvGraphicFramePr>
            <a:graphicFrameLocks/>
          </p:cNvGraphicFramePr>
          <p:nvPr>
            <p:extLst>
              <p:ext uri="{D42A27DB-BD31-4B8C-83A1-F6EECF244321}">
                <p14:modId xmlns:p14="http://schemas.microsoft.com/office/powerpoint/2010/main" val="3732705669"/>
              </p:ext>
            </p:extLst>
          </p:nvPr>
        </p:nvGraphicFramePr>
        <p:xfrm>
          <a:off x="186541" y="2057399"/>
          <a:ext cx="11731832" cy="396120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252269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1"/>
            <a:ext cx="12191999" cy="6857999"/>
            <a:chOff x="0" y="-1152382"/>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52382"/>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1327548"/>
              <a:ext cx="8315325" cy="3538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FD98BA1-6D10-E442-9465-2E2F5E829EAD}"/>
              </a:ext>
            </a:extLst>
          </p:cNvPr>
          <p:cNvSpPr>
            <a:spLocks noGrp="1"/>
          </p:cNvSpPr>
          <p:nvPr>
            <p:ph type="title"/>
          </p:nvPr>
        </p:nvSpPr>
        <p:spPr>
          <a:xfrm>
            <a:off x="459782" y="895972"/>
            <a:ext cx="4678748" cy="1325563"/>
          </a:xfrm>
        </p:spPr>
        <p:txBody>
          <a:bodyPr>
            <a:normAutofit/>
          </a:bodyPr>
          <a:lstStyle/>
          <a:p>
            <a:r>
              <a:rPr lang="en-US" sz="4000" dirty="0">
                <a:solidFill>
                  <a:srgbClr val="A2978A"/>
                </a:solidFill>
                <a:latin typeface="Arial" panose="020B0604020202020204" pitchFamily="34" charset="0"/>
                <a:ea typeface="Gotham" charset="0"/>
                <a:cs typeface="Arial" panose="020B0604020202020204" pitchFamily="34" charset="0"/>
              </a:rPr>
              <a:t>Income Distribution</a:t>
            </a:r>
          </a:p>
        </p:txBody>
      </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graphicFrame>
        <p:nvGraphicFramePr>
          <p:cNvPr id="10" name="Chart 9">
            <a:extLst>
              <a:ext uri="{FF2B5EF4-FFF2-40B4-BE49-F238E27FC236}">
                <a16:creationId xmlns:a16="http://schemas.microsoft.com/office/drawing/2014/main" id="{6930C3C1-C73B-4660-80FD-778FBC8B7567}"/>
              </a:ext>
            </a:extLst>
          </p:cNvPr>
          <p:cNvGraphicFramePr/>
          <p:nvPr>
            <p:extLst>
              <p:ext uri="{D42A27DB-BD31-4B8C-83A1-F6EECF244321}">
                <p14:modId xmlns:p14="http://schemas.microsoft.com/office/powerpoint/2010/main" val="2283551029"/>
              </p:ext>
            </p:extLst>
          </p:nvPr>
        </p:nvGraphicFramePr>
        <p:xfrm>
          <a:off x="340533" y="2285773"/>
          <a:ext cx="5558276" cy="3612212"/>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A44036E4-6DC3-4199-A265-D4B0E8BFA42C}"/>
              </a:ext>
            </a:extLst>
          </p:cNvPr>
          <p:cNvSpPr txBox="1"/>
          <p:nvPr/>
        </p:nvSpPr>
        <p:spPr>
          <a:xfrm>
            <a:off x="2256293" y="5943523"/>
            <a:ext cx="1864613" cy="369332"/>
          </a:xfrm>
          <a:prstGeom prst="rect">
            <a:avLst/>
          </a:prstGeom>
          <a:noFill/>
        </p:spPr>
        <p:txBody>
          <a:bodyPr wrap="none" rtlCol="0">
            <a:spAutoFit/>
          </a:bodyPr>
          <a:lstStyle/>
          <a:p>
            <a:r>
              <a:rPr lang="en-US" dirty="0">
                <a:solidFill>
                  <a:srgbClr val="C1D642"/>
                </a:solidFill>
                <a:latin typeface="Arial" panose="020B0604020202020204" pitchFamily="34" charset="0"/>
                <a:cs typeface="Arial" panose="020B0604020202020204" pitchFamily="34" charset="0"/>
              </a:rPr>
              <a:t>British Columbia</a:t>
            </a:r>
            <a:endParaRPr lang="en-CA" dirty="0">
              <a:solidFill>
                <a:srgbClr val="C1D64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B2AC1E9-383A-431B-838D-0CCEA05A4205}"/>
              </a:ext>
            </a:extLst>
          </p:cNvPr>
          <p:cNvSpPr txBox="1"/>
          <p:nvPr/>
        </p:nvSpPr>
        <p:spPr>
          <a:xfrm>
            <a:off x="7994127" y="5928314"/>
            <a:ext cx="1762021" cy="369332"/>
          </a:xfrm>
          <a:prstGeom prst="rect">
            <a:avLst/>
          </a:prstGeom>
          <a:noFill/>
        </p:spPr>
        <p:txBody>
          <a:bodyPr wrap="none" rtlCol="0">
            <a:spAutoFit/>
          </a:bodyPr>
          <a:lstStyle/>
          <a:p>
            <a:r>
              <a:rPr lang="en-US" dirty="0">
                <a:solidFill>
                  <a:srgbClr val="C1D642"/>
                </a:solidFill>
                <a:latin typeface="Arial" panose="020B0604020202020204" pitchFamily="34" charset="0"/>
                <a:cs typeface="Arial" panose="020B0604020202020204" pitchFamily="34" charset="0"/>
              </a:rPr>
              <a:t>Lake Cowichan</a:t>
            </a:r>
            <a:endParaRPr lang="en-CA" dirty="0">
              <a:solidFill>
                <a:srgbClr val="C1D642"/>
              </a:solidFill>
              <a:latin typeface="Arial" panose="020B0604020202020204" pitchFamily="34" charset="0"/>
              <a:cs typeface="Arial" panose="020B0604020202020204" pitchFamily="34" charset="0"/>
            </a:endParaRPr>
          </a:p>
        </p:txBody>
      </p:sp>
      <p:graphicFrame>
        <p:nvGraphicFramePr>
          <p:cNvPr id="12" name="Chart 11">
            <a:extLst>
              <a:ext uri="{FF2B5EF4-FFF2-40B4-BE49-F238E27FC236}">
                <a16:creationId xmlns:a16="http://schemas.microsoft.com/office/drawing/2014/main" id="{2B4312C0-355A-4F93-A870-4B3056B02E37}"/>
              </a:ext>
            </a:extLst>
          </p:cNvPr>
          <p:cNvGraphicFramePr>
            <a:graphicFrameLocks/>
          </p:cNvGraphicFramePr>
          <p:nvPr>
            <p:extLst>
              <p:ext uri="{D42A27DB-BD31-4B8C-83A1-F6EECF244321}">
                <p14:modId xmlns:p14="http://schemas.microsoft.com/office/powerpoint/2010/main" val="2060998563"/>
              </p:ext>
            </p:extLst>
          </p:nvPr>
        </p:nvGraphicFramePr>
        <p:xfrm>
          <a:off x="5898809" y="2285773"/>
          <a:ext cx="5952658" cy="361221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25196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1"/>
            <a:ext cx="12191999" cy="6857999"/>
            <a:chOff x="0" y="-1152382"/>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52382"/>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1144808"/>
              <a:ext cx="8315325" cy="3721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FD98BA1-6D10-E442-9465-2E2F5E829EAD}"/>
              </a:ext>
            </a:extLst>
          </p:cNvPr>
          <p:cNvSpPr>
            <a:spLocks noGrp="1"/>
          </p:cNvSpPr>
          <p:nvPr>
            <p:ph type="title"/>
          </p:nvPr>
        </p:nvSpPr>
        <p:spPr>
          <a:xfrm>
            <a:off x="459782" y="895972"/>
            <a:ext cx="10515600" cy="1325563"/>
          </a:xfrm>
        </p:spPr>
        <p:txBody>
          <a:bodyPr>
            <a:normAutofit/>
          </a:bodyPr>
          <a:lstStyle/>
          <a:p>
            <a:r>
              <a:rPr lang="en-US" sz="4000" dirty="0">
                <a:solidFill>
                  <a:srgbClr val="A2978A"/>
                </a:solidFill>
                <a:latin typeface="Arial" panose="020B0604020202020204" pitchFamily="34" charset="0"/>
                <a:ea typeface="Gotham" charset="0"/>
                <a:cs typeface="Arial" panose="020B0604020202020204" pitchFamily="34" charset="0"/>
              </a:rPr>
              <a:t>Income Distribution</a:t>
            </a:r>
          </a:p>
        </p:txBody>
      </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sp>
        <p:nvSpPr>
          <p:cNvPr id="11" name="TextBox 10">
            <a:extLst>
              <a:ext uri="{FF2B5EF4-FFF2-40B4-BE49-F238E27FC236}">
                <a16:creationId xmlns:a16="http://schemas.microsoft.com/office/drawing/2014/main" id="{A44036E4-6DC3-4199-A265-D4B0E8BFA42C}"/>
              </a:ext>
            </a:extLst>
          </p:cNvPr>
          <p:cNvSpPr txBox="1"/>
          <p:nvPr/>
        </p:nvSpPr>
        <p:spPr>
          <a:xfrm>
            <a:off x="2077838" y="5965534"/>
            <a:ext cx="2146742" cy="369332"/>
          </a:xfrm>
          <a:prstGeom prst="rect">
            <a:avLst/>
          </a:prstGeom>
          <a:noFill/>
        </p:spPr>
        <p:txBody>
          <a:bodyPr wrap="none" rtlCol="0">
            <a:spAutoFit/>
          </a:bodyPr>
          <a:lstStyle/>
          <a:p>
            <a:r>
              <a:rPr lang="en-US" dirty="0">
                <a:solidFill>
                  <a:srgbClr val="C1D642"/>
                </a:solidFill>
                <a:latin typeface="Arial" panose="020B0604020202020204" pitchFamily="34" charset="0"/>
                <a:cs typeface="Arial" panose="020B0604020202020204" pitchFamily="34" charset="0"/>
              </a:rPr>
              <a:t>Owner Households</a:t>
            </a:r>
            <a:endParaRPr lang="en-CA" dirty="0">
              <a:solidFill>
                <a:srgbClr val="C1D64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B2AC1E9-383A-431B-838D-0CCEA05A4205}"/>
              </a:ext>
            </a:extLst>
          </p:cNvPr>
          <p:cNvSpPr txBox="1"/>
          <p:nvPr/>
        </p:nvSpPr>
        <p:spPr>
          <a:xfrm>
            <a:off x="8082036" y="5967458"/>
            <a:ext cx="2159566" cy="369332"/>
          </a:xfrm>
          <a:prstGeom prst="rect">
            <a:avLst/>
          </a:prstGeom>
          <a:noFill/>
        </p:spPr>
        <p:txBody>
          <a:bodyPr wrap="none" rtlCol="0">
            <a:spAutoFit/>
          </a:bodyPr>
          <a:lstStyle/>
          <a:p>
            <a:r>
              <a:rPr lang="en-US" dirty="0">
                <a:solidFill>
                  <a:srgbClr val="C1D642"/>
                </a:solidFill>
                <a:latin typeface="Arial" panose="020B0604020202020204" pitchFamily="34" charset="0"/>
                <a:cs typeface="Arial" panose="020B0604020202020204" pitchFamily="34" charset="0"/>
              </a:rPr>
              <a:t>Renter Households</a:t>
            </a:r>
            <a:endParaRPr lang="en-CA" dirty="0">
              <a:solidFill>
                <a:srgbClr val="C1D642"/>
              </a:solidFill>
              <a:latin typeface="Arial" panose="020B0604020202020204" pitchFamily="34" charset="0"/>
              <a:cs typeface="Arial" panose="020B0604020202020204" pitchFamily="34" charset="0"/>
            </a:endParaRPr>
          </a:p>
        </p:txBody>
      </p:sp>
      <p:graphicFrame>
        <p:nvGraphicFramePr>
          <p:cNvPr id="12" name="Chart 11">
            <a:extLst>
              <a:ext uri="{FF2B5EF4-FFF2-40B4-BE49-F238E27FC236}">
                <a16:creationId xmlns:a16="http://schemas.microsoft.com/office/drawing/2014/main" id="{4883D9DA-56C2-498C-B455-1B95E65FFAD6}"/>
              </a:ext>
            </a:extLst>
          </p:cNvPr>
          <p:cNvGraphicFramePr>
            <a:graphicFrameLocks/>
          </p:cNvGraphicFramePr>
          <p:nvPr>
            <p:extLst>
              <p:ext uri="{D42A27DB-BD31-4B8C-83A1-F6EECF244321}">
                <p14:modId xmlns:p14="http://schemas.microsoft.com/office/powerpoint/2010/main" val="3760857444"/>
              </p:ext>
            </p:extLst>
          </p:nvPr>
        </p:nvGraphicFramePr>
        <p:xfrm>
          <a:off x="186541" y="2168194"/>
          <a:ext cx="6028279" cy="372141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A44B5F83-5B68-4491-BD72-1065E49D74E9}"/>
              </a:ext>
            </a:extLst>
          </p:cNvPr>
          <p:cNvGraphicFramePr>
            <a:graphicFrameLocks/>
          </p:cNvGraphicFramePr>
          <p:nvPr>
            <p:extLst>
              <p:ext uri="{D42A27DB-BD31-4B8C-83A1-F6EECF244321}">
                <p14:modId xmlns:p14="http://schemas.microsoft.com/office/powerpoint/2010/main" val="3606403507"/>
              </p:ext>
            </p:extLst>
          </p:nvPr>
        </p:nvGraphicFramePr>
        <p:xfrm>
          <a:off x="6214819" y="2168193"/>
          <a:ext cx="5790639" cy="372141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335648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1"/>
            <a:ext cx="12191999" cy="6857999"/>
            <a:chOff x="0" y="-1152382"/>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52382"/>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1154399"/>
              <a:ext cx="8315325" cy="3711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FD98BA1-6D10-E442-9465-2E2F5E829EAD}"/>
              </a:ext>
            </a:extLst>
          </p:cNvPr>
          <p:cNvSpPr>
            <a:spLocks noGrp="1"/>
          </p:cNvSpPr>
          <p:nvPr>
            <p:ph type="title"/>
          </p:nvPr>
        </p:nvSpPr>
        <p:spPr>
          <a:xfrm>
            <a:off x="914680" y="895972"/>
            <a:ext cx="5636218" cy="1325563"/>
          </a:xfrm>
        </p:spPr>
        <p:txBody>
          <a:bodyPr>
            <a:normAutofit/>
          </a:bodyPr>
          <a:lstStyle/>
          <a:p>
            <a:r>
              <a:rPr lang="en-US" sz="4000" dirty="0">
                <a:solidFill>
                  <a:srgbClr val="A2978A"/>
                </a:solidFill>
                <a:latin typeface="Arial" panose="020B0604020202020204" pitchFamily="34" charset="0"/>
                <a:ea typeface="Gotham" charset="0"/>
                <a:cs typeface="Arial" panose="020B0604020202020204" pitchFamily="34" charset="0"/>
              </a:rPr>
              <a:t>Income vs. Tenure</a:t>
            </a:r>
          </a:p>
        </p:txBody>
      </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graphicFrame>
        <p:nvGraphicFramePr>
          <p:cNvPr id="9" name="Chart 8">
            <a:extLst>
              <a:ext uri="{FF2B5EF4-FFF2-40B4-BE49-F238E27FC236}">
                <a16:creationId xmlns:a16="http://schemas.microsoft.com/office/drawing/2014/main" id="{BA0B68C5-929F-49E3-A353-5C51789F3C7B}"/>
              </a:ext>
            </a:extLst>
          </p:cNvPr>
          <p:cNvGraphicFramePr>
            <a:graphicFrameLocks/>
          </p:cNvGraphicFramePr>
          <p:nvPr>
            <p:extLst>
              <p:ext uri="{D42A27DB-BD31-4B8C-83A1-F6EECF244321}">
                <p14:modId xmlns:p14="http://schemas.microsoft.com/office/powerpoint/2010/main" val="2917916307"/>
              </p:ext>
            </p:extLst>
          </p:nvPr>
        </p:nvGraphicFramePr>
        <p:xfrm>
          <a:off x="328613" y="2057399"/>
          <a:ext cx="11568977" cy="41479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375141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1"/>
            <a:ext cx="12191999" cy="6857999"/>
            <a:chOff x="0" y="-1152382"/>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52382"/>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1327548"/>
              <a:ext cx="8315325" cy="3538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FD98BA1-6D10-E442-9465-2E2F5E829EAD}"/>
              </a:ext>
            </a:extLst>
          </p:cNvPr>
          <p:cNvSpPr>
            <a:spLocks noGrp="1"/>
          </p:cNvSpPr>
          <p:nvPr>
            <p:ph type="title"/>
          </p:nvPr>
        </p:nvSpPr>
        <p:spPr>
          <a:xfrm>
            <a:off x="459782" y="895972"/>
            <a:ext cx="10515600" cy="1325563"/>
          </a:xfrm>
        </p:spPr>
        <p:txBody>
          <a:bodyPr>
            <a:normAutofit/>
          </a:bodyPr>
          <a:lstStyle/>
          <a:p>
            <a:r>
              <a:rPr lang="en-US" sz="4000" dirty="0">
                <a:solidFill>
                  <a:srgbClr val="A2978A"/>
                </a:solidFill>
                <a:latin typeface="Arial" panose="020B0604020202020204" pitchFamily="34" charset="0"/>
                <a:ea typeface="Gotham" charset="0"/>
                <a:cs typeface="Arial" panose="020B0604020202020204" pitchFamily="34" charset="0"/>
              </a:rPr>
              <a:t>Bedroom Counts</a:t>
            </a:r>
          </a:p>
        </p:txBody>
      </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sp>
        <p:nvSpPr>
          <p:cNvPr id="12" name="TextBox 11">
            <a:extLst>
              <a:ext uri="{FF2B5EF4-FFF2-40B4-BE49-F238E27FC236}">
                <a16:creationId xmlns:a16="http://schemas.microsoft.com/office/drawing/2014/main" id="{5E80E732-BF5F-4EDD-A8F8-F3E649719C50}"/>
              </a:ext>
            </a:extLst>
          </p:cNvPr>
          <p:cNvSpPr txBox="1"/>
          <p:nvPr/>
        </p:nvSpPr>
        <p:spPr>
          <a:xfrm>
            <a:off x="2112194" y="6020725"/>
            <a:ext cx="1864613" cy="369332"/>
          </a:xfrm>
          <a:prstGeom prst="rect">
            <a:avLst/>
          </a:prstGeom>
          <a:noFill/>
        </p:spPr>
        <p:txBody>
          <a:bodyPr wrap="none" rtlCol="0">
            <a:spAutoFit/>
          </a:bodyPr>
          <a:lstStyle/>
          <a:p>
            <a:r>
              <a:rPr lang="en-US" dirty="0">
                <a:solidFill>
                  <a:srgbClr val="C1D642"/>
                </a:solidFill>
                <a:latin typeface="Arial" panose="020B0604020202020204" pitchFamily="34" charset="0"/>
                <a:cs typeface="Arial" panose="020B0604020202020204" pitchFamily="34" charset="0"/>
              </a:rPr>
              <a:t>British Columbia</a:t>
            </a:r>
            <a:endParaRPr lang="en-CA" dirty="0">
              <a:solidFill>
                <a:srgbClr val="C1D642"/>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09D008AF-CBFC-493C-A08B-BD024A0B38B2}"/>
              </a:ext>
            </a:extLst>
          </p:cNvPr>
          <p:cNvSpPr txBox="1"/>
          <p:nvPr/>
        </p:nvSpPr>
        <p:spPr>
          <a:xfrm>
            <a:off x="8003014" y="6018607"/>
            <a:ext cx="1805076" cy="369332"/>
          </a:xfrm>
          <a:prstGeom prst="rect">
            <a:avLst/>
          </a:prstGeom>
          <a:noFill/>
        </p:spPr>
        <p:txBody>
          <a:bodyPr wrap="square" rtlCol="0">
            <a:spAutoFit/>
          </a:bodyPr>
          <a:lstStyle/>
          <a:p>
            <a:r>
              <a:rPr lang="en-US" dirty="0">
                <a:solidFill>
                  <a:srgbClr val="C1D642"/>
                </a:solidFill>
                <a:latin typeface="Arial" panose="020B0604020202020204" pitchFamily="34" charset="0"/>
                <a:cs typeface="Arial" panose="020B0604020202020204" pitchFamily="34" charset="0"/>
              </a:rPr>
              <a:t>Lake Cowichan</a:t>
            </a:r>
            <a:endParaRPr lang="en-CA" dirty="0">
              <a:solidFill>
                <a:srgbClr val="C1D642"/>
              </a:solidFill>
              <a:latin typeface="Arial" panose="020B0604020202020204" pitchFamily="34" charset="0"/>
              <a:cs typeface="Arial" panose="020B0604020202020204" pitchFamily="34" charset="0"/>
            </a:endParaRPr>
          </a:p>
        </p:txBody>
      </p:sp>
      <p:graphicFrame>
        <p:nvGraphicFramePr>
          <p:cNvPr id="14" name="Chart 13">
            <a:extLst>
              <a:ext uri="{FF2B5EF4-FFF2-40B4-BE49-F238E27FC236}">
                <a16:creationId xmlns:a16="http://schemas.microsoft.com/office/drawing/2014/main" id="{97CA65B3-443D-4CEC-B3DF-7FA97411BB84}"/>
              </a:ext>
            </a:extLst>
          </p:cNvPr>
          <p:cNvGraphicFramePr/>
          <p:nvPr>
            <p:extLst>
              <p:ext uri="{D42A27DB-BD31-4B8C-83A1-F6EECF244321}">
                <p14:modId xmlns:p14="http://schemas.microsoft.com/office/powerpoint/2010/main" val="1562766684"/>
              </p:ext>
            </p:extLst>
          </p:nvPr>
        </p:nvGraphicFramePr>
        <p:xfrm>
          <a:off x="234946" y="2151089"/>
          <a:ext cx="5619107" cy="37030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2D4BB5DE-C80C-4129-97AB-DA85D8BC2511}"/>
              </a:ext>
            </a:extLst>
          </p:cNvPr>
          <p:cNvGraphicFramePr>
            <a:graphicFrameLocks/>
          </p:cNvGraphicFramePr>
          <p:nvPr>
            <p:extLst>
              <p:ext uri="{D42A27DB-BD31-4B8C-83A1-F6EECF244321}">
                <p14:modId xmlns:p14="http://schemas.microsoft.com/office/powerpoint/2010/main" val="2614536466"/>
              </p:ext>
            </p:extLst>
          </p:nvPr>
        </p:nvGraphicFramePr>
        <p:xfrm>
          <a:off x="5854052" y="2148970"/>
          <a:ext cx="6103001" cy="370305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101531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1"/>
            <a:ext cx="12191999" cy="6857999"/>
            <a:chOff x="0" y="-1152382"/>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52382"/>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912391"/>
              <a:ext cx="8315325" cy="39538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FD98BA1-6D10-E442-9465-2E2F5E829EAD}"/>
              </a:ext>
            </a:extLst>
          </p:cNvPr>
          <p:cNvSpPr>
            <a:spLocks noGrp="1"/>
          </p:cNvSpPr>
          <p:nvPr>
            <p:ph type="title"/>
          </p:nvPr>
        </p:nvSpPr>
        <p:spPr>
          <a:xfrm>
            <a:off x="459782" y="895972"/>
            <a:ext cx="4877531" cy="1325563"/>
          </a:xfrm>
        </p:spPr>
        <p:txBody>
          <a:bodyPr>
            <a:normAutofit/>
          </a:bodyPr>
          <a:lstStyle/>
          <a:p>
            <a:r>
              <a:rPr lang="en-US" sz="4000" dirty="0">
                <a:solidFill>
                  <a:srgbClr val="A2978A"/>
                </a:solidFill>
                <a:latin typeface="Arial" panose="020B0604020202020204" pitchFamily="34" charset="0"/>
                <a:ea typeface="Gotham" charset="0"/>
                <a:cs typeface="Arial" panose="020B0604020202020204" pitchFamily="34" charset="0"/>
              </a:rPr>
              <a:t>Housing Standards</a:t>
            </a:r>
          </a:p>
        </p:txBody>
      </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pic>
        <p:nvPicPr>
          <p:cNvPr id="11" name="Content Placeholder 10">
            <a:extLst>
              <a:ext uri="{FF2B5EF4-FFF2-40B4-BE49-F238E27FC236}">
                <a16:creationId xmlns:a16="http://schemas.microsoft.com/office/drawing/2014/main" id="{0C166A01-6AD1-4828-B15F-B053DCF54BB5}"/>
              </a:ext>
            </a:extLst>
          </p:cNvPr>
          <p:cNvPicPr>
            <a:picLocks noGrp="1" noChangeAspect="1"/>
          </p:cNvPicPr>
          <p:nvPr>
            <p:ph idx="1"/>
          </p:nvPr>
        </p:nvPicPr>
        <p:blipFill>
          <a:blip r:embed="rId4"/>
          <a:stretch>
            <a:fillRect/>
          </a:stretch>
        </p:blipFill>
        <p:spPr>
          <a:xfrm>
            <a:off x="2060860" y="3117297"/>
            <a:ext cx="8070279" cy="1767993"/>
          </a:xfrm>
        </p:spPr>
      </p:pic>
      <p:sp>
        <p:nvSpPr>
          <p:cNvPr id="12" name="TextBox 11">
            <a:extLst>
              <a:ext uri="{FF2B5EF4-FFF2-40B4-BE49-F238E27FC236}">
                <a16:creationId xmlns:a16="http://schemas.microsoft.com/office/drawing/2014/main" id="{1513E419-C4A7-4B17-9B0F-E5A76D4D9E39}"/>
              </a:ext>
            </a:extLst>
          </p:cNvPr>
          <p:cNvSpPr txBox="1"/>
          <p:nvPr/>
        </p:nvSpPr>
        <p:spPr>
          <a:xfrm>
            <a:off x="5524293" y="2792897"/>
            <a:ext cx="1381539" cy="369332"/>
          </a:xfrm>
          <a:prstGeom prst="rect">
            <a:avLst/>
          </a:prstGeom>
          <a:noFill/>
        </p:spPr>
        <p:txBody>
          <a:bodyPr wrap="square" rtlCol="0">
            <a:spAutoFit/>
          </a:bodyPr>
          <a:lstStyle/>
          <a:p>
            <a:pPr algn="ctr"/>
            <a:r>
              <a:rPr lang="en-US" dirty="0">
                <a:solidFill>
                  <a:srgbClr val="C1D642"/>
                </a:solidFill>
                <a:latin typeface="Arial" panose="020B0604020202020204" pitchFamily="34" charset="0"/>
                <a:cs typeface="Arial" panose="020B0604020202020204" pitchFamily="34" charset="0"/>
              </a:rPr>
              <a:t>Adequacy</a:t>
            </a:r>
          </a:p>
        </p:txBody>
      </p:sp>
      <p:sp>
        <p:nvSpPr>
          <p:cNvPr id="13" name="TextBox 12">
            <a:extLst>
              <a:ext uri="{FF2B5EF4-FFF2-40B4-BE49-F238E27FC236}">
                <a16:creationId xmlns:a16="http://schemas.microsoft.com/office/drawing/2014/main" id="{8C17DB8D-1BBE-4F92-8588-C6BED36B5C64}"/>
              </a:ext>
            </a:extLst>
          </p:cNvPr>
          <p:cNvSpPr txBox="1"/>
          <p:nvPr/>
        </p:nvSpPr>
        <p:spPr>
          <a:xfrm>
            <a:off x="8272462" y="2792897"/>
            <a:ext cx="1381539" cy="369332"/>
          </a:xfrm>
          <a:prstGeom prst="rect">
            <a:avLst/>
          </a:prstGeom>
          <a:noFill/>
        </p:spPr>
        <p:txBody>
          <a:bodyPr wrap="square" rtlCol="0">
            <a:spAutoFit/>
          </a:bodyPr>
          <a:lstStyle/>
          <a:p>
            <a:pPr algn="ctr"/>
            <a:r>
              <a:rPr lang="en-US" dirty="0">
                <a:solidFill>
                  <a:srgbClr val="C1D642"/>
                </a:solidFill>
                <a:latin typeface="Arial" panose="020B0604020202020204" pitchFamily="34" charset="0"/>
                <a:cs typeface="Arial" panose="020B0604020202020204" pitchFamily="34" charset="0"/>
              </a:rPr>
              <a:t>Affordability</a:t>
            </a:r>
          </a:p>
        </p:txBody>
      </p:sp>
      <p:sp>
        <p:nvSpPr>
          <p:cNvPr id="14" name="TextBox 13">
            <a:extLst>
              <a:ext uri="{FF2B5EF4-FFF2-40B4-BE49-F238E27FC236}">
                <a16:creationId xmlns:a16="http://schemas.microsoft.com/office/drawing/2014/main" id="{016E0394-A8B2-437B-B9CE-FD097F866F77}"/>
              </a:ext>
            </a:extLst>
          </p:cNvPr>
          <p:cNvSpPr txBox="1"/>
          <p:nvPr/>
        </p:nvSpPr>
        <p:spPr>
          <a:xfrm>
            <a:off x="3014249" y="2788721"/>
            <a:ext cx="1381539" cy="369332"/>
          </a:xfrm>
          <a:prstGeom prst="rect">
            <a:avLst/>
          </a:prstGeom>
          <a:noFill/>
        </p:spPr>
        <p:txBody>
          <a:bodyPr wrap="square" rtlCol="0">
            <a:spAutoFit/>
          </a:bodyPr>
          <a:lstStyle/>
          <a:p>
            <a:pPr algn="ctr"/>
            <a:r>
              <a:rPr lang="en-US" dirty="0">
                <a:solidFill>
                  <a:srgbClr val="C1D642"/>
                </a:solidFill>
                <a:latin typeface="Arial" panose="020B0604020202020204" pitchFamily="34" charset="0"/>
                <a:cs typeface="Arial" panose="020B0604020202020204" pitchFamily="34" charset="0"/>
              </a:rPr>
              <a:t>Suitability</a:t>
            </a:r>
          </a:p>
        </p:txBody>
      </p:sp>
    </p:spTree>
    <p:extLst>
      <p:ext uri="{BB962C8B-B14F-4D97-AF65-F5344CB8AC3E}">
        <p14:creationId xmlns:p14="http://schemas.microsoft.com/office/powerpoint/2010/main" val="1141709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pic>
        <p:nvPicPr>
          <p:cNvPr id="159" name="Google Shape;159;p2"/>
          <p:cNvPicPr preferRelativeResize="0"/>
          <p:nvPr/>
        </p:nvPicPr>
        <p:blipFill rotWithShape="1">
          <a:blip r:embed="rId3">
            <a:alphaModFix/>
          </a:blip>
          <a:srcRect/>
          <a:stretch/>
        </p:blipFill>
        <p:spPr>
          <a:xfrm>
            <a:off x="1992274" y="1135140"/>
            <a:ext cx="8207451" cy="5540220"/>
          </a:xfrm>
          <a:prstGeom prst="rect">
            <a:avLst/>
          </a:prstGeom>
          <a:noFill/>
          <a:ln>
            <a:noFill/>
          </a:ln>
        </p:spPr>
      </p:pic>
      <p:sp>
        <p:nvSpPr>
          <p:cNvPr id="160" name="Google Shape;160;p2"/>
          <p:cNvSpPr/>
          <p:nvPr/>
        </p:nvSpPr>
        <p:spPr>
          <a:xfrm>
            <a:off x="7791450" y="1135140"/>
            <a:ext cx="2228850" cy="579360"/>
          </a:xfrm>
          <a:prstGeom prst="rect">
            <a:avLst/>
          </a:prstGeom>
          <a:solidFill>
            <a:srgbClr val="FFFFFF"/>
          </a:solidFill>
          <a:ln w="12700" cap="flat" cmpd="sng">
            <a:solidFill>
              <a:srgbClr val="FFFFFF"/>
            </a:solidFill>
            <a:prstDash val="solid"/>
            <a:miter lim="0"/>
            <a:headEnd type="none" w="sm" len="sm"/>
            <a:tailEnd type="none" w="sm" len="sm"/>
          </a:ln>
        </p:spPr>
        <p:txBody>
          <a:bodyPr spcFirstLastPara="1" wrap="square" lIns="50800" tIns="50800" rIns="50800" bIns="50800" anchor="ctr" anchorCtr="0">
            <a:noAutofit/>
          </a:bodyPr>
          <a:lstStyle/>
          <a:p>
            <a:pPr marL="228600" marR="0" lvl="0" indent="0" algn="ctr" rtl="0">
              <a:lnSpc>
                <a:spcPct val="100000"/>
              </a:lnSpc>
              <a:spcBef>
                <a:spcPts val="0"/>
              </a:spcBef>
              <a:spcAft>
                <a:spcPts val="0"/>
              </a:spcAft>
              <a:buClr>
                <a:schemeClr val="lt1"/>
              </a:buClr>
              <a:buSzPts val="5800"/>
              <a:buFont typeface="Arial"/>
              <a:buNone/>
            </a:pPr>
            <a:endParaRPr sz="5800" b="0" i="0" u="none" strike="noStrike" cap="none">
              <a:solidFill>
                <a:srgbClr val="FFFFFF"/>
              </a:solidFill>
              <a:latin typeface="Helvetica Neue Light"/>
              <a:ea typeface="Helvetica Neue Light"/>
              <a:cs typeface="Helvetica Neue Light"/>
              <a:sym typeface="Helvetica Neue Light"/>
            </a:endParaRPr>
          </a:p>
        </p:txBody>
      </p:sp>
    </p:spTree>
    <p:extLst>
      <p:ext uri="{BB962C8B-B14F-4D97-AF65-F5344CB8AC3E}">
        <p14:creationId xmlns:p14="http://schemas.microsoft.com/office/powerpoint/2010/main" val="3478677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1"/>
            <a:ext cx="12191999" cy="6857999"/>
            <a:chOff x="0" y="-1152382"/>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52382"/>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978717"/>
              <a:ext cx="8315325" cy="38875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FD98BA1-6D10-E442-9465-2E2F5E829EAD}"/>
              </a:ext>
            </a:extLst>
          </p:cNvPr>
          <p:cNvSpPr>
            <a:spLocks noGrp="1"/>
          </p:cNvSpPr>
          <p:nvPr>
            <p:ph type="title"/>
          </p:nvPr>
        </p:nvSpPr>
        <p:spPr>
          <a:xfrm>
            <a:off x="838200" y="805537"/>
            <a:ext cx="3583898" cy="1325563"/>
          </a:xfrm>
        </p:spPr>
        <p:txBody>
          <a:bodyPr>
            <a:normAutofit/>
          </a:bodyPr>
          <a:lstStyle/>
          <a:p>
            <a:r>
              <a:rPr lang="en-US" sz="4000" dirty="0">
                <a:solidFill>
                  <a:srgbClr val="A2978A"/>
                </a:solidFill>
                <a:latin typeface="Arial" panose="020B0604020202020204" pitchFamily="34" charset="0"/>
                <a:ea typeface="Gotham" charset="0"/>
                <a:cs typeface="Arial" panose="020B0604020202020204" pitchFamily="34" charset="0"/>
              </a:rPr>
              <a:t>Rental Market</a:t>
            </a:r>
          </a:p>
        </p:txBody>
      </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sp>
        <p:nvSpPr>
          <p:cNvPr id="9" name="TextBox 8">
            <a:extLst>
              <a:ext uri="{FF2B5EF4-FFF2-40B4-BE49-F238E27FC236}">
                <a16:creationId xmlns:a16="http://schemas.microsoft.com/office/drawing/2014/main" id="{433305CC-85EC-4F48-BE9A-402A32656911}"/>
              </a:ext>
            </a:extLst>
          </p:cNvPr>
          <p:cNvSpPr txBox="1"/>
          <p:nvPr/>
        </p:nvSpPr>
        <p:spPr>
          <a:xfrm>
            <a:off x="4304484" y="6202668"/>
            <a:ext cx="3583032" cy="369332"/>
          </a:xfrm>
          <a:prstGeom prst="rect">
            <a:avLst/>
          </a:prstGeom>
          <a:noFill/>
        </p:spPr>
        <p:txBody>
          <a:bodyPr wrap="none" rtlCol="0">
            <a:spAutoFit/>
          </a:bodyPr>
          <a:lstStyle/>
          <a:p>
            <a:r>
              <a:rPr lang="en-US" dirty="0">
                <a:solidFill>
                  <a:srgbClr val="C1D642"/>
                </a:solidFill>
                <a:latin typeface="Arial" panose="020B0604020202020204" pitchFamily="34" charset="0"/>
                <a:cs typeface="Arial" panose="020B0604020202020204" pitchFamily="34" charset="0"/>
              </a:rPr>
              <a:t>Monthly housing costs for renters</a:t>
            </a:r>
            <a:endParaRPr lang="en-CA" dirty="0">
              <a:solidFill>
                <a:srgbClr val="C1D642"/>
              </a:solidFill>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F582BC6B-3EB7-4067-B9BB-CBDC937FF930}"/>
              </a:ext>
            </a:extLst>
          </p:cNvPr>
          <p:cNvGraphicFramePr>
            <a:graphicFrameLocks/>
          </p:cNvGraphicFramePr>
          <p:nvPr>
            <p:extLst>
              <p:ext uri="{D42A27DB-BD31-4B8C-83A1-F6EECF244321}">
                <p14:modId xmlns:p14="http://schemas.microsoft.com/office/powerpoint/2010/main" val="1151873433"/>
              </p:ext>
            </p:extLst>
          </p:nvPr>
        </p:nvGraphicFramePr>
        <p:xfrm>
          <a:off x="394855" y="2057400"/>
          <a:ext cx="11481954" cy="41452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558188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1"/>
            <a:ext cx="12191999" cy="6857999"/>
            <a:chOff x="0" y="-1152382"/>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52382"/>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918464"/>
              <a:ext cx="8315325" cy="3947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FD98BA1-6D10-E442-9465-2E2F5E829EAD}"/>
              </a:ext>
            </a:extLst>
          </p:cNvPr>
          <p:cNvSpPr>
            <a:spLocks noGrp="1"/>
          </p:cNvSpPr>
          <p:nvPr>
            <p:ph type="title"/>
          </p:nvPr>
        </p:nvSpPr>
        <p:spPr>
          <a:xfrm>
            <a:off x="459782" y="895972"/>
            <a:ext cx="5544778" cy="1325563"/>
          </a:xfrm>
        </p:spPr>
        <p:txBody>
          <a:bodyPr>
            <a:normAutofit/>
          </a:bodyPr>
          <a:lstStyle/>
          <a:p>
            <a:r>
              <a:rPr lang="en-US" sz="4000" dirty="0">
                <a:solidFill>
                  <a:srgbClr val="A2978A"/>
                </a:solidFill>
                <a:latin typeface="Arial" panose="020B0604020202020204" pitchFamily="34" charset="0"/>
                <a:ea typeface="Gotham" charset="0"/>
                <a:cs typeface="Arial" panose="020B0604020202020204" pitchFamily="34" charset="0"/>
              </a:rPr>
              <a:t>Housing Price Trends</a:t>
            </a:r>
          </a:p>
        </p:txBody>
      </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graphicFrame>
        <p:nvGraphicFramePr>
          <p:cNvPr id="9" name="Chart 8">
            <a:extLst>
              <a:ext uri="{FF2B5EF4-FFF2-40B4-BE49-F238E27FC236}">
                <a16:creationId xmlns:a16="http://schemas.microsoft.com/office/drawing/2014/main" id="{75060FFE-DC3B-4552-9386-42116B5C4CE3}"/>
              </a:ext>
            </a:extLst>
          </p:cNvPr>
          <p:cNvGraphicFramePr>
            <a:graphicFrameLocks/>
          </p:cNvGraphicFramePr>
          <p:nvPr>
            <p:extLst>
              <p:ext uri="{D42A27DB-BD31-4B8C-83A1-F6EECF244321}">
                <p14:modId xmlns:p14="http://schemas.microsoft.com/office/powerpoint/2010/main" val="4042993641"/>
              </p:ext>
            </p:extLst>
          </p:nvPr>
        </p:nvGraphicFramePr>
        <p:xfrm>
          <a:off x="459782" y="2070847"/>
          <a:ext cx="11272436" cy="41345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1393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0"/>
            <a:ext cx="12191999" cy="6857999"/>
            <a:chOff x="0" y="-1175771"/>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75771"/>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1164017"/>
              <a:ext cx="8315325" cy="37022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FD98BA1-6D10-E442-9465-2E2F5E829EAD}"/>
              </a:ext>
            </a:extLst>
          </p:cNvPr>
          <p:cNvSpPr>
            <a:spLocks noGrp="1"/>
          </p:cNvSpPr>
          <p:nvPr>
            <p:ph type="title"/>
          </p:nvPr>
        </p:nvSpPr>
        <p:spPr>
          <a:xfrm>
            <a:off x="459782" y="895972"/>
            <a:ext cx="10515600" cy="1325563"/>
          </a:xfrm>
        </p:spPr>
        <p:txBody>
          <a:bodyPr>
            <a:normAutofit/>
          </a:bodyPr>
          <a:lstStyle/>
          <a:p>
            <a:r>
              <a:rPr lang="en-US" sz="4000" dirty="0">
                <a:solidFill>
                  <a:srgbClr val="A2978A"/>
                </a:solidFill>
                <a:latin typeface="Arial" panose="020B0604020202020204" pitchFamily="34" charset="0"/>
                <a:ea typeface="Gotham" charset="0"/>
                <a:cs typeface="Arial" panose="020B0604020202020204" pitchFamily="34" charset="0"/>
              </a:rPr>
              <a:t>Affordability Today</a:t>
            </a:r>
          </a:p>
        </p:txBody>
      </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sp>
        <p:nvSpPr>
          <p:cNvPr id="12" name="TextBox 11">
            <a:extLst>
              <a:ext uri="{FF2B5EF4-FFF2-40B4-BE49-F238E27FC236}">
                <a16:creationId xmlns:a16="http://schemas.microsoft.com/office/drawing/2014/main" id="{98AB2D52-36A4-458D-9997-5ABCD1B54B7F}"/>
              </a:ext>
            </a:extLst>
          </p:cNvPr>
          <p:cNvSpPr txBox="1"/>
          <p:nvPr/>
        </p:nvSpPr>
        <p:spPr>
          <a:xfrm>
            <a:off x="2687810" y="6205391"/>
            <a:ext cx="6753644" cy="338554"/>
          </a:xfrm>
          <a:prstGeom prst="rect">
            <a:avLst/>
          </a:prstGeom>
          <a:noFill/>
        </p:spPr>
        <p:txBody>
          <a:bodyPr wrap="none" rtlCol="0">
            <a:spAutoFit/>
          </a:bodyPr>
          <a:lstStyle/>
          <a:p>
            <a:r>
              <a:rPr lang="en-US" sz="1600" dirty="0">
                <a:solidFill>
                  <a:srgbClr val="C1D642"/>
                </a:solidFill>
                <a:latin typeface="Arial" panose="020B0604020202020204" pitchFamily="34" charset="0"/>
                <a:cs typeface="Arial" panose="020B0604020202020204" pitchFamily="34" charset="0"/>
              </a:rPr>
              <a:t>Income Distribution Among Owner Households in Lake Cowichan (2019</a:t>
            </a:r>
            <a:r>
              <a:rPr lang="en-US" sz="1600" dirty="0">
                <a:solidFill>
                  <a:srgbClr val="C1D642"/>
                </a:solidFill>
              </a:rPr>
              <a:t>)</a:t>
            </a:r>
            <a:endParaRPr lang="en-CA" sz="1600" dirty="0">
              <a:solidFill>
                <a:srgbClr val="C1D642"/>
              </a:solidFill>
            </a:endParaRPr>
          </a:p>
        </p:txBody>
      </p:sp>
      <p:graphicFrame>
        <p:nvGraphicFramePr>
          <p:cNvPr id="10" name="Chart 9">
            <a:extLst>
              <a:ext uri="{FF2B5EF4-FFF2-40B4-BE49-F238E27FC236}">
                <a16:creationId xmlns:a16="http://schemas.microsoft.com/office/drawing/2014/main" id="{5F5B7A93-8D9A-4EB5-86B0-FFA3F7F0CE14}"/>
              </a:ext>
            </a:extLst>
          </p:cNvPr>
          <p:cNvGraphicFramePr>
            <a:graphicFrameLocks/>
          </p:cNvGraphicFramePr>
          <p:nvPr>
            <p:extLst>
              <p:ext uri="{D42A27DB-BD31-4B8C-83A1-F6EECF244321}">
                <p14:modId xmlns:p14="http://schemas.microsoft.com/office/powerpoint/2010/main" val="478344782"/>
              </p:ext>
            </p:extLst>
          </p:nvPr>
        </p:nvGraphicFramePr>
        <p:xfrm>
          <a:off x="186541" y="2057399"/>
          <a:ext cx="11545677" cy="414799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79100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0" y="0"/>
            <a:ext cx="12191999" cy="6857999"/>
            <a:chOff x="-1" y="-1175771"/>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1" y="-1175771"/>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1119194"/>
              <a:ext cx="8315325" cy="3747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sp>
        <p:nvSpPr>
          <p:cNvPr id="12" name="TextBox 11">
            <a:extLst>
              <a:ext uri="{FF2B5EF4-FFF2-40B4-BE49-F238E27FC236}">
                <a16:creationId xmlns:a16="http://schemas.microsoft.com/office/drawing/2014/main" id="{98AB2D52-36A4-458D-9997-5ABCD1B54B7F}"/>
              </a:ext>
            </a:extLst>
          </p:cNvPr>
          <p:cNvSpPr txBox="1"/>
          <p:nvPr/>
        </p:nvSpPr>
        <p:spPr>
          <a:xfrm>
            <a:off x="2597342" y="6104683"/>
            <a:ext cx="7235442" cy="338554"/>
          </a:xfrm>
          <a:prstGeom prst="rect">
            <a:avLst/>
          </a:prstGeom>
          <a:noFill/>
        </p:spPr>
        <p:txBody>
          <a:bodyPr wrap="none" rtlCol="0">
            <a:spAutoFit/>
          </a:bodyPr>
          <a:lstStyle/>
          <a:p>
            <a:r>
              <a:rPr lang="en-US" sz="1600" dirty="0">
                <a:solidFill>
                  <a:srgbClr val="C1D642"/>
                </a:solidFill>
                <a:latin typeface="Arial" panose="020B0604020202020204" pitchFamily="34" charset="0"/>
                <a:cs typeface="Arial" panose="020B0604020202020204" pitchFamily="34" charset="0"/>
              </a:rPr>
              <a:t>Distribution of Housing Values Per Unit (excluding purpose-built rental) (2019)</a:t>
            </a:r>
            <a:endParaRPr lang="en-CA" sz="1600" dirty="0">
              <a:solidFill>
                <a:srgbClr val="C1D642"/>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8B316F21-77F8-47F7-A873-4A5BE79EE65F}"/>
              </a:ext>
            </a:extLst>
          </p:cNvPr>
          <p:cNvSpPr>
            <a:spLocks noGrp="1"/>
          </p:cNvSpPr>
          <p:nvPr>
            <p:ph type="title"/>
          </p:nvPr>
        </p:nvSpPr>
        <p:spPr>
          <a:xfrm>
            <a:off x="459782" y="895972"/>
            <a:ext cx="10515600" cy="1325563"/>
          </a:xfrm>
        </p:spPr>
        <p:txBody>
          <a:bodyPr>
            <a:normAutofit/>
          </a:bodyPr>
          <a:lstStyle/>
          <a:p>
            <a:r>
              <a:rPr lang="en-US" sz="4000" dirty="0">
                <a:solidFill>
                  <a:srgbClr val="A2978A"/>
                </a:solidFill>
                <a:latin typeface="Arial" panose="020B0604020202020204" pitchFamily="34" charset="0"/>
                <a:ea typeface="Gotham" charset="0"/>
                <a:cs typeface="Arial" panose="020B0604020202020204" pitchFamily="34" charset="0"/>
              </a:rPr>
              <a:t>Affordability Today</a:t>
            </a:r>
          </a:p>
        </p:txBody>
      </p:sp>
      <p:graphicFrame>
        <p:nvGraphicFramePr>
          <p:cNvPr id="10" name="Chart 9">
            <a:extLst>
              <a:ext uri="{FF2B5EF4-FFF2-40B4-BE49-F238E27FC236}">
                <a16:creationId xmlns:a16="http://schemas.microsoft.com/office/drawing/2014/main" id="{173976EF-7DCD-412A-BBB5-1F88346CFDB4}"/>
              </a:ext>
            </a:extLst>
          </p:cNvPr>
          <p:cNvGraphicFramePr>
            <a:graphicFrameLocks/>
          </p:cNvGraphicFramePr>
          <p:nvPr>
            <p:extLst>
              <p:ext uri="{D42A27DB-BD31-4B8C-83A1-F6EECF244321}">
                <p14:modId xmlns:p14="http://schemas.microsoft.com/office/powerpoint/2010/main" val="50502155"/>
              </p:ext>
            </p:extLst>
          </p:nvPr>
        </p:nvGraphicFramePr>
        <p:xfrm>
          <a:off x="186541" y="2057399"/>
          <a:ext cx="11545677" cy="398459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2681440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0"/>
            <a:ext cx="12191999" cy="6857999"/>
            <a:chOff x="0" y="-1175771"/>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75771"/>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1327548"/>
              <a:ext cx="8315325" cy="3538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graphicFrame>
        <p:nvGraphicFramePr>
          <p:cNvPr id="10" name="Chart 9">
            <a:extLst>
              <a:ext uri="{FF2B5EF4-FFF2-40B4-BE49-F238E27FC236}">
                <a16:creationId xmlns:a16="http://schemas.microsoft.com/office/drawing/2014/main" id="{71F9043A-CFCF-488C-90BF-322EBBD5F70C}"/>
              </a:ext>
            </a:extLst>
          </p:cNvPr>
          <p:cNvGraphicFramePr/>
          <p:nvPr>
            <p:extLst>
              <p:ext uri="{D42A27DB-BD31-4B8C-83A1-F6EECF244321}">
                <p14:modId xmlns:p14="http://schemas.microsoft.com/office/powerpoint/2010/main" val="3042871816"/>
              </p:ext>
            </p:extLst>
          </p:nvPr>
        </p:nvGraphicFramePr>
        <p:xfrm>
          <a:off x="685800" y="1911927"/>
          <a:ext cx="11046417" cy="4130068"/>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a:extLst>
              <a:ext uri="{FF2B5EF4-FFF2-40B4-BE49-F238E27FC236}">
                <a16:creationId xmlns:a16="http://schemas.microsoft.com/office/drawing/2014/main" id="{621F2483-B422-41E3-9CF1-38748A8F6869}"/>
              </a:ext>
            </a:extLst>
          </p:cNvPr>
          <p:cNvSpPr txBox="1"/>
          <p:nvPr/>
        </p:nvSpPr>
        <p:spPr>
          <a:xfrm>
            <a:off x="3363962" y="6368068"/>
            <a:ext cx="5702202" cy="338554"/>
          </a:xfrm>
          <a:prstGeom prst="rect">
            <a:avLst/>
          </a:prstGeom>
          <a:noFill/>
        </p:spPr>
        <p:txBody>
          <a:bodyPr wrap="none" rtlCol="0">
            <a:spAutoFit/>
          </a:bodyPr>
          <a:lstStyle/>
          <a:p>
            <a:r>
              <a:rPr lang="en-US" sz="1600" dirty="0">
                <a:solidFill>
                  <a:srgbClr val="C1D642"/>
                </a:solidFill>
                <a:latin typeface="Arial" panose="020B0604020202020204" pitchFamily="34" charset="0"/>
                <a:cs typeface="Arial" panose="020B0604020202020204" pitchFamily="34" charset="0"/>
              </a:rPr>
              <a:t>Household Income vs. Housing Costs for Owner Households</a:t>
            </a:r>
            <a:endParaRPr lang="en-CA" sz="1600" dirty="0">
              <a:solidFill>
                <a:srgbClr val="C1D642"/>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EB60EE39-6201-41A2-BF45-494BF0380233}"/>
              </a:ext>
            </a:extLst>
          </p:cNvPr>
          <p:cNvSpPr>
            <a:spLocks noGrp="1"/>
          </p:cNvSpPr>
          <p:nvPr>
            <p:ph type="title"/>
          </p:nvPr>
        </p:nvSpPr>
        <p:spPr>
          <a:xfrm>
            <a:off x="459782" y="895972"/>
            <a:ext cx="10515600" cy="1325563"/>
          </a:xfrm>
        </p:spPr>
        <p:txBody>
          <a:bodyPr>
            <a:normAutofit/>
          </a:bodyPr>
          <a:lstStyle/>
          <a:p>
            <a:r>
              <a:rPr lang="en-US" sz="4000" dirty="0">
                <a:solidFill>
                  <a:srgbClr val="A2978A"/>
                </a:solidFill>
                <a:latin typeface="Arial" panose="020B0604020202020204" pitchFamily="34" charset="0"/>
                <a:ea typeface="Gotham" charset="0"/>
                <a:cs typeface="Arial" panose="020B0604020202020204" pitchFamily="34" charset="0"/>
              </a:rPr>
              <a:t>Affordability Today</a:t>
            </a:r>
          </a:p>
        </p:txBody>
      </p:sp>
    </p:spTree>
    <p:extLst>
      <p:ext uri="{BB962C8B-B14F-4D97-AF65-F5344CB8AC3E}">
        <p14:creationId xmlns:p14="http://schemas.microsoft.com/office/powerpoint/2010/main" val="16047645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0"/>
            <a:ext cx="12191999" cy="6857999"/>
            <a:chOff x="0" y="-1175771"/>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75771"/>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1189166"/>
              <a:ext cx="8315325" cy="3538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sp>
        <p:nvSpPr>
          <p:cNvPr id="15" name="TextBox 14">
            <a:extLst>
              <a:ext uri="{FF2B5EF4-FFF2-40B4-BE49-F238E27FC236}">
                <a16:creationId xmlns:a16="http://schemas.microsoft.com/office/drawing/2014/main" id="{621F2483-B422-41E3-9CF1-38748A8F6869}"/>
              </a:ext>
            </a:extLst>
          </p:cNvPr>
          <p:cNvSpPr txBox="1"/>
          <p:nvPr/>
        </p:nvSpPr>
        <p:spPr>
          <a:xfrm>
            <a:off x="3244899" y="6211529"/>
            <a:ext cx="5702202" cy="338554"/>
          </a:xfrm>
          <a:prstGeom prst="rect">
            <a:avLst/>
          </a:prstGeom>
          <a:noFill/>
        </p:spPr>
        <p:txBody>
          <a:bodyPr wrap="none" rtlCol="0">
            <a:spAutoFit/>
          </a:bodyPr>
          <a:lstStyle/>
          <a:p>
            <a:r>
              <a:rPr lang="en-US" sz="1600" dirty="0">
                <a:solidFill>
                  <a:srgbClr val="C1D642"/>
                </a:solidFill>
                <a:latin typeface="Arial" panose="020B0604020202020204" pitchFamily="34" charset="0"/>
                <a:cs typeface="Arial" panose="020B0604020202020204" pitchFamily="34" charset="0"/>
              </a:rPr>
              <a:t>Household Income vs. Housing Costs for Owner Households</a:t>
            </a:r>
            <a:endParaRPr lang="en-CA" sz="1600" dirty="0">
              <a:solidFill>
                <a:srgbClr val="C1D642"/>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EB60EE39-6201-41A2-BF45-494BF0380233}"/>
              </a:ext>
            </a:extLst>
          </p:cNvPr>
          <p:cNvSpPr>
            <a:spLocks noGrp="1"/>
          </p:cNvSpPr>
          <p:nvPr>
            <p:ph type="title"/>
          </p:nvPr>
        </p:nvSpPr>
        <p:spPr>
          <a:xfrm>
            <a:off x="459782" y="895972"/>
            <a:ext cx="10515600" cy="1325563"/>
          </a:xfrm>
        </p:spPr>
        <p:txBody>
          <a:bodyPr>
            <a:normAutofit/>
          </a:bodyPr>
          <a:lstStyle/>
          <a:p>
            <a:r>
              <a:rPr lang="en-US" sz="4000" dirty="0">
                <a:solidFill>
                  <a:srgbClr val="A2978A"/>
                </a:solidFill>
                <a:latin typeface="Arial" panose="020B0604020202020204" pitchFamily="34" charset="0"/>
                <a:ea typeface="Gotham" charset="0"/>
                <a:cs typeface="Arial" panose="020B0604020202020204" pitchFamily="34" charset="0"/>
              </a:rPr>
              <a:t>Affordability Today</a:t>
            </a:r>
          </a:p>
        </p:txBody>
      </p:sp>
      <p:graphicFrame>
        <p:nvGraphicFramePr>
          <p:cNvPr id="10" name="Chart 9">
            <a:extLst>
              <a:ext uri="{FF2B5EF4-FFF2-40B4-BE49-F238E27FC236}">
                <a16:creationId xmlns:a16="http://schemas.microsoft.com/office/drawing/2014/main" id="{7F7B5D23-1A3B-42A2-A443-420C1F9CCE94}"/>
              </a:ext>
            </a:extLst>
          </p:cNvPr>
          <p:cNvGraphicFramePr>
            <a:graphicFrameLocks/>
          </p:cNvGraphicFramePr>
          <p:nvPr>
            <p:extLst>
              <p:ext uri="{D42A27DB-BD31-4B8C-83A1-F6EECF244321}">
                <p14:modId xmlns:p14="http://schemas.microsoft.com/office/powerpoint/2010/main" val="758443491"/>
              </p:ext>
            </p:extLst>
          </p:nvPr>
        </p:nvGraphicFramePr>
        <p:xfrm>
          <a:off x="459782" y="1870364"/>
          <a:ext cx="11272436" cy="43411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763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0"/>
            <a:ext cx="12191999" cy="6857999"/>
            <a:chOff x="0" y="-1175771"/>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75771"/>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1024437"/>
              <a:ext cx="8315325" cy="3538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sp>
        <p:nvSpPr>
          <p:cNvPr id="11" name="TextBox 10">
            <a:extLst>
              <a:ext uri="{FF2B5EF4-FFF2-40B4-BE49-F238E27FC236}">
                <a16:creationId xmlns:a16="http://schemas.microsoft.com/office/drawing/2014/main" id="{E8441F6A-72DA-4214-803D-72045C62945B}"/>
              </a:ext>
            </a:extLst>
          </p:cNvPr>
          <p:cNvSpPr txBox="1"/>
          <p:nvPr/>
        </p:nvSpPr>
        <p:spPr>
          <a:xfrm>
            <a:off x="3012904" y="6093899"/>
            <a:ext cx="6404317" cy="369332"/>
          </a:xfrm>
          <a:prstGeom prst="rect">
            <a:avLst/>
          </a:prstGeom>
          <a:noFill/>
        </p:spPr>
        <p:txBody>
          <a:bodyPr wrap="none" rtlCol="0">
            <a:spAutoFit/>
          </a:bodyPr>
          <a:lstStyle/>
          <a:p>
            <a:r>
              <a:rPr lang="en-US" dirty="0">
                <a:solidFill>
                  <a:srgbClr val="C1D642"/>
                </a:solidFill>
                <a:latin typeface="Arial" panose="020B0604020202020204" pitchFamily="34" charset="0"/>
                <a:cs typeface="Arial" panose="020B0604020202020204" pitchFamily="34" charset="0"/>
              </a:rPr>
              <a:t>Household Income vs. Housing Costs for Renter Households</a:t>
            </a:r>
            <a:endParaRPr lang="en-CA" dirty="0">
              <a:solidFill>
                <a:srgbClr val="C1D642"/>
              </a:solidFill>
              <a:latin typeface="Arial" panose="020B0604020202020204" pitchFamily="34" charset="0"/>
              <a:cs typeface="Arial" panose="020B0604020202020204" pitchFamily="34" charset="0"/>
            </a:endParaRPr>
          </a:p>
        </p:txBody>
      </p:sp>
      <p:sp>
        <p:nvSpPr>
          <p:cNvPr id="8" name="Title 1">
            <a:extLst>
              <a:ext uri="{FF2B5EF4-FFF2-40B4-BE49-F238E27FC236}">
                <a16:creationId xmlns:a16="http://schemas.microsoft.com/office/drawing/2014/main" id="{4C5839DB-FBDB-48DD-B55E-A97854A8F06B}"/>
              </a:ext>
            </a:extLst>
          </p:cNvPr>
          <p:cNvSpPr>
            <a:spLocks noGrp="1"/>
          </p:cNvSpPr>
          <p:nvPr>
            <p:ph type="title"/>
          </p:nvPr>
        </p:nvSpPr>
        <p:spPr>
          <a:xfrm>
            <a:off x="459782" y="895972"/>
            <a:ext cx="10515600" cy="1325563"/>
          </a:xfrm>
        </p:spPr>
        <p:txBody>
          <a:bodyPr>
            <a:normAutofit/>
          </a:bodyPr>
          <a:lstStyle/>
          <a:p>
            <a:r>
              <a:rPr lang="en-US" sz="4000" dirty="0">
                <a:solidFill>
                  <a:srgbClr val="A2978A"/>
                </a:solidFill>
                <a:latin typeface="Arial" panose="020B0604020202020204" pitchFamily="34" charset="0"/>
                <a:ea typeface="Gotham" charset="0"/>
                <a:cs typeface="Arial" panose="020B0604020202020204" pitchFamily="34" charset="0"/>
              </a:rPr>
              <a:t>Affordability Today</a:t>
            </a:r>
          </a:p>
        </p:txBody>
      </p:sp>
      <p:graphicFrame>
        <p:nvGraphicFramePr>
          <p:cNvPr id="10" name="Chart 9">
            <a:extLst>
              <a:ext uri="{FF2B5EF4-FFF2-40B4-BE49-F238E27FC236}">
                <a16:creationId xmlns:a16="http://schemas.microsoft.com/office/drawing/2014/main" id="{27A0882E-DF71-40CA-830B-D0D3A0638C71}"/>
              </a:ext>
            </a:extLst>
          </p:cNvPr>
          <p:cNvGraphicFramePr>
            <a:graphicFrameLocks/>
          </p:cNvGraphicFramePr>
          <p:nvPr>
            <p:extLst>
              <p:ext uri="{D42A27DB-BD31-4B8C-83A1-F6EECF244321}">
                <p14:modId xmlns:p14="http://schemas.microsoft.com/office/powerpoint/2010/main" val="3273333428"/>
              </p:ext>
            </p:extLst>
          </p:nvPr>
        </p:nvGraphicFramePr>
        <p:xfrm>
          <a:off x="459782" y="1995055"/>
          <a:ext cx="11272436" cy="40988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3285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0"/>
            <a:ext cx="12191999" cy="6857999"/>
            <a:chOff x="0" y="-1175771"/>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75771"/>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1045764"/>
              <a:ext cx="8315325" cy="38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itle 1">
            <a:extLst>
              <a:ext uri="{FF2B5EF4-FFF2-40B4-BE49-F238E27FC236}">
                <a16:creationId xmlns:a16="http://schemas.microsoft.com/office/drawing/2014/main" id="{FFD98BA1-6D10-E442-9465-2E2F5E829EAD}"/>
              </a:ext>
            </a:extLst>
          </p:cNvPr>
          <p:cNvSpPr>
            <a:spLocks noGrp="1"/>
          </p:cNvSpPr>
          <p:nvPr>
            <p:ph type="title"/>
          </p:nvPr>
        </p:nvSpPr>
        <p:spPr>
          <a:xfrm>
            <a:off x="459782" y="895972"/>
            <a:ext cx="10515600" cy="1325563"/>
          </a:xfrm>
        </p:spPr>
        <p:txBody>
          <a:bodyPr>
            <a:normAutofit/>
          </a:bodyPr>
          <a:lstStyle/>
          <a:p>
            <a:r>
              <a:rPr lang="en-US" sz="4000" dirty="0">
                <a:solidFill>
                  <a:srgbClr val="A2978A"/>
                </a:solidFill>
                <a:latin typeface="Arial" panose="020B0604020202020204" pitchFamily="34" charset="0"/>
                <a:ea typeface="Gotham" charset="0"/>
                <a:cs typeface="Arial" panose="020B0604020202020204" pitchFamily="34" charset="0"/>
              </a:rPr>
              <a:t>Projections | Population and Housing</a:t>
            </a:r>
          </a:p>
        </p:txBody>
      </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graphicFrame>
        <p:nvGraphicFramePr>
          <p:cNvPr id="17" name="Chart 16">
            <a:extLst>
              <a:ext uri="{FF2B5EF4-FFF2-40B4-BE49-F238E27FC236}">
                <a16:creationId xmlns:a16="http://schemas.microsoft.com/office/drawing/2014/main" id="{96495D57-7A68-4B97-B0D5-6ABF6F994299}"/>
              </a:ext>
            </a:extLst>
          </p:cNvPr>
          <p:cNvGraphicFramePr>
            <a:graphicFrameLocks/>
          </p:cNvGraphicFramePr>
          <p:nvPr>
            <p:extLst>
              <p:ext uri="{D42A27DB-BD31-4B8C-83A1-F6EECF244321}">
                <p14:modId xmlns:p14="http://schemas.microsoft.com/office/powerpoint/2010/main" val="3333745279"/>
              </p:ext>
            </p:extLst>
          </p:nvPr>
        </p:nvGraphicFramePr>
        <p:xfrm>
          <a:off x="459782" y="2057399"/>
          <a:ext cx="11272436" cy="4036499"/>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id="{77B3C66A-6608-4C5A-8B2E-621E6884C2A8}"/>
              </a:ext>
            </a:extLst>
          </p:cNvPr>
          <p:cNvSpPr txBox="1"/>
          <p:nvPr/>
        </p:nvSpPr>
        <p:spPr>
          <a:xfrm>
            <a:off x="3265628" y="6093899"/>
            <a:ext cx="4903907" cy="369332"/>
          </a:xfrm>
          <a:prstGeom prst="rect">
            <a:avLst/>
          </a:prstGeom>
          <a:noFill/>
        </p:spPr>
        <p:txBody>
          <a:bodyPr wrap="none" rtlCol="0">
            <a:spAutoFit/>
          </a:bodyPr>
          <a:lstStyle/>
          <a:p>
            <a:r>
              <a:rPr lang="en-US" dirty="0">
                <a:solidFill>
                  <a:srgbClr val="C1D642"/>
                </a:solidFill>
                <a:latin typeface="Arial" panose="020B0604020202020204" pitchFamily="34" charset="0"/>
                <a:cs typeface="Arial" panose="020B0604020202020204" pitchFamily="34" charset="0"/>
              </a:rPr>
              <a:t>Lake Cowichan Population by </a:t>
            </a:r>
            <a:r>
              <a:rPr lang="en-US" dirty="0" err="1">
                <a:solidFill>
                  <a:srgbClr val="C1D642"/>
                </a:solidFill>
                <a:latin typeface="Arial" panose="020B0604020202020204" pitchFamily="34" charset="0"/>
                <a:cs typeface="Arial" panose="020B0604020202020204" pitchFamily="34" charset="0"/>
              </a:rPr>
              <a:t>rennie</a:t>
            </a:r>
            <a:r>
              <a:rPr lang="en-US" dirty="0">
                <a:solidFill>
                  <a:srgbClr val="C1D642"/>
                </a:solidFill>
                <a:latin typeface="Arial" panose="020B0604020202020204" pitchFamily="34" charset="0"/>
                <a:cs typeface="Arial" panose="020B0604020202020204" pitchFamily="34" charset="0"/>
              </a:rPr>
              <a:t> Scenario</a:t>
            </a:r>
            <a:endParaRPr lang="en-CA" dirty="0">
              <a:solidFill>
                <a:srgbClr val="C1D64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09825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0"/>
            <a:ext cx="12191999" cy="6857999"/>
            <a:chOff x="0" y="-1175771"/>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75771"/>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1117603"/>
              <a:ext cx="8315325" cy="37486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sp>
        <p:nvSpPr>
          <p:cNvPr id="12" name="Title 1">
            <a:extLst>
              <a:ext uri="{FF2B5EF4-FFF2-40B4-BE49-F238E27FC236}">
                <a16:creationId xmlns:a16="http://schemas.microsoft.com/office/drawing/2014/main" id="{FEE1AEFE-FA0E-4054-B200-F961F79B56FA}"/>
              </a:ext>
            </a:extLst>
          </p:cNvPr>
          <p:cNvSpPr txBox="1">
            <a:spLocks/>
          </p:cNvSpPr>
          <p:nvPr/>
        </p:nvSpPr>
        <p:spPr>
          <a:xfrm>
            <a:off x="669332" y="72224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solidFill>
                  <a:srgbClr val="A2978A"/>
                </a:solidFill>
                <a:latin typeface="Arial" panose="020B0604020202020204" pitchFamily="34" charset="0"/>
                <a:ea typeface="Gotham" charset="0"/>
                <a:cs typeface="Arial" panose="020B0604020202020204" pitchFamily="34" charset="0"/>
              </a:rPr>
              <a:t>Housing Need by Number of Bedrooms</a:t>
            </a:r>
          </a:p>
        </p:txBody>
      </p:sp>
      <p:graphicFrame>
        <p:nvGraphicFramePr>
          <p:cNvPr id="10" name="Chart 9">
            <a:extLst>
              <a:ext uri="{FF2B5EF4-FFF2-40B4-BE49-F238E27FC236}">
                <a16:creationId xmlns:a16="http://schemas.microsoft.com/office/drawing/2014/main" id="{A4648C68-CADA-4577-896D-AB82A9B82F67}"/>
              </a:ext>
            </a:extLst>
          </p:cNvPr>
          <p:cNvGraphicFramePr>
            <a:graphicFrameLocks/>
          </p:cNvGraphicFramePr>
          <p:nvPr>
            <p:extLst>
              <p:ext uri="{D42A27DB-BD31-4B8C-83A1-F6EECF244321}">
                <p14:modId xmlns:p14="http://schemas.microsoft.com/office/powerpoint/2010/main" val="1045664678"/>
              </p:ext>
            </p:extLst>
          </p:nvPr>
        </p:nvGraphicFramePr>
        <p:xfrm>
          <a:off x="322118" y="1797627"/>
          <a:ext cx="11492346" cy="440776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891857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582C181-5E24-CE43-B5E5-7E9F9B48344E}"/>
              </a:ext>
            </a:extLst>
          </p:cNvPr>
          <p:cNvGrpSpPr/>
          <p:nvPr/>
        </p:nvGrpSpPr>
        <p:grpSpPr>
          <a:xfrm>
            <a:off x="1" y="0"/>
            <a:ext cx="12191999" cy="6857999"/>
            <a:chOff x="0" y="-1175771"/>
            <a:chExt cx="12191999" cy="6857999"/>
          </a:xfrm>
        </p:grpSpPr>
        <p:pic>
          <p:nvPicPr>
            <p:cNvPr id="5" name="Picture 4">
              <a:extLst>
                <a:ext uri="{FF2B5EF4-FFF2-40B4-BE49-F238E27FC236}">
                  <a16:creationId xmlns:a16="http://schemas.microsoft.com/office/drawing/2014/main" id="{3C73C097-5F1D-AB49-8AFC-7255DE89FFCB}"/>
                </a:ext>
              </a:extLst>
            </p:cNvPr>
            <p:cNvPicPr>
              <a:picLocks noChangeAspect="1"/>
            </p:cNvPicPr>
            <p:nvPr/>
          </p:nvPicPr>
          <p:blipFill>
            <a:blip r:embed="rId3"/>
            <a:stretch>
              <a:fillRect/>
            </a:stretch>
          </p:blipFill>
          <p:spPr>
            <a:xfrm>
              <a:off x="0" y="-1175771"/>
              <a:ext cx="12191999" cy="6857999"/>
            </a:xfrm>
            <a:prstGeom prst="rect">
              <a:avLst/>
            </a:prstGeom>
          </p:spPr>
        </p:pic>
        <p:sp>
          <p:nvSpPr>
            <p:cNvPr id="6" name="Rectangle 5">
              <a:extLst>
                <a:ext uri="{FF2B5EF4-FFF2-40B4-BE49-F238E27FC236}">
                  <a16:creationId xmlns:a16="http://schemas.microsoft.com/office/drawing/2014/main" id="{A6175DFD-4BA7-8B48-B30A-D6E23951302E}"/>
                </a:ext>
              </a:extLst>
            </p:cNvPr>
            <p:cNvSpPr/>
            <p:nvPr/>
          </p:nvSpPr>
          <p:spPr>
            <a:xfrm>
              <a:off x="2057400" y="1045764"/>
              <a:ext cx="8315325" cy="38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 name="Picture 6">
            <a:extLst>
              <a:ext uri="{FF2B5EF4-FFF2-40B4-BE49-F238E27FC236}">
                <a16:creationId xmlns:a16="http://schemas.microsoft.com/office/drawing/2014/main" id="{3937858D-8D7C-7E4F-B2A2-1265066ACC41}"/>
              </a:ext>
            </a:extLst>
          </p:cNvPr>
          <p:cNvPicPr>
            <a:picLocks noChangeAspect="1"/>
          </p:cNvPicPr>
          <p:nvPr/>
        </p:nvPicPr>
        <p:blipFill rotWithShape="1">
          <a:blip r:embed="rId3"/>
          <a:srcRect l="22119" t="33220" r="22203" b="34012"/>
          <a:stretch/>
        </p:blipFill>
        <p:spPr>
          <a:xfrm>
            <a:off x="186541" y="6205391"/>
            <a:ext cx="1456279" cy="482102"/>
          </a:xfrm>
          <a:prstGeom prst="rect">
            <a:avLst/>
          </a:prstGeom>
        </p:spPr>
      </p:pic>
      <p:sp>
        <p:nvSpPr>
          <p:cNvPr id="10" name="Title 1">
            <a:extLst>
              <a:ext uri="{FF2B5EF4-FFF2-40B4-BE49-F238E27FC236}">
                <a16:creationId xmlns:a16="http://schemas.microsoft.com/office/drawing/2014/main" id="{C9968560-CB2C-4D88-98E6-E2107E546515}"/>
              </a:ext>
            </a:extLst>
          </p:cNvPr>
          <p:cNvSpPr>
            <a:spLocks noGrp="1"/>
          </p:cNvSpPr>
          <p:nvPr>
            <p:ph type="title"/>
          </p:nvPr>
        </p:nvSpPr>
        <p:spPr>
          <a:xfrm>
            <a:off x="802682" y="624235"/>
            <a:ext cx="4540843" cy="1325563"/>
          </a:xfrm>
        </p:spPr>
        <p:txBody>
          <a:bodyPr>
            <a:normAutofit/>
          </a:bodyPr>
          <a:lstStyle/>
          <a:p>
            <a:r>
              <a:rPr lang="en-US" sz="4000" dirty="0">
                <a:solidFill>
                  <a:srgbClr val="A2978A"/>
                </a:solidFill>
                <a:latin typeface="Arial" panose="020B0604020202020204" pitchFamily="34" charset="0"/>
                <a:ea typeface="Gotham" charset="0"/>
                <a:cs typeface="Arial" panose="020B0604020202020204" pitchFamily="34" charset="0"/>
              </a:rPr>
              <a:t>Household Income</a:t>
            </a:r>
          </a:p>
        </p:txBody>
      </p:sp>
      <p:sp>
        <p:nvSpPr>
          <p:cNvPr id="15" name="TextBox 14">
            <a:extLst>
              <a:ext uri="{FF2B5EF4-FFF2-40B4-BE49-F238E27FC236}">
                <a16:creationId xmlns:a16="http://schemas.microsoft.com/office/drawing/2014/main" id="{FF0D6A97-D0F9-472A-94A5-6CFE3BC83A50}"/>
              </a:ext>
            </a:extLst>
          </p:cNvPr>
          <p:cNvSpPr txBox="1"/>
          <p:nvPr/>
        </p:nvSpPr>
        <p:spPr>
          <a:xfrm>
            <a:off x="4646725" y="6438841"/>
            <a:ext cx="2898550" cy="338554"/>
          </a:xfrm>
          <a:prstGeom prst="rect">
            <a:avLst/>
          </a:prstGeom>
          <a:noFill/>
        </p:spPr>
        <p:txBody>
          <a:bodyPr wrap="none" rtlCol="0">
            <a:spAutoFit/>
          </a:bodyPr>
          <a:lstStyle/>
          <a:p>
            <a:r>
              <a:rPr lang="en-US" sz="1600" dirty="0">
                <a:solidFill>
                  <a:srgbClr val="C1D642"/>
                </a:solidFill>
                <a:latin typeface="Arial" panose="020B0604020202020204" pitchFamily="34" charset="0"/>
                <a:cs typeface="Arial" panose="020B0604020202020204" pitchFamily="34" charset="0"/>
              </a:rPr>
              <a:t>Households by Income Group</a:t>
            </a:r>
            <a:endParaRPr lang="en-CA" sz="1600" dirty="0">
              <a:solidFill>
                <a:srgbClr val="C1D642"/>
              </a:solidFill>
              <a:latin typeface="Arial" panose="020B0604020202020204" pitchFamily="34" charset="0"/>
              <a:cs typeface="Arial" panose="020B0604020202020204" pitchFamily="34" charset="0"/>
            </a:endParaRPr>
          </a:p>
        </p:txBody>
      </p:sp>
      <p:graphicFrame>
        <p:nvGraphicFramePr>
          <p:cNvPr id="11" name="Chart 10">
            <a:extLst>
              <a:ext uri="{FF2B5EF4-FFF2-40B4-BE49-F238E27FC236}">
                <a16:creationId xmlns:a16="http://schemas.microsoft.com/office/drawing/2014/main" id="{C255E70E-E201-4F67-9BDD-FB6033D36382}"/>
              </a:ext>
            </a:extLst>
          </p:cNvPr>
          <p:cNvGraphicFramePr>
            <a:graphicFrameLocks/>
          </p:cNvGraphicFramePr>
          <p:nvPr>
            <p:extLst>
              <p:ext uri="{D42A27DB-BD31-4B8C-83A1-F6EECF244321}">
                <p14:modId xmlns:p14="http://schemas.microsoft.com/office/powerpoint/2010/main" val="3121041599"/>
              </p:ext>
            </p:extLst>
          </p:nvPr>
        </p:nvGraphicFramePr>
        <p:xfrm>
          <a:off x="613065" y="2057400"/>
          <a:ext cx="11035144" cy="414799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7726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pic>
        <p:nvPicPr>
          <p:cNvPr id="3" name="Picture 2">
            <a:extLst>
              <a:ext uri="{FF2B5EF4-FFF2-40B4-BE49-F238E27FC236}">
                <a16:creationId xmlns:a16="http://schemas.microsoft.com/office/drawing/2014/main" id="{533347E7-14F8-0149-A418-6D3BF73EB2A5}"/>
              </a:ext>
            </a:extLst>
          </p:cNvPr>
          <p:cNvPicPr>
            <a:picLocks noChangeAspect="1"/>
          </p:cNvPicPr>
          <p:nvPr/>
        </p:nvPicPr>
        <p:blipFill rotWithShape="1">
          <a:blip r:embed="rId3"/>
          <a:srcRect l="5413" t="4789" r="4437"/>
          <a:stretch/>
        </p:blipFill>
        <p:spPr>
          <a:xfrm>
            <a:off x="4416723" y="1362972"/>
            <a:ext cx="7746521" cy="5133352"/>
          </a:xfrm>
          <a:prstGeom prst="rect">
            <a:avLst/>
          </a:prstGeom>
        </p:spPr>
      </p:pic>
      <p:pic>
        <p:nvPicPr>
          <p:cNvPr id="5" name="Picture 4">
            <a:extLst>
              <a:ext uri="{FF2B5EF4-FFF2-40B4-BE49-F238E27FC236}">
                <a16:creationId xmlns:a16="http://schemas.microsoft.com/office/drawing/2014/main" id="{70D9B90E-29ED-3643-8CE0-653C97DC9862}"/>
              </a:ext>
            </a:extLst>
          </p:cNvPr>
          <p:cNvPicPr>
            <a:picLocks noChangeAspect="1"/>
          </p:cNvPicPr>
          <p:nvPr/>
        </p:nvPicPr>
        <p:blipFill>
          <a:blip r:embed="rId4"/>
          <a:stretch>
            <a:fillRect/>
          </a:stretch>
        </p:blipFill>
        <p:spPr>
          <a:xfrm>
            <a:off x="479160" y="1362972"/>
            <a:ext cx="3350968" cy="4337085"/>
          </a:xfrm>
          <a:prstGeom prst="rect">
            <a:avLst/>
          </a:prstGeom>
        </p:spPr>
      </p:pic>
      <p:pic>
        <p:nvPicPr>
          <p:cNvPr id="168" name="Google Shape;168;p3"/>
          <p:cNvPicPr preferRelativeResize="0"/>
          <p:nvPr/>
        </p:nvPicPr>
        <p:blipFill rotWithShape="1">
          <a:blip r:embed="rId5">
            <a:alphaModFix/>
          </a:blip>
          <a:srcRect b="5823"/>
          <a:stretch/>
        </p:blipFill>
        <p:spPr>
          <a:xfrm>
            <a:off x="2637872" y="4062550"/>
            <a:ext cx="3557701" cy="2589051"/>
          </a:xfrm>
          <a:prstGeom prst="rect">
            <a:avLst/>
          </a:prstGeom>
          <a:noFill/>
          <a:ln w="9525" cap="flat" cmpd="sng">
            <a:solidFill>
              <a:schemeClr val="lt1"/>
            </a:solidFill>
            <a:prstDash val="solid"/>
            <a:round/>
            <a:headEnd type="none" w="sm" len="sm"/>
            <a:tailEnd type="none" w="sm" len="sm"/>
          </a:ln>
        </p:spPr>
      </p:pic>
    </p:spTree>
    <p:extLst>
      <p:ext uri="{BB962C8B-B14F-4D97-AF65-F5344CB8AC3E}">
        <p14:creationId xmlns:p14="http://schemas.microsoft.com/office/powerpoint/2010/main" val="877606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62B53958-3403-4641-BE00-69D2C237097D}"/>
              </a:ext>
            </a:extLst>
          </p:cNvPr>
          <p:cNvSpPr/>
          <p:nvPr/>
        </p:nvSpPr>
        <p:spPr bwMode="auto">
          <a:xfrm>
            <a:off x="957065" y="1478301"/>
            <a:ext cx="10223258" cy="4697756"/>
          </a:xfrm>
          <a:prstGeom prst="roundRect">
            <a:avLst/>
          </a:prstGeom>
          <a:solidFill>
            <a:schemeClr val="bg2">
              <a:lumMod val="75000"/>
            </a:schemeClr>
          </a:solidFill>
          <a:ln w="12700" cap="flat" cmpd="sng" algn="ctr">
            <a:solidFill>
              <a:srgbClr val="FFFFFF"/>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lvl="0" indent="0" algn="ctr" defTabSz="825500" rtl="0" eaLnBrk="1" fontAlgn="base" latinLnBrk="0" hangingPunct="0">
              <a:lnSpc>
                <a:spcPct val="100000"/>
              </a:lnSpc>
              <a:spcBef>
                <a:spcPct val="0"/>
              </a:spcBef>
              <a:spcAft>
                <a:spcPct val="0"/>
              </a:spcAft>
              <a:buClrTx/>
              <a:buSzTx/>
              <a:buFontTx/>
              <a:buNone/>
              <a:tabLst/>
              <a:defRPr/>
            </a:pPr>
            <a:endParaRPr kumimoji="0" lang="en-US" sz="58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Helvetica Neue Light" charset="0"/>
              <a:ea typeface="ＭＳ Ｐゴシック" charset="0"/>
              <a:cs typeface="Helvetica Neue Light" charset="0"/>
              <a:sym typeface="Helvetica Neue Light" charset="0"/>
            </a:endParaRPr>
          </a:p>
        </p:txBody>
      </p:sp>
      <p:sp>
        <p:nvSpPr>
          <p:cNvPr id="26" name="Title 1">
            <a:extLst>
              <a:ext uri="{FF2B5EF4-FFF2-40B4-BE49-F238E27FC236}">
                <a16:creationId xmlns:a16="http://schemas.microsoft.com/office/drawing/2014/main" id="{31424A52-4CE3-E041-B00D-DDE5CF3E6496}"/>
              </a:ext>
            </a:extLst>
          </p:cNvPr>
          <p:cNvSpPr txBox="1">
            <a:spLocks/>
          </p:cNvSpPr>
          <p:nvPr/>
        </p:nvSpPr>
        <p:spPr>
          <a:xfrm>
            <a:off x="2479729" y="2591138"/>
            <a:ext cx="7687160" cy="2046730"/>
          </a:xfrm>
        </p:spPr>
        <p:txBody>
          <a:bodyPr>
            <a:noAutofit/>
          </a:bodyPr>
          <a:lstStyle>
            <a:lvl1pPr algn="l" defTabSz="825500" rtl="0" eaLnBrk="1" fontAlgn="base" hangingPunct="1">
              <a:spcBef>
                <a:spcPct val="0"/>
              </a:spcBef>
              <a:spcAft>
                <a:spcPct val="0"/>
              </a:spcAft>
              <a:defRPr sz="7200">
                <a:solidFill>
                  <a:schemeClr val="tx1"/>
                </a:solidFill>
                <a:effectLst/>
                <a:latin typeface="Arial" panose="020B0604020202020204" pitchFamily="34" charset="0"/>
                <a:ea typeface="+mj-ea"/>
                <a:cs typeface="Arial" panose="020B0604020202020204" pitchFamily="34" charset="0"/>
                <a:sym typeface="Helvetica Neue Light" charset="0"/>
              </a:defRPr>
            </a:lvl1pPr>
            <a:lvl2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2pPr>
            <a:lvl3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3pPr>
            <a:lvl4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4pPr>
            <a:lvl5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5pPr>
            <a:lvl6pPr marL="4572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6pPr>
            <a:lvl7pPr marL="9144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7pPr>
            <a:lvl8pPr marL="13716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8pPr>
            <a:lvl9pPr marL="18288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9pPr>
          </a:lstStyle>
          <a:p>
            <a:pPr marL="0" marR="0" lvl="0" indent="0" algn="l" defTabSz="412750" rtl="0" eaLnBrk="1" fontAlgn="base" latinLnBrk="0" hangingPunct="1">
              <a:lnSpc>
                <a:spcPct val="250000"/>
              </a:lnSpc>
              <a:spcBef>
                <a:spcPct val="0"/>
              </a:spcBef>
              <a:spcAft>
                <a:spcPct val="0"/>
              </a:spcAft>
              <a:buClrTx/>
              <a:buSzTx/>
              <a:buFontTx/>
              <a:buNone/>
              <a:tabLst/>
              <a:defRPr/>
            </a:pPr>
            <a:r>
              <a:rPr lang="en-US" sz="4400" dirty="0">
                <a:solidFill>
                  <a:srgbClr val="F0F1F2"/>
                </a:solidFill>
                <a:ea typeface="ＭＳ Ｐゴシック"/>
              </a:rPr>
              <a:t>DISCUSSION &amp; QUESTIONS</a:t>
            </a:r>
            <a:endParaRPr kumimoji="0" lang="en-US" sz="4400" b="0" i="0" u="none" strike="noStrike" kern="1200" cap="none" spc="0" normalizeH="0" baseline="0" noProof="0" dirty="0">
              <a:ln>
                <a:noFill/>
              </a:ln>
              <a:solidFill>
                <a:srgbClr val="F0F1F2"/>
              </a:solidFill>
              <a:effectLst/>
              <a:uLnTx/>
              <a:uFillTx/>
              <a:ea typeface="ＭＳ Ｐゴシック"/>
              <a:sym typeface="Helvetica Neue Light" charset="0"/>
            </a:endParaRPr>
          </a:p>
        </p:txBody>
      </p:sp>
      <p:sp>
        <p:nvSpPr>
          <p:cNvPr id="8" name="TextBox 7">
            <a:extLst>
              <a:ext uri="{FF2B5EF4-FFF2-40B4-BE49-F238E27FC236}">
                <a16:creationId xmlns:a16="http://schemas.microsoft.com/office/drawing/2014/main" id="{EC6B8910-8770-9B49-8CED-C0177DB00F2E}"/>
              </a:ext>
            </a:extLst>
          </p:cNvPr>
          <p:cNvSpPr txBox="1"/>
          <p:nvPr/>
        </p:nvSpPr>
        <p:spPr>
          <a:xfrm>
            <a:off x="603115" y="2723745"/>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ＭＳ Ｐゴシック"/>
            </a:endParaRPr>
          </a:p>
        </p:txBody>
      </p:sp>
      <p:sp>
        <p:nvSpPr>
          <p:cNvPr id="9" name="TextBox 8">
            <a:extLst>
              <a:ext uri="{FF2B5EF4-FFF2-40B4-BE49-F238E27FC236}">
                <a16:creationId xmlns:a16="http://schemas.microsoft.com/office/drawing/2014/main" id="{6AA33B22-D696-4240-877E-28EEA55E6085}"/>
              </a:ext>
            </a:extLst>
          </p:cNvPr>
          <p:cNvSpPr txBox="1"/>
          <p:nvPr/>
        </p:nvSpPr>
        <p:spPr>
          <a:xfrm>
            <a:off x="1011677" y="2957209"/>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ＭＳ Ｐゴシック"/>
            </a:endParaRPr>
          </a:p>
        </p:txBody>
      </p:sp>
    </p:spTree>
    <p:extLst>
      <p:ext uri="{BB962C8B-B14F-4D97-AF65-F5344CB8AC3E}">
        <p14:creationId xmlns:p14="http://schemas.microsoft.com/office/powerpoint/2010/main" val="384061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53232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6B8910-8770-9B49-8CED-C0177DB00F2E}"/>
              </a:ext>
            </a:extLst>
          </p:cNvPr>
          <p:cNvSpPr txBox="1"/>
          <p:nvPr/>
        </p:nvSpPr>
        <p:spPr>
          <a:xfrm>
            <a:off x="603115" y="2723745"/>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6AA33B22-D696-4240-877E-28EEA55E6085}"/>
              </a:ext>
            </a:extLst>
          </p:cNvPr>
          <p:cNvSpPr txBox="1"/>
          <p:nvPr/>
        </p:nvSpPr>
        <p:spPr>
          <a:xfrm>
            <a:off x="1011677" y="2957209"/>
            <a:ext cx="184731" cy="369332"/>
          </a:xfrm>
          <a:prstGeom prst="rect">
            <a:avLst/>
          </a:prstGeom>
          <a:noFill/>
        </p:spPr>
        <p:txBody>
          <a:bodyPr wrap="none" rtlCol="0">
            <a:spAutoFit/>
          </a:bodyPr>
          <a:lstStyle/>
          <a:p>
            <a:endParaRPr lang="en-US" dirty="0"/>
          </a:p>
        </p:txBody>
      </p:sp>
      <p:grpSp>
        <p:nvGrpSpPr>
          <p:cNvPr id="3" name="Group 2">
            <a:extLst>
              <a:ext uri="{FF2B5EF4-FFF2-40B4-BE49-F238E27FC236}">
                <a16:creationId xmlns:a16="http://schemas.microsoft.com/office/drawing/2014/main" id="{52B768E1-4389-4A2D-B4C4-BA772B8D7A4D}"/>
              </a:ext>
            </a:extLst>
          </p:cNvPr>
          <p:cNvGrpSpPr/>
          <p:nvPr/>
        </p:nvGrpSpPr>
        <p:grpSpPr>
          <a:xfrm>
            <a:off x="787846" y="1522009"/>
            <a:ext cx="10604514" cy="3813981"/>
            <a:chOff x="957065" y="1478301"/>
            <a:chExt cx="10223258" cy="3904860"/>
          </a:xfrm>
          <a:solidFill>
            <a:srgbClr val="3B929A"/>
          </a:solidFill>
        </p:grpSpPr>
        <p:sp>
          <p:nvSpPr>
            <p:cNvPr id="10" name="Rounded Rectangle 9">
              <a:extLst>
                <a:ext uri="{FF2B5EF4-FFF2-40B4-BE49-F238E27FC236}">
                  <a16:creationId xmlns:a16="http://schemas.microsoft.com/office/drawing/2014/main" id="{62B53958-3403-4641-BE00-69D2C237097D}"/>
                </a:ext>
              </a:extLst>
            </p:cNvPr>
            <p:cNvSpPr/>
            <p:nvPr/>
          </p:nvSpPr>
          <p:spPr bwMode="auto">
            <a:xfrm>
              <a:off x="957065" y="1478301"/>
              <a:ext cx="10223258" cy="3904860"/>
            </a:xfrm>
            <a:prstGeom prst="roundRect">
              <a:avLst/>
            </a:prstGeom>
            <a:grpFill/>
            <a:ln w="12700" cap="flat" cmpd="sng" algn="ctr">
              <a:solidFill>
                <a:srgbClr val="FFFFFF"/>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ctr" defTabSz="825500" rtl="0" eaLnBrk="1" fontAlgn="base" latinLnBrk="0" hangingPunct="0">
                <a:lnSpc>
                  <a:spcPct val="100000"/>
                </a:lnSpc>
                <a:spcBef>
                  <a:spcPct val="0"/>
                </a:spcBef>
                <a:spcAft>
                  <a:spcPct val="0"/>
                </a:spcAft>
                <a:buClrTx/>
                <a:buSzTx/>
                <a:buFontTx/>
                <a:buNone/>
                <a:tabLst/>
              </a:pPr>
              <a:endParaRPr kumimoji="0" lang="en-US" sz="58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endParaRPr>
            </a:p>
          </p:txBody>
        </p:sp>
        <p:grpSp>
          <p:nvGrpSpPr>
            <p:cNvPr id="2" name="Group 1">
              <a:extLst>
                <a:ext uri="{FF2B5EF4-FFF2-40B4-BE49-F238E27FC236}">
                  <a16:creationId xmlns:a16="http://schemas.microsoft.com/office/drawing/2014/main" id="{A5B76EF0-F66F-4497-91C7-40DBD71037AC}"/>
                </a:ext>
              </a:extLst>
            </p:cNvPr>
            <p:cNvGrpSpPr/>
            <p:nvPr/>
          </p:nvGrpSpPr>
          <p:grpSpPr>
            <a:xfrm>
              <a:off x="1437475" y="2612653"/>
              <a:ext cx="9332301" cy="1687950"/>
              <a:chOff x="1437475" y="2612653"/>
              <a:chExt cx="9332301" cy="1687950"/>
            </a:xfrm>
            <a:grpFill/>
          </p:grpSpPr>
          <p:sp>
            <p:nvSpPr>
              <p:cNvPr id="27" name="Title 1">
                <a:extLst>
                  <a:ext uri="{FF2B5EF4-FFF2-40B4-BE49-F238E27FC236}">
                    <a16:creationId xmlns:a16="http://schemas.microsoft.com/office/drawing/2014/main" id="{C90BE9FA-5EE3-9746-B14E-0960C583960A}"/>
                  </a:ext>
                </a:extLst>
              </p:cNvPr>
              <p:cNvSpPr txBox="1">
                <a:spLocks/>
              </p:cNvSpPr>
              <p:nvPr/>
            </p:nvSpPr>
            <p:spPr>
              <a:xfrm>
                <a:off x="2101843" y="2711347"/>
                <a:ext cx="8667933" cy="506701"/>
              </a:xfrm>
              <a:grpFill/>
            </p:spPr>
            <p:txBody>
              <a:bodyPr>
                <a:noAutofit/>
              </a:bodyPr>
              <a:lstStyle>
                <a:lvl1pPr algn="l" defTabSz="825500" rtl="0" eaLnBrk="1" fontAlgn="base" hangingPunct="1">
                  <a:spcBef>
                    <a:spcPct val="0"/>
                  </a:spcBef>
                  <a:spcAft>
                    <a:spcPct val="0"/>
                  </a:spcAft>
                  <a:defRPr sz="7200">
                    <a:solidFill>
                      <a:schemeClr val="tx1"/>
                    </a:solidFill>
                    <a:effectLst/>
                    <a:latin typeface="Arial" panose="020B0604020202020204" pitchFamily="34" charset="0"/>
                    <a:ea typeface="+mj-ea"/>
                    <a:cs typeface="Arial" panose="020B0604020202020204" pitchFamily="34" charset="0"/>
                    <a:sym typeface="Helvetica Neue Light" charset="0"/>
                  </a:defRPr>
                </a:lvl1pPr>
                <a:lvl2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2pPr>
                <a:lvl3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3pPr>
                <a:lvl4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4pPr>
                <a:lvl5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5pPr>
                <a:lvl6pPr marL="4572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6pPr>
                <a:lvl7pPr marL="9144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7pPr>
                <a:lvl8pPr marL="13716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8pPr>
                <a:lvl9pPr marL="18288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9pPr>
              </a:lstStyle>
              <a:p>
                <a:pPr defTabSz="412750"/>
                <a:r>
                  <a:rPr lang="en-US" sz="2700" dirty="0">
                    <a:solidFill>
                      <a:srgbClr val="F0F1F2"/>
                    </a:solidFill>
                    <a:ea typeface="ＭＳ Ｐゴシック"/>
                  </a:rPr>
                  <a:t>Qualitative Findings – Community Engagement</a:t>
                </a:r>
              </a:p>
            </p:txBody>
          </p:sp>
          <p:pic>
            <p:nvPicPr>
              <p:cNvPr id="4" name="Graphic 3" descr="Users outline">
                <a:extLst>
                  <a:ext uri="{FF2B5EF4-FFF2-40B4-BE49-F238E27FC236}">
                    <a16:creationId xmlns:a16="http://schemas.microsoft.com/office/drawing/2014/main" id="{51E0298B-21DC-4C23-90DB-2B0EE47C201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448446" y="3596515"/>
                <a:ext cx="662978" cy="704088"/>
              </a:xfrm>
              <a:prstGeom prst="rect">
                <a:avLst/>
              </a:prstGeom>
            </p:spPr>
          </p:pic>
          <p:pic>
            <p:nvPicPr>
              <p:cNvPr id="6" name="Graphic 5" descr="Chat with solid fill">
                <a:extLst>
                  <a:ext uri="{FF2B5EF4-FFF2-40B4-BE49-F238E27FC236}">
                    <a16:creationId xmlns:a16="http://schemas.microsoft.com/office/drawing/2014/main" id="{334C2334-B535-4719-BAD9-559340DA562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37475" y="2612653"/>
                <a:ext cx="662978" cy="704088"/>
              </a:xfrm>
              <a:prstGeom prst="rect">
                <a:avLst/>
              </a:prstGeom>
            </p:spPr>
          </p:pic>
        </p:grpSp>
      </p:grpSp>
      <p:sp>
        <p:nvSpPr>
          <p:cNvPr id="18" name="Title 1">
            <a:extLst>
              <a:ext uri="{FF2B5EF4-FFF2-40B4-BE49-F238E27FC236}">
                <a16:creationId xmlns:a16="http://schemas.microsoft.com/office/drawing/2014/main" id="{EFA46801-F0BF-4444-8307-2BC967CE6209}"/>
              </a:ext>
            </a:extLst>
          </p:cNvPr>
          <p:cNvSpPr txBox="1">
            <a:spLocks/>
          </p:cNvSpPr>
          <p:nvPr/>
        </p:nvSpPr>
        <p:spPr>
          <a:xfrm>
            <a:off x="1975315" y="3614069"/>
            <a:ext cx="9474563" cy="494908"/>
          </a:xfrm>
          <a:solidFill>
            <a:srgbClr val="3B929A"/>
          </a:solidFill>
        </p:spPr>
        <p:txBody>
          <a:bodyPr>
            <a:noAutofit/>
          </a:bodyPr>
          <a:lstStyle>
            <a:lvl1pPr algn="l" defTabSz="825500" rtl="0" eaLnBrk="1" fontAlgn="base" hangingPunct="1">
              <a:spcBef>
                <a:spcPct val="0"/>
              </a:spcBef>
              <a:spcAft>
                <a:spcPct val="0"/>
              </a:spcAft>
              <a:defRPr sz="7200">
                <a:solidFill>
                  <a:schemeClr val="tx1"/>
                </a:solidFill>
                <a:effectLst/>
                <a:latin typeface="Arial" panose="020B0604020202020204" pitchFamily="34" charset="0"/>
                <a:ea typeface="+mj-ea"/>
                <a:cs typeface="Arial" panose="020B0604020202020204" pitchFamily="34" charset="0"/>
                <a:sym typeface="Helvetica Neue Light" charset="0"/>
              </a:defRPr>
            </a:lvl1pPr>
            <a:lvl2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2pPr>
            <a:lvl3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3pPr>
            <a:lvl4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4pPr>
            <a:lvl5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5pPr>
            <a:lvl6pPr marL="4572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6pPr>
            <a:lvl7pPr marL="9144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7pPr>
            <a:lvl8pPr marL="13716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8pPr>
            <a:lvl9pPr marL="18288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9pPr>
          </a:lstStyle>
          <a:p>
            <a:pPr defTabSz="412750"/>
            <a:r>
              <a:rPr lang="en-US" sz="2700" dirty="0">
                <a:solidFill>
                  <a:srgbClr val="F0F1F2"/>
                </a:solidFill>
                <a:ea typeface="ＭＳ Ｐゴシック"/>
              </a:rPr>
              <a:t>Quantitative Findings – Data, Methodology &amp; Projections</a:t>
            </a:r>
          </a:p>
        </p:txBody>
      </p:sp>
    </p:spTree>
    <p:extLst>
      <p:ext uri="{BB962C8B-B14F-4D97-AF65-F5344CB8AC3E}">
        <p14:creationId xmlns:p14="http://schemas.microsoft.com/office/powerpoint/2010/main" val="3184277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5"/>
          <p:cNvSpPr/>
          <p:nvPr/>
        </p:nvSpPr>
        <p:spPr>
          <a:xfrm>
            <a:off x="1" y="0"/>
            <a:ext cx="12191999" cy="685799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186541" y="6205391"/>
            <a:ext cx="1456279" cy="482102"/>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txBox="1"/>
          <p:nvPr/>
        </p:nvSpPr>
        <p:spPr>
          <a:xfrm>
            <a:off x="1352830" y="938505"/>
            <a:ext cx="6295745"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A2978A"/>
              </a:buClr>
              <a:buSzPts val="4000"/>
              <a:buFont typeface="Arial"/>
              <a:buNone/>
            </a:pPr>
            <a:r>
              <a:rPr lang="en-US" sz="4000" b="0" i="0" u="none" strike="noStrike" cap="none">
                <a:solidFill>
                  <a:srgbClr val="A2978A"/>
                </a:solidFill>
                <a:latin typeface="Arial"/>
                <a:ea typeface="Arial"/>
                <a:cs typeface="Arial"/>
                <a:sym typeface="Arial"/>
              </a:rPr>
              <a:t>Community Engagement</a:t>
            </a:r>
            <a:endParaRPr sz="1400" b="0" i="0" u="none" strike="noStrike" cap="none">
              <a:solidFill>
                <a:srgbClr val="000000"/>
              </a:solidFill>
              <a:latin typeface="Arial"/>
              <a:ea typeface="Arial"/>
              <a:cs typeface="Arial"/>
              <a:sym typeface="Arial"/>
            </a:endParaRPr>
          </a:p>
        </p:txBody>
      </p:sp>
      <p:sp>
        <p:nvSpPr>
          <p:cNvPr id="190" name="Google Shape;190;p5"/>
          <p:cNvSpPr txBox="1"/>
          <p:nvPr/>
        </p:nvSpPr>
        <p:spPr>
          <a:xfrm>
            <a:off x="1792319" y="2126593"/>
            <a:ext cx="7957054" cy="3291082"/>
          </a:xfrm>
          <a:prstGeom prst="rect">
            <a:avLst/>
          </a:prstGeom>
          <a:solidFill>
            <a:srgbClr val="FFFFFF"/>
          </a:solidFill>
          <a:ln>
            <a:noFill/>
          </a:ln>
        </p:spPr>
        <p:txBody>
          <a:bodyPr spcFirstLastPara="1" wrap="square" lIns="91425" tIns="45700" rIns="91425" bIns="45700" anchor="t" anchorCtr="0">
            <a:normAutofit/>
          </a:bodyPr>
          <a:lstStyle/>
          <a:p>
            <a:pPr marL="228600" marR="0" lvl="0" indent="-228600" algn="l" rtl="0">
              <a:lnSpc>
                <a:spcPct val="150000"/>
              </a:lnSpc>
              <a:spcBef>
                <a:spcPts val="0"/>
              </a:spcBef>
              <a:spcAft>
                <a:spcPts val="0"/>
              </a:spcAft>
              <a:buClr>
                <a:srgbClr val="2FBCB8"/>
              </a:buClr>
              <a:buSzPts val="2800"/>
              <a:buFont typeface="Arial"/>
              <a:buChar char="•"/>
            </a:pPr>
            <a:r>
              <a:rPr lang="en-US" sz="2800" b="0" i="0" u="none" strike="noStrike" cap="none" dirty="0" err="1">
                <a:solidFill>
                  <a:srgbClr val="2FBCB8"/>
                </a:solidFill>
                <a:latin typeface="Arial"/>
                <a:ea typeface="Arial"/>
                <a:cs typeface="Arial"/>
                <a:sym typeface="Arial"/>
              </a:rPr>
              <a:t>PlaceSpeak</a:t>
            </a:r>
            <a:r>
              <a:rPr lang="en-US" sz="2800" b="0" i="0" u="none" strike="noStrike" cap="none" dirty="0">
                <a:solidFill>
                  <a:srgbClr val="2FBCB8"/>
                </a:solidFill>
                <a:latin typeface="Arial"/>
                <a:ea typeface="Arial"/>
                <a:cs typeface="Arial"/>
                <a:sym typeface="Arial"/>
              </a:rPr>
              <a:t> Questionnaire</a:t>
            </a:r>
            <a:endParaRPr sz="1400" b="0" i="0" u="none" strike="noStrike" cap="none" dirty="0">
              <a:solidFill>
                <a:srgbClr val="000000"/>
              </a:solidFill>
              <a:latin typeface="Arial"/>
              <a:ea typeface="Arial"/>
              <a:cs typeface="Arial"/>
              <a:sym typeface="Arial"/>
            </a:endParaRPr>
          </a:p>
          <a:p>
            <a:pPr marL="228600" marR="0" lvl="0" indent="-228600" algn="l" rtl="0">
              <a:lnSpc>
                <a:spcPct val="150000"/>
              </a:lnSpc>
              <a:spcBef>
                <a:spcPts val="1000"/>
              </a:spcBef>
              <a:spcAft>
                <a:spcPts val="0"/>
              </a:spcAft>
              <a:buClr>
                <a:srgbClr val="2FBCB8"/>
              </a:buClr>
              <a:buSzPts val="2800"/>
              <a:buFont typeface="Arial"/>
              <a:buChar char="•"/>
            </a:pPr>
            <a:r>
              <a:rPr lang="en-US" sz="2800" b="0" i="0" u="none" strike="noStrike" cap="none" dirty="0">
                <a:solidFill>
                  <a:srgbClr val="2FBCB8"/>
                </a:solidFill>
                <a:latin typeface="Arial"/>
                <a:ea typeface="Arial"/>
                <a:cs typeface="Arial"/>
                <a:sym typeface="Arial"/>
              </a:rPr>
              <a:t>Virtual Community Cafés</a:t>
            </a:r>
            <a:endParaRPr sz="1400" b="0" i="0" u="none" strike="noStrike" cap="none" dirty="0">
              <a:solidFill>
                <a:srgbClr val="000000"/>
              </a:solidFill>
              <a:latin typeface="Arial"/>
              <a:ea typeface="Arial"/>
              <a:cs typeface="Arial"/>
              <a:sym typeface="Arial"/>
            </a:endParaRPr>
          </a:p>
          <a:p>
            <a:pPr marL="228600" marR="0" lvl="0" indent="-228600" algn="l" rtl="0">
              <a:lnSpc>
                <a:spcPct val="150000"/>
              </a:lnSpc>
              <a:spcBef>
                <a:spcPts val="1000"/>
              </a:spcBef>
              <a:spcAft>
                <a:spcPts val="0"/>
              </a:spcAft>
              <a:buClr>
                <a:srgbClr val="2FBCB8"/>
              </a:buClr>
              <a:buSzPts val="2800"/>
              <a:buFont typeface="Arial"/>
              <a:buChar char="•"/>
            </a:pPr>
            <a:r>
              <a:rPr lang="en-US" sz="2800" b="0" i="0" u="none" strike="noStrike" cap="none" dirty="0">
                <a:solidFill>
                  <a:srgbClr val="2FBCB8"/>
                </a:solidFill>
                <a:latin typeface="Arial"/>
                <a:ea typeface="Arial"/>
                <a:cs typeface="Arial"/>
                <a:sym typeface="Arial"/>
              </a:rPr>
              <a:t>Stakeholder Interviews</a:t>
            </a:r>
            <a:endParaRPr sz="1400" b="0" i="0" u="none" strike="noStrike" cap="none" dirty="0">
              <a:solidFill>
                <a:srgbClr val="000000"/>
              </a:solidFill>
              <a:latin typeface="Arial"/>
              <a:ea typeface="Arial"/>
              <a:cs typeface="Arial"/>
              <a:sym typeface="Arial"/>
            </a:endParaRPr>
          </a:p>
          <a:p>
            <a:pPr marL="228600" marR="0" lvl="0" indent="-228600" algn="l" rtl="0">
              <a:lnSpc>
                <a:spcPct val="150000"/>
              </a:lnSpc>
              <a:spcBef>
                <a:spcPts val="1000"/>
              </a:spcBef>
              <a:spcAft>
                <a:spcPts val="0"/>
              </a:spcAft>
              <a:buClr>
                <a:srgbClr val="2FBCB8"/>
              </a:buClr>
              <a:buSzPts val="2800"/>
              <a:buFont typeface="Arial"/>
              <a:buChar char="•"/>
            </a:pPr>
            <a:r>
              <a:rPr lang="en-US" sz="2800" b="0" i="0" u="none" strike="noStrike" cap="none" dirty="0">
                <a:solidFill>
                  <a:srgbClr val="2FBCB8"/>
                </a:solidFill>
                <a:latin typeface="Arial"/>
                <a:ea typeface="Arial"/>
                <a:cs typeface="Arial"/>
                <a:sym typeface="Arial"/>
              </a:rPr>
              <a:t>First Nation Housing Manager Interviews</a:t>
            </a:r>
            <a:endParaRPr sz="1400" b="0" i="0" u="none" strike="noStrike" cap="none" dirty="0">
              <a:solidFill>
                <a:srgbClr val="000000"/>
              </a:solidFill>
              <a:latin typeface="Arial"/>
              <a:ea typeface="Arial"/>
              <a:cs typeface="Arial"/>
              <a:sym typeface="Arial"/>
            </a:endParaRPr>
          </a:p>
        </p:txBody>
      </p:sp>
      <p:pic>
        <p:nvPicPr>
          <p:cNvPr id="191" name="Google Shape;191;p5"/>
          <p:cNvPicPr preferRelativeResize="0"/>
          <p:nvPr/>
        </p:nvPicPr>
        <p:blipFill rotWithShape="1">
          <a:blip r:embed="rId3">
            <a:alphaModFix/>
          </a:blip>
          <a:srcRect/>
          <a:stretch/>
        </p:blipFill>
        <p:spPr>
          <a:xfrm>
            <a:off x="8253401" y="1349473"/>
            <a:ext cx="2991944" cy="1570772"/>
          </a:xfrm>
          <a:prstGeom prst="rect">
            <a:avLst/>
          </a:prstGeom>
          <a:noFill/>
          <a:ln>
            <a:noFill/>
          </a:ln>
        </p:spPr>
      </p:pic>
    </p:spTree>
    <p:extLst>
      <p:ext uri="{BB962C8B-B14F-4D97-AF65-F5344CB8AC3E}">
        <p14:creationId xmlns:p14="http://schemas.microsoft.com/office/powerpoint/2010/main" val="2044201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6"/>
          <p:cNvPicPr preferRelativeResize="0"/>
          <p:nvPr/>
        </p:nvPicPr>
        <p:blipFill rotWithShape="1">
          <a:blip r:embed="rId3">
            <a:alphaModFix/>
          </a:blip>
          <a:srcRect/>
          <a:stretch/>
        </p:blipFill>
        <p:spPr>
          <a:xfrm>
            <a:off x="8918740" y="4764281"/>
            <a:ext cx="3189512" cy="1901438"/>
          </a:xfrm>
          <a:prstGeom prst="rect">
            <a:avLst/>
          </a:prstGeom>
          <a:noFill/>
          <a:ln>
            <a:noFill/>
          </a:ln>
        </p:spPr>
      </p:pic>
      <p:sp>
        <p:nvSpPr>
          <p:cNvPr id="198" name="Google Shape;198;p6"/>
          <p:cNvSpPr txBox="1"/>
          <p:nvPr/>
        </p:nvSpPr>
        <p:spPr>
          <a:xfrm>
            <a:off x="1609492" y="2070436"/>
            <a:ext cx="8835000" cy="3781200"/>
          </a:xfrm>
          <a:prstGeom prst="rect">
            <a:avLst/>
          </a:prstGeom>
          <a:noFill/>
          <a:ln>
            <a:noFill/>
          </a:ln>
        </p:spPr>
        <p:txBody>
          <a:bodyPr spcFirstLastPara="1" wrap="square" lIns="91425" tIns="45700" rIns="91425" bIns="45700" anchor="t" anchorCtr="0">
            <a:normAutofit fontScale="92500" lnSpcReduction="10000"/>
          </a:bodyPr>
          <a:lstStyle/>
          <a:p>
            <a:pPr marL="457200" lvl="0" indent="-366395" algn="l" rtl="0">
              <a:lnSpc>
                <a:spcPct val="150000"/>
              </a:lnSpc>
              <a:spcBef>
                <a:spcPts val="0"/>
              </a:spcBef>
              <a:spcAft>
                <a:spcPts val="0"/>
              </a:spcAft>
              <a:buClr>
                <a:srgbClr val="2FBCB8"/>
              </a:buClr>
              <a:buSzPct val="100000"/>
              <a:buAutoNum type="arabicPeriod"/>
            </a:pPr>
            <a:r>
              <a:rPr lang="en-US" sz="2600" dirty="0">
                <a:solidFill>
                  <a:srgbClr val="2FBCB8"/>
                </a:solidFill>
              </a:rPr>
              <a:t>One-bedroom apartments are most in need</a:t>
            </a:r>
            <a:endParaRPr sz="2600" dirty="0">
              <a:solidFill>
                <a:srgbClr val="2FBCB8"/>
              </a:solidFill>
            </a:endParaRPr>
          </a:p>
          <a:p>
            <a:pPr marL="457200" lvl="0" indent="-366395" algn="l" rtl="0">
              <a:lnSpc>
                <a:spcPct val="150000"/>
              </a:lnSpc>
              <a:spcBef>
                <a:spcPts val="0"/>
              </a:spcBef>
              <a:spcAft>
                <a:spcPts val="0"/>
              </a:spcAft>
              <a:buClr>
                <a:srgbClr val="2FBCB8"/>
              </a:buClr>
              <a:buSzPct val="100000"/>
              <a:buAutoNum type="arabicPeriod"/>
            </a:pPr>
            <a:r>
              <a:rPr lang="en-US" sz="2600" dirty="0">
                <a:solidFill>
                  <a:srgbClr val="2FBCB8"/>
                </a:solidFill>
              </a:rPr>
              <a:t>Variety of affordable housing types and a shift towards smaller dwelling sizes is needed</a:t>
            </a:r>
            <a:endParaRPr sz="2600" dirty="0">
              <a:solidFill>
                <a:srgbClr val="2FBCB8"/>
              </a:solidFill>
            </a:endParaRPr>
          </a:p>
          <a:p>
            <a:pPr marL="457200" lvl="0" indent="-366395" algn="l" rtl="0">
              <a:lnSpc>
                <a:spcPct val="150000"/>
              </a:lnSpc>
              <a:spcBef>
                <a:spcPts val="0"/>
              </a:spcBef>
              <a:spcAft>
                <a:spcPts val="0"/>
              </a:spcAft>
              <a:buClr>
                <a:srgbClr val="2FBCB8"/>
              </a:buClr>
              <a:buSzPct val="100000"/>
              <a:buAutoNum type="arabicPeriod"/>
            </a:pPr>
            <a:r>
              <a:rPr lang="en-US" sz="2600" dirty="0">
                <a:solidFill>
                  <a:srgbClr val="2FBCB8"/>
                </a:solidFill>
              </a:rPr>
              <a:t>Seniors moving out of community due to shortage of supported and assisted homes </a:t>
            </a:r>
          </a:p>
          <a:p>
            <a:pPr marL="457200" lvl="0" indent="-366395" algn="l" rtl="0">
              <a:lnSpc>
                <a:spcPct val="150000"/>
              </a:lnSpc>
              <a:spcBef>
                <a:spcPts val="0"/>
              </a:spcBef>
              <a:spcAft>
                <a:spcPts val="0"/>
              </a:spcAft>
              <a:buClr>
                <a:srgbClr val="2FBCB8"/>
              </a:buClr>
              <a:buSzPct val="100000"/>
              <a:buAutoNum type="arabicPeriod"/>
            </a:pPr>
            <a:r>
              <a:rPr lang="en-US" sz="2600" dirty="0">
                <a:solidFill>
                  <a:srgbClr val="2FBCB8"/>
                </a:solidFill>
              </a:rPr>
              <a:t>Younger generations have housing challenges</a:t>
            </a:r>
            <a:endParaRPr sz="2600" dirty="0">
              <a:solidFill>
                <a:srgbClr val="2FBCB8"/>
              </a:solidFill>
            </a:endParaRPr>
          </a:p>
          <a:p>
            <a:pPr marL="457200" lvl="0" indent="-366395" algn="l" rtl="0">
              <a:lnSpc>
                <a:spcPct val="150000"/>
              </a:lnSpc>
              <a:spcBef>
                <a:spcPts val="0"/>
              </a:spcBef>
              <a:spcAft>
                <a:spcPts val="0"/>
              </a:spcAft>
              <a:buClr>
                <a:srgbClr val="2FBCB8"/>
              </a:buClr>
              <a:buSzPct val="100000"/>
              <a:buAutoNum type="arabicPeriod"/>
            </a:pPr>
            <a:r>
              <a:rPr lang="en-US" sz="2600" dirty="0">
                <a:solidFill>
                  <a:srgbClr val="2FBCB8"/>
                </a:solidFill>
              </a:rPr>
              <a:t>Lack of purpose-built rental buildings </a:t>
            </a:r>
            <a:endParaRPr sz="2600" dirty="0">
              <a:solidFill>
                <a:srgbClr val="2FBCB8"/>
              </a:solidFill>
            </a:endParaRPr>
          </a:p>
          <a:p>
            <a:pPr marL="0" marR="0" lvl="0" indent="0" algn="l" rtl="0">
              <a:lnSpc>
                <a:spcPct val="150000"/>
              </a:lnSpc>
              <a:spcBef>
                <a:spcPts val="1000"/>
              </a:spcBef>
              <a:spcAft>
                <a:spcPts val="0"/>
              </a:spcAft>
              <a:buNone/>
            </a:pPr>
            <a:endParaRPr sz="2800" dirty="0">
              <a:solidFill>
                <a:srgbClr val="2FBCB8"/>
              </a:solidFill>
            </a:endParaRPr>
          </a:p>
          <a:p>
            <a:pPr marL="0" marR="0" lvl="0" indent="0" algn="l" rtl="0">
              <a:lnSpc>
                <a:spcPct val="150000"/>
              </a:lnSpc>
              <a:spcBef>
                <a:spcPts val="1000"/>
              </a:spcBef>
              <a:spcAft>
                <a:spcPts val="0"/>
              </a:spcAft>
              <a:buClr>
                <a:schemeClr val="lt1"/>
              </a:buClr>
              <a:buSzPct val="100000"/>
              <a:buFont typeface="Arial"/>
              <a:buNone/>
            </a:pPr>
            <a:endParaRPr sz="2800" b="0" i="0" u="none" strike="noStrike" cap="none" dirty="0">
              <a:solidFill>
                <a:srgbClr val="2FBCB8"/>
              </a:solidFill>
              <a:latin typeface="Arial"/>
              <a:ea typeface="Arial"/>
              <a:cs typeface="Arial"/>
              <a:sym typeface="Arial"/>
            </a:endParaRPr>
          </a:p>
          <a:p>
            <a:pPr marL="0" marR="0" lvl="0" indent="0" algn="l" rtl="0">
              <a:lnSpc>
                <a:spcPct val="90000"/>
              </a:lnSpc>
              <a:spcBef>
                <a:spcPts val="1000"/>
              </a:spcBef>
              <a:spcAft>
                <a:spcPts val="0"/>
              </a:spcAft>
              <a:buClr>
                <a:schemeClr val="lt1"/>
              </a:buClr>
              <a:buSzPct val="100000"/>
              <a:buFont typeface="Arial"/>
              <a:buNone/>
            </a:pPr>
            <a:endParaRPr sz="2800" b="0" i="0" u="none" strike="noStrike" cap="none" dirty="0">
              <a:solidFill>
                <a:srgbClr val="2FBCB8"/>
              </a:solidFill>
              <a:latin typeface="Calibri"/>
              <a:ea typeface="Calibri"/>
              <a:cs typeface="Calibri"/>
              <a:sym typeface="Calibri"/>
            </a:endParaRPr>
          </a:p>
        </p:txBody>
      </p:sp>
      <p:sp>
        <p:nvSpPr>
          <p:cNvPr id="199" name="Google Shape;199;p6"/>
          <p:cNvSpPr/>
          <p:nvPr/>
        </p:nvSpPr>
        <p:spPr>
          <a:xfrm>
            <a:off x="1678503" y="1064938"/>
            <a:ext cx="7399357"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US" sz="4000" b="0" i="0" u="none" strike="noStrike" cap="none">
                <a:solidFill>
                  <a:srgbClr val="A2978A"/>
                </a:solidFill>
                <a:latin typeface="Arial"/>
                <a:ea typeface="Arial"/>
                <a:cs typeface="Arial"/>
                <a:sym typeface="Arial"/>
              </a:rPr>
              <a:t>Engagement Key Themes</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7232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5" name="Google Shape;205;p7"/>
          <p:cNvPicPr preferRelativeResize="0"/>
          <p:nvPr/>
        </p:nvPicPr>
        <p:blipFill rotWithShape="1">
          <a:blip r:embed="rId3">
            <a:alphaModFix/>
          </a:blip>
          <a:srcRect/>
          <a:stretch/>
        </p:blipFill>
        <p:spPr>
          <a:xfrm>
            <a:off x="9061493" y="4926546"/>
            <a:ext cx="2943966" cy="1908912"/>
          </a:xfrm>
          <a:prstGeom prst="rect">
            <a:avLst/>
          </a:prstGeom>
          <a:noFill/>
          <a:ln>
            <a:noFill/>
          </a:ln>
        </p:spPr>
      </p:pic>
      <p:sp>
        <p:nvSpPr>
          <p:cNvPr id="206" name="Google Shape;206;p7"/>
          <p:cNvSpPr/>
          <p:nvPr/>
        </p:nvSpPr>
        <p:spPr>
          <a:xfrm>
            <a:off x="1590259" y="2142366"/>
            <a:ext cx="9865620" cy="5574563"/>
          </a:xfrm>
          <a:prstGeom prst="rect">
            <a:avLst/>
          </a:prstGeom>
          <a:noFill/>
          <a:ln>
            <a:noFill/>
          </a:ln>
        </p:spPr>
        <p:txBody>
          <a:bodyPr spcFirstLastPara="1" wrap="square" lIns="91425" tIns="45700" rIns="91425" bIns="45700" anchor="t" anchorCtr="0">
            <a:spAutoFit/>
          </a:bodyPr>
          <a:lstStyle/>
          <a:p>
            <a:pPr marL="457200" lvl="0" indent="-365125" algn="l" rtl="0">
              <a:lnSpc>
                <a:spcPct val="150000"/>
              </a:lnSpc>
              <a:spcBef>
                <a:spcPts val="0"/>
              </a:spcBef>
              <a:spcAft>
                <a:spcPts val="0"/>
              </a:spcAft>
              <a:buClr>
                <a:srgbClr val="2FBCB8"/>
              </a:buClr>
              <a:buSzPts val="2150"/>
              <a:buAutoNum type="arabicPeriod" startAt="6"/>
            </a:pPr>
            <a:r>
              <a:rPr lang="en-US" sz="2600" dirty="0">
                <a:solidFill>
                  <a:srgbClr val="2FBCB8"/>
                </a:solidFill>
              </a:rPr>
              <a:t>Housing costs are misaligned with regional wages</a:t>
            </a:r>
            <a:endParaRPr sz="2600" dirty="0">
              <a:solidFill>
                <a:srgbClr val="2FBCB8"/>
              </a:solidFill>
            </a:endParaRPr>
          </a:p>
          <a:p>
            <a:pPr marL="457200" lvl="0" indent="-365125" algn="l" rtl="0">
              <a:lnSpc>
                <a:spcPct val="150000"/>
              </a:lnSpc>
              <a:spcBef>
                <a:spcPts val="0"/>
              </a:spcBef>
              <a:spcAft>
                <a:spcPts val="0"/>
              </a:spcAft>
              <a:buClr>
                <a:srgbClr val="2FBCB8"/>
              </a:buClr>
              <a:buSzPts val="2150"/>
              <a:buAutoNum type="arabicPeriod" startAt="6"/>
            </a:pPr>
            <a:r>
              <a:rPr lang="en-US" sz="2600" dirty="0">
                <a:solidFill>
                  <a:srgbClr val="2FBCB8"/>
                </a:solidFill>
              </a:rPr>
              <a:t>Affordable housing for families is hard to find</a:t>
            </a:r>
            <a:endParaRPr sz="2600" dirty="0">
              <a:solidFill>
                <a:srgbClr val="2FBCB8"/>
              </a:solidFill>
            </a:endParaRPr>
          </a:p>
          <a:p>
            <a:pPr marL="457200" lvl="0" indent="-365125" algn="l" rtl="0">
              <a:lnSpc>
                <a:spcPct val="150000"/>
              </a:lnSpc>
              <a:spcBef>
                <a:spcPts val="0"/>
              </a:spcBef>
              <a:spcAft>
                <a:spcPts val="0"/>
              </a:spcAft>
              <a:buClr>
                <a:srgbClr val="2FBCB8"/>
              </a:buClr>
              <a:buSzPts val="2150"/>
              <a:buAutoNum type="arabicPeriod" startAt="6"/>
            </a:pPr>
            <a:r>
              <a:rPr lang="en-US" sz="2600" dirty="0">
                <a:solidFill>
                  <a:srgbClr val="2FBCB8"/>
                </a:solidFill>
              </a:rPr>
              <a:t>There is a need for more non-market housing options, supportive and emergency housing options</a:t>
            </a:r>
          </a:p>
          <a:p>
            <a:pPr marL="457200" lvl="0" indent="-365125" algn="l" rtl="0">
              <a:lnSpc>
                <a:spcPct val="150000"/>
              </a:lnSpc>
              <a:spcBef>
                <a:spcPts val="0"/>
              </a:spcBef>
              <a:spcAft>
                <a:spcPts val="0"/>
              </a:spcAft>
              <a:buClr>
                <a:srgbClr val="2FBCB8"/>
              </a:buClr>
              <a:buSzPts val="2150"/>
              <a:buAutoNum type="arabicPeriod" startAt="6"/>
            </a:pPr>
            <a:r>
              <a:rPr lang="en-US" sz="2600" dirty="0">
                <a:solidFill>
                  <a:srgbClr val="2FBCB8"/>
                </a:solidFill>
              </a:rPr>
              <a:t>Servicing and lack of infrastructure a barrier to </a:t>
            </a:r>
            <a:r>
              <a:rPr lang="en-CA" sz="2600" dirty="0">
                <a:solidFill>
                  <a:srgbClr val="2FBCB8"/>
                </a:solidFill>
              </a:rPr>
              <a:t>housing development</a:t>
            </a:r>
            <a:endParaRPr sz="2600" dirty="0">
              <a:solidFill>
                <a:srgbClr val="2FBCB8"/>
              </a:solidFill>
            </a:endParaRPr>
          </a:p>
          <a:p>
            <a:pPr marL="0" marR="0" lvl="0" indent="0" algn="l" rtl="0">
              <a:lnSpc>
                <a:spcPct val="150000"/>
              </a:lnSpc>
              <a:spcBef>
                <a:spcPts val="0"/>
              </a:spcBef>
              <a:spcAft>
                <a:spcPts val="0"/>
              </a:spcAft>
              <a:buNone/>
            </a:pPr>
            <a:endParaRPr sz="2150" dirty="0">
              <a:solidFill>
                <a:srgbClr val="2FBCB8"/>
              </a:solidFill>
            </a:endParaRPr>
          </a:p>
          <a:p>
            <a:pPr marL="514350" marR="0" lvl="0" indent="-400050" algn="l" rtl="0">
              <a:lnSpc>
                <a:spcPct val="150000"/>
              </a:lnSpc>
              <a:spcBef>
                <a:spcPts val="0"/>
              </a:spcBef>
              <a:spcAft>
                <a:spcPts val="0"/>
              </a:spcAft>
              <a:buClr>
                <a:schemeClr val="lt1"/>
              </a:buClr>
              <a:buSzPts val="1800"/>
              <a:buFont typeface="Arial"/>
              <a:buNone/>
            </a:pPr>
            <a:endParaRPr sz="1800" b="0" i="0" u="none" strike="noStrike" cap="none" dirty="0">
              <a:solidFill>
                <a:srgbClr val="2FBCB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FBCB8"/>
              </a:solidFill>
              <a:latin typeface="Arial"/>
              <a:ea typeface="Arial"/>
              <a:cs typeface="Arial"/>
              <a:sym typeface="Arial"/>
            </a:endParaRPr>
          </a:p>
          <a:p>
            <a:pPr marL="514350" marR="0" lvl="0" indent="-400050" algn="l" rtl="0">
              <a:lnSpc>
                <a:spcPct val="150000"/>
              </a:lnSpc>
              <a:spcBef>
                <a:spcPts val="0"/>
              </a:spcBef>
              <a:spcAft>
                <a:spcPts val="0"/>
              </a:spcAft>
              <a:buClr>
                <a:schemeClr val="lt1"/>
              </a:buClr>
              <a:buSzPts val="1800"/>
              <a:buFont typeface="Arial"/>
              <a:buNone/>
            </a:pPr>
            <a:endParaRPr sz="1800" b="0" i="0" u="none" strike="noStrike" cap="none" dirty="0">
              <a:solidFill>
                <a:srgbClr val="2FBCB8"/>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rgbClr val="2FBCB8"/>
              </a:solidFill>
              <a:latin typeface="Arial"/>
              <a:ea typeface="Arial"/>
              <a:cs typeface="Arial"/>
              <a:sym typeface="Arial"/>
            </a:endParaRPr>
          </a:p>
        </p:txBody>
      </p:sp>
      <p:sp>
        <p:nvSpPr>
          <p:cNvPr id="207" name="Google Shape;207;p7"/>
          <p:cNvSpPr txBox="1"/>
          <p:nvPr/>
        </p:nvSpPr>
        <p:spPr>
          <a:xfrm>
            <a:off x="1676524" y="797905"/>
            <a:ext cx="6298800" cy="1325700"/>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A2978A"/>
              </a:buClr>
              <a:buSzPts val="4000"/>
              <a:buFont typeface="Arial"/>
              <a:buNone/>
            </a:pPr>
            <a:r>
              <a:rPr lang="en-US" sz="4000" b="0" i="0" u="none" strike="noStrike" cap="none" dirty="0">
                <a:solidFill>
                  <a:srgbClr val="A2978A"/>
                </a:solidFill>
                <a:latin typeface="Arial"/>
                <a:ea typeface="Arial"/>
                <a:cs typeface="Arial"/>
                <a:sym typeface="Arial"/>
              </a:rPr>
              <a:t>Engagement Key Themes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2755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8"/>
          <p:cNvPicPr preferRelativeResize="0"/>
          <p:nvPr/>
        </p:nvPicPr>
        <p:blipFill rotWithShape="1">
          <a:blip r:embed="rId3">
            <a:alphaModFix/>
          </a:blip>
          <a:srcRect/>
          <a:stretch/>
        </p:blipFill>
        <p:spPr>
          <a:xfrm>
            <a:off x="8134164" y="3929024"/>
            <a:ext cx="3871295" cy="2751058"/>
          </a:xfrm>
          <a:prstGeom prst="rect">
            <a:avLst/>
          </a:prstGeom>
          <a:noFill/>
          <a:ln>
            <a:noFill/>
          </a:ln>
        </p:spPr>
      </p:pic>
      <p:sp>
        <p:nvSpPr>
          <p:cNvPr id="214" name="Google Shape;214;p8"/>
          <p:cNvSpPr txBox="1"/>
          <p:nvPr/>
        </p:nvSpPr>
        <p:spPr>
          <a:xfrm>
            <a:off x="1757799" y="2151961"/>
            <a:ext cx="8676402" cy="4159191"/>
          </a:xfrm>
          <a:prstGeom prst="rect">
            <a:avLst/>
          </a:prstGeom>
          <a:noFill/>
          <a:ln>
            <a:noFill/>
          </a:ln>
        </p:spPr>
        <p:txBody>
          <a:bodyPr spcFirstLastPara="1" wrap="square" lIns="91425" tIns="45700" rIns="91425" bIns="45700" anchor="t" anchorCtr="0">
            <a:normAutofit/>
          </a:bodyPr>
          <a:lstStyle/>
          <a:p>
            <a:pPr marL="514350" marR="0" lvl="0" indent="-474344" algn="l" rtl="0">
              <a:lnSpc>
                <a:spcPct val="150000"/>
              </a:lnSpc>
              <a:spcBef>
                <a:spcPts val="0"/>
              </a:spcBef>
              <a:spcAft>
                <a:spcPts val="0"/>
              </a:spcAft>
              <a:buClr>
                <a:srgbClr val="2FBCB8"/>
              </a:buClr>
              <a:buSzPct val="100000"/>
              <a:buFont typeface="Arial"/>
              <a:buAutoNum type="arabicPeriod"/>
            </a:pPr>
            <a:r>
              <a:rPr lang="en-US" sz="2800" dirty="0">
                <a:solidFill>
                  <a:srgbClr val="2FBCB8"/>
                </a:solidFill>
              </a:rPr>
              <a:t>People experiencing homelessness</a:t>
            </a:r>
            <a:endParaRPr sz="1400" b="0" i="0" u="none" strike="noStrike" cap="none" dirty="0">
              <a:solidFill>
                <a:srgbClr val="000000"/>
              </a:solidFill>
              <a:latin typeface="Arial"/>
              <a:ea typeface="Arial"/>
              <a:cs typeface="Arial"/>
              <a:sym typeface="Arial"/>
            </a:endParaRPr>
          </a:p>
          <a:p>
            <a:pPr marL="514350" marR="0" lvl="0" indent="-474344" algn="l" rtl="0">
              <a:lnSpc>
                <a:spcPct val="150000"/>
              </a:lnSpc>
              <a:spcBef>
                <a:spcPts val="1000"/>
              </a:spcBef>
              <a:spcAft>
                <a:spcPts val="0"/>
              </a:spcAft>
              <a:buClr>
                <a:srgbClr val="2FBCB8"/>
              </a:buClr>
              <a:buSzPct val="100000"/>
              <a:buFont typeface="Arial"/>
              <a:buAutoNum type="arabicPeriod"/>
            </a:pPr>
            <a:r>
              <a:rPr lang="en-US" sz="2800" b="0" i="0" u="none" strike="noStrike" cap="none" dirty="0">
                <a:solidFill>
                  <a:srgbClr val="2FBCB8"/>
                </a:solidFill>
                <a:latin typeface="Arial"/>
                <a:ea typeface="Arial"/>
                <a:cs typeface="Arial"/>
                <a:sym typeface="Arial"/>
              </a:rPr>
              <a:t>Youth at risk of homelessness</a:t>
            </a:r>
            <a:endParaRPr sz="1400" b="0" i="0" u="none" strike="noStrike" cap="none" dirty="0">
              <a:solidFill>
                <a:srgbClr val="000000"/>
              </a:solidFill>
              <a:latin typeface="Arial"/>
              <a:ea typeface="Arial"/>
              <a:cs typeface="Arial"/>
              <a:sym typeface="Arial"/>
            </a:endParaRPr>
          </a:p>
          <a:p>
            <a:pPr marL="514350" marR="0" lvl="0" indent="-474344" algn="l" rtl="0">
              <a:lnSpc>
                <a:spcPct val="150000"/>
              </a:lnSpc>
              <a:spcBef>
                <a:spcPts val="1000"/>
              </a:spcBef>
              <a:spcAft>
                <a:spcPts val="0"/>
              </a:spcAft>
              <a:buClr>
                <a:srgbClr val="2FBCB8"/>
              </a:buClr>
              <a:buSzPct val="100000"/>
              <a:buFont typeface="Arial"/>
              <a:buAutoNum type="arabicPeriod"/>
            </a:pPr>
            <a:r>
              <a:rPr lang="en-US" sz="2800" dirty="0">
                <a:solidFill>
                  <a:srgbClr val="2FBCB8"/>
                </a:solidFill>
              </a:rPr>
              <a:t>Housing for newcomers</a:t>
            </a:r>
            <a:endParaRPr sz="1400" b="0" i="0" u="none" strike="noStrike" cap="none" dirty="0">
              <a:solidFill>
                <a:srgbClr val="000000"/>
              </a:solidFill>
              <a:latin typeface="Arial"/>
              <a:ea typeface="Arial"/>
              <a:cs typeface="Arial"/>
              <a:sym typeface="Arial"/>
            </a:endParaRPr>
          </a:p>
          <a:p>
            <a:pPr marL="514350" marR="0" lvl="0" indent="-474344" algn="l" rtl="0">
              <a:lnSpc>
                <a:spcPct val="150000"/>
              </a:lnSpc>
              <a:spcBef>
                <a:spcPts val="1000"/>
              </a:spcBef>
              <a:spcAft>
                <a:spcPts val="0"/>
              </a:spcAft>
              <a:buClr>
                <a:srgbClr val="2FBCB8"/>
              </a:buClr>
              <a:buSzPct val="100000"/>
              <a:buFont typeface="Arial"/>
              <a:buAutoNum type="arabicPeriod"/>
            </a:pPr>
            <a:r>
              <a:rPr lang="en-US" sz="2800" b="0" i="0" u="none" strike="noStrike" cap="none" dirty="0">
                <a:solidFill>
                  <a:srgbClr val="2FBCB8"/>
                </a:solidFill>
                <a:latin typeface="Arial"/>
                <a:ea typeface="Arial"/>
                <a:cs typeface="Arial"/>
                <a:sym typeface="Arial"/>
              </a:rPr>
              <a:t>People with special needs</a:t>
            </a:r>
          </a:p>
          <a:p>
            <a:pPr marL="514350" marR="0" lvl="0" indent="-474344" algn="l" rtl="0">
              <a:lnSpc>
                <a:spcPct val="150000"/>
              </a:lnSpc>
              <a:spcBef>
                <a:spcPts val="1000"/>
              </a:spcBef>
              <a:spcAft>
                <a:spcPts val="0"/>
              </a:spcAft>
              <a:buClr>
                <a:srgbClr val="2FBCB8"/>
              </a:buClr>
              <a:buSzPct val="100000"/>
              <a:buFont typeface="Arial"/>
              <a:buAutoNum type="arabicPeriod"/>
            </a:pPr>
            <a:r>
              <a:rPr lang="en-US" sz="2800" b="0" i="0" u="none" strike="noStrike" cap="none" dirty="0">
                <a:solidFill>
                  <a:srgbClr val="2FBCB8"/>
                </a:solidFill>
                <a:latin typeface="Arial"/>
                <a:ea typeface="Arial"/>
                <a:cs typeface="Arial"/>
                <a:sym typeface="Arial"/>
              </a:rPr>
              <a:t>Workforce housing </a:t>
            </a:r>
            <a:endParaRPr sz="2800" b="0" i="0" u="none" strike="noStrike" cap="none" dirty="0">
              <a:solidFill>
                <a:srgbClr val="2FBCB8"/>
              </a:solidFill>
              <a:latin typeface="Arial"/>
              <a:ea typeface="Arial"/>
              <a:cs typeface="Arial"/>
              <a:sym typeface="Arial"/>
            </a:endParaRPr>
          </a:p>
          <a:p>
            <a:pPr marL="514350" marR="0" lvl="0" indent="-336550" algn="l" rtl="0">
              <a:lnSpc>
                <a:spcPct val="90000"/>
              </a:lnSpc>
              <a:spcBef>
                <a:spcPts val="1000"/>
              </a:spcBef>
              <a:spcAft>
                <a:spcPts val="0"/>
              </a:spcAft>
              <a:buClr>
                <a:schemeClr val="lt1"/>
              </a:buClr>
              <a:buSzPct val="100000"/>
              <a:buFont typeface="Arial"/>
              <a:buNone/>
            </a:pPr>
            <a:endParaRPr sz="2800" b="0" i="0" u="none" strike="noStrike" cap="none" dirty="0">
              <a:solidFill>
                <a:srgbClr val="2FBCB8"/>
              </a:solidFill>
              <a:latin typeface="Arial"/>
              <a:ea typeface="Arial"/>
              <a:cs typeface="Arial"/>
              <a:sym typeface="Arial"/>
            </a:endParaRPr>
          </a:p>
          <a:p>
            <a:pPr marL="0" marR="0" lvl="0" indent="0" algn="l" rtl="0">
              <a:lnSpc>
                <a:spcPct val="90000"/>
              </a:lnSpc>
              <a:spcBef>
                <a:spcPts val="1000"/>
              </a:spcBef>
              <a:spcAft>
                <a:spcPts val="0"/>
              </a:spcAft>
              <a:buClr>
                <a:schemeClr val="lt1"/>
              </a:buClr>
              <a:buSzPct val="100000"/>
              <a:buFont typeface="Arial"/>
              <a:buNone/>
            </a:pPr>
            <a:endParaRPr sz="2800" b="0" i="0" u="none" strike="noStrike" cap="none" dirty="0">
              <a:solidFill>
                <a:schemeClr val="lt1"/>
              </a:solidFill>
              <a:latin typeface="Arial"/>
              <a:ea typeface="Arial"/>
              <a:cs typeface="Arial"/>
              <a:sym typeface="Arial"/>
            </a:endParaRPr>
          </a:p>
          <a:p>
            <a:pPr marL="0" marR="0" lvl="0" indent="0" algn="l" rtl="0">
              <a:lnSpc>
                <a:spcPct val="90000"/>
              </a:lnSpc>
              <a:spcBef>
                <a:spcPts val="1000"/>
              </a:spcBef>
              <a:spcAft>
                <a:spcPts val="0"/>
              </a:spcAft>
              <a:buClr>
                <a:schemeClr val="lt1"/>
              </a:buClr>
              <a:buSzPct val="100000"/>
              <a:buFont typeface="Arial"/>
              <a:buNone/>
            </a:pPr>
            <a:endParaRPr sz="2800" b="0" i="0" u="none" strike="noStrike" cap="none" dirty="0">
              <a:solidFill>
                <a:schemeClr val="lt1"/>
              </a:solidFill>
              <a:latin typeface="Arial"/>
              <a:ea typeface="Arial"/>
              <a:cs typeface="Arial"/>
              <a:sym typeface="Arial"/>
            </a:endParaRPr>
          </a:p>
        </p:txBody>
      </p:sp>
      <p:sp>
        <p:nvSpPr>
          <p:cNvPr id="215" name="Google Shape;215;p8"/>
          <p:cNvSpPr txBox="1"/>
          <p:nvPr/>
        </p:nvSpPr>
        <p:spPr>
          <a:xfrm>
            <a:off x="1503390" y="906144"/>
            <a:ext cx="6974688"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A2978A"/>
              </a:buClr>
              <a:buSzPts val="4000"/>
              <a:buFont typeface="Arial"/>
              <a:buNone/>
            </a:pPr>
            <a:r>
              <a:rPr lang="en-US" sz="4000" b="0" i="0" u="none" strike="noStrike" cap="none">
                <a:solidFill>
                  <a:srgbClr val="A2978A"/>
                </a:solidFill>
                <a:latin typeface="Arial"/>
                <a:ea typeface="Arial"/>
                <a:cs typeface="Arial"/>
                <a:sym typeface="Arial"/>
              </a:rPr>
              <a:t>Key Findings by Population</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501987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C6B8910-8770-9B49-8CED-C0177DB00F2E}"/>
              </a:ext>
            </a:extLst>
          </p:cNvPr>
          <p:cNvSpPr txBox="1"/>
          <p:nvPr/>
        </p:nvSpPr>
        <p:spPr>
          <a:xfrm>
            <a:off x="603115" y="2723745"/>
            <a:ext cx="184731" cy="369332"/>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6AA33B22-D696-4240-877E-28EEA55E6085}"/>
              </a:ext>
            </a:extLst>
          </p:cNvPr>
          <p:cNvSpPr txBox="1"/>
          <p:nvPr/>
        </p:nvSpPr>
        <p:spPr>
          <a:xfrm>
            <a:off x="1011677" y="2957209"/>
            <a:ext cx="184731" cy="369332"/>
          </a:xfrm>
          <a:prstGeom prst="rect">
            <a:avLst/>
          </a:prstGeom>
          <a:noFill/>
        </p:spPr>
        <p:txBody>
          <a:bodyPr wrap="none" rtlCol="0">
            <a:spAutoFit/>
          </a:bodyPr>
          <a:lstStyle/>
          <a:p>
            <a:endParaRPr lang="en-US" dirty="0"/>
          </a:p>
        </p:txBody>
      </p:sp>
      <p:grpSp>
        <p:nvGrpSpPr>
          <p:cNvPr id="3" name="Group 2">
            <a:extLst>
              <a:ext uri="{FF2B5EF4-FFF2-40B4-BE49-F238E27FC236}">
                <a16:creationId xmlns:a16="http://schemas.microsoft.com/office/drawing/2014/main" id="{52B768E1-4389-4A2D-B4C4-BA772B8D7A4D}"/>
              </a:ext>
            </a:extLst>
          </p:cNvPr>
          <p:cNvGrpSpPr/>
          <p:nvPr/>
        </p:nvGrpSpPr>
        <p:grpSpPr>
          <a:xfrm>
            <a:off x="787846" y="1522009"/>
            <a:ext cx="10604514" cy="3813981"/>
            <a:chOff x="957065" y="1478301"/>
            <a:chExt cx="10223258" cy="3904860"/>
          </a:xfrm>
          <a:solidFill>
            <a:srgbClr val="3B929A"/>
          </a:solidFill>
        </p:grpSpPr>
        <p:sp>
          <p:nvSpPr>
            <p:cNvPr id="10" name="Rounded Rectangle 9">
              <a:extLst>
                <a:ext uri="{FF2B5EF4-FFF2-40B4-BE49-F238E27FC236}">
                  <a16:creationId xmlns:a16="http://schemas.microsoft.com/office/drawing/2014/main" id="{62B53958-3403-4641-BE00-69D2C237097D}"/>
                </a:ext>
              </a:extLst>
            </p:cNvPr>
            <p:cNvSpPr/>
            <p:nvPr/>
          </p:nvSpPr>
          <p:spPr bwMode="auto">
            <a:xfrm>
              <a:off x="957065" y="1478301"/>
              <a:ext cx="10223258" cy="3904860"/>
            </a:xfrm>
            <a:prstGeom prst="roundRect">
              <a:avLst/>
            </a:prstGeom>
            <a:grpFill/>
            <a:ln w="12700" cap="flat" cmpd="sng" algn="ctr">
              <a:solidFill>
                <a:srgbClr val="FFFFFF"/>
              </a:solidFill>
              <a:prstDash val="solid"/>
              <a:miter lim="0"/>
              <a:headEnd type="none" w="med" len="med"/>
              <a:tailEnd type="none" w="med" len="med"/>
            </a:ln>
            <a:effectLst/>
          </p:spPr>
          <p:txBody>
            <a:bodyPr vert="horz" wrap="square" lIns="50800" tIns="50800" rIns="50800" bIns="50800" numCol="1" rtlCol="0" anchor="ctr" anchorCtr="0" compatLnSpc="1">
              <a:prstTxWarp prst="textNoShape">
                <a:avLst/>
              </a:prstTxWarp>
            </a:bodyPr>
            <a:lstStyle/>
            <a:p>
              <a:pPr marL="228600" marR="0" indent="0" algn="ctr" defTabSz="825500" rtl="0" eaLnBrk="1" fontAlgn="base" latinLnBrk="0" hangingPunct="0">
                <a:lnSpc>
                  <a:spcPct val="100000"/>
                </a:lnSpc>
                <a:spcBef>
                  <a:spcPct val="0"/>
                </a:spcBef>
                <a:spcAft>
                  <a:spcPct val="0"/>
                </a:spcAft>
                <a:buClrTx/>
                <a:buSzTx/>
                <a:buFontTx/>
                <a:buNone/>
                <a:tabLst/>
              </a:pPr>
              <a:endParaRPr kumimoji="0" lang="en-US" sz="58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endParaRPr>
            </a:p>
          </p:txBody>
        </p:sp>
        <p:grpSp>
          <p:nvGrpSpPr>
            <p:cNvPr id="2" name="Group 1">
              <a:extLst>
                <a:ext uri="{FF2B5EF4-FFF2-40B4-BE49-F238E27FC236}">
                  <a16:creationId xmlns:a16="http://schemas.microsoft.com/office/drawing/2014/main" id="{A5B76EF0-F66F-4497-91C7-40DBD71037AC}"/>
                </a:ext>
              </a:extLst>
            </p:cNvPr>
            <p:cNvGrpSpPr/>
            <p:nvPr/>
          </p:nvGrpSpPr>
          <p:grpSpPr>
            <a:xfrm>
              <a:off x="1437475" y="2612653"/>
              <a:ext cx="9332301" cy="1687950"/>
              <a:chOff x="1437475" y="2612653"/>
              <a:chExt cx="9332301" cy="1687950"/>
            </a:xfrm>
            <a:grpFill/>
          </p:grpSpPr>
          <p:sp>
            <p:nvSpPr>
              <p:cNvPr id="27" name="Title 1">
                <a:extLst>
                  <a:ext uri="{FF2B5EF4-FFF2-40B4-BE49-F238E27FC236}">
                    <a16:creationId xmlns:a16="http://schemas.microsoft.com/office/drawing/2014/main" id="{C90BE9FA-5EE3-9746-B14E-0960C583960A}"/>
                  </a:ext>
                </a:extLst>
              </p:cNvPr>
              <p:cNvSpPr txBox="1">
                <a:spLocks/>
              </p:cNvSpPr>
              <p:nvPr/>
            </p:nvSpPr>
            <p:spPr>
              <a:xfrm>
                <a:off x="2101843" y="2711347"/>
                <a:ext cx="8667933" cy="506701"/>
              </a:xfrm>
              <a:grpFill/>
            </p:spPr>
            <p:txBody>
              <a:bodyPr>
                <a:noAutofit/>
              </a:bodyPr>
              <a:lstStyle>
                <a:lvl1pPr algn="l" defTabSz="825500" rtl="0" eaLnBrk="1" fontAlgn="base" hangingPunct="1">
                  <a:spcBef>
                    <a:spcPct val="0"/>
                  </a:spcBef>
                  <a:spcAft>
                    <a:spcPct val="0"/>
                  </a:spcAft>
                  <a:defRPr sz="7200">
                    <a:solidFill>
                      <a:schemeClr val="tx1"/>
                    </a:solidFill>
                    <a:effectLst/>
                    <a:latin typeface="Arial" panose="020B0604020202020204" pitchFamily="34" charset="0"/>
                    <a:ea typeface="+mj-ea"/>
                    <a:cs typeface="Arial" panose="020B0604020202020204" pitchFamily="34" charset="0"/>
                    <a:sym typeface="Helvetica Neue Light" charset="0"/>
                  </a:defRPr>
                </a:lvl1pPr>
                <a:lvl2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2pPr>
                <a:lvl3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3pPr>
                <a:lvl4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4pPr>
                <a:lvl5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5pPr>
                <a:lvl6pPr marL="4572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6pPr>
                <a:lvl7pPr marL="9144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7pPr>
                <a:lvl8pPr marL="13716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8pPr>
                <a:lvl9pPr marL="18288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9pPr>
              </a:lstStyle>
              <a:p>
                <a:pPr defTabSz="412750"/>
                <a:r>
                  <a:rPr lang="en-US" sz="2700" dirty="0">
                    <a:solidFill>
                      <a:srgbClr val="F0F1F2"/>
                    </a:solidFill>
                    <a:ea typeface="ＭＳ Ｐゴシック"/>
                  </a:rPr>
                  <a:t>Qualitative Findings – Community Engagement</a:t>
                </a:r>
              </a:p>
            </p:txBody>
          </p:sp>
          <p:pic>
            <p:nvPicPr>
              <p:cNvPr id="4" name="Graphic 3" descr="Users outline">
                <a:extLst>
                  <a:ext uri="{FF2B5EF4-FFF2-40B4-BE49-F238E27FC236}">
                    <a16:creationId xmlns:a16="http://schemas.microsoft.com/office/drawing/2014/main" id="{51E0298B-21DC-4C23-90DB-2B0EE47C201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448446" y="3596515"/>
                <a:ext cx="662978" cy="704088"/>
              </a:xfrm>
              <a:prstGeom prst="rect">
                <a:avLst/>
              </a:prstGeom>
            </p:spPr>
          </p:pic>
          <p:pic>
            <p:nvPicPr>
              <p:cNvPr id="6" name="Graphic 5" descr="Chat with solid fill">
                <a:extLst>
                  <a:ext uri="{FF2B5EF4-FFF2-40B4-BE49-F238E27FC236}">
                    <a16:creationId xmlns:a16="http://schemas.microsoft.com/office/drawing/2014/main" id="{334C2334-B535-4719-BAD9-559340DA5623}"/>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1437475" y="2612653"/>
                <a:ext cx="662978" cy="704088"/>
              </a:xfrm>
              <a:prstGeom prst="rect">
                <a:avLst/>
              </a:prstGeom>
            </p:spPr>
          </p:pic>
        </p:grpSp>
      </p:grpSp>
      <p:sp>
        <p:nvSpPr>
          <p:cNvPr id="18" name="Title 1">
            <a:extLst>
              <a:ext uri="{FF2B5EF4-FFF2-40B4-BE49-F238E27FC236}">
                <a16:creationId xmlns:a16="http://schemas.microsoft.com/office/drawing/2014/main" id="{EFA46801-F0BF-4444-8307-2BC967CE6209}"/>
              </a:ext>
            </a:extLst>
          </p:cNvPr>
          <p:cNvSpPr txBox="1">
            <a:spLocks/>
          </p:cNvSpPr>
          <p:nvPr/>
        </p:nvSpPr>
        <p:spPr>
          <a:xfrm>
            <a:off x="1975315" y="3614069"/>
            <a:ext cx="9474563" cy="494908"/>
          </a:xfrm>
          <a:solidFill>
            <a:srgbClr val="3B929A"/>
          </a:solidFill>
        </p:spPr>
        <p:txBody>
          <a:bodyPr>
            <a:noAutofit/>
          </a:bodyPr>
          <a:lstStyle>
            <a:lvl1pPr algn="l" defTabSz="825500" rtl="0" eaLnBrk="1" fontAlgn="base" hangingPunct="1">
              <a:spcBef>
                <a:spcPct val="0"/>
              </a:spcBef>
              <a:spcAft>
                <a:spcPct val="0"/>
              </a:spcAft>
              <a:defRPr sz="7200">
                <a:solidFill>
                  <a:schemeClr val="tx1"/>
                </a:solidFill>
                <a:effectLst/>
                <a:latin typeface="Arial" panose="020B0604020202020204" pitchFamily="34" charset="0"/>
                <a:ea typeface="+mj-ea"/>
                <a:cs typeface="Arial" panose="020B0604020202020204" pitchFamily="34" charset="0"/>
                <a:sym typeface="Helvetica Neue Light" charset="0"/>
              </a:defRPr>
            </a:lvl1pPr>
            <a:lvl2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2pPr>
            <a:lvl3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3pPr>
            <a:lvl4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4pPr>
            <a:lvl5pPr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5pPr>
            <a:lvl6pPr marL="4572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6pPr>
            <a:lvl7pPr marL="9144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7pPr>
            <a:lvl8pPr marL="13716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8pPr>
            <a:lvl9pPr marL="1828800" algn="l" defTabSz="825500" rtl="0" eaLnBrk="1" fontAlgn="base" hangingPunct="1">
              <a:spcBef>
                <a:spcPct val="0"/>
              </a:spcBef>
              <a:spcAft>
                <a:spcPct val="0"/>
              </a:spcAft>
              <a:defRPr sz="10000">
                <a:solidFill>
                  <a:srgbClr val="FFFFFF"/>
                </a:solidFill>
                <a:effectLst>
                  <a:outerShdw blurRad="38100" dist="38100" dir="2700000" algn="tl">
                    <a:srgbClr val="000000"/>
                  </a:outerShdw>
                </a:effectLst>
                <a:latin typeface="Helvetica Neue Light" charset="0"/>
                <a:ea typeface="ＭＳ Ｐゴシック" charset="0"/>
                <a:cs typeface="Helvetica Neue Light" charset="0"/>
                <a:sym typeface="Helvetica Neue Light" charset="0"/>
              </a:defRPr>
            </a:lvl9pPr>
          </a:lstStyle>
          <a:p>
            <a:pPr defTabSz="412750"/>
            <a:r>
              <a:rPr lang="en-US" sz="2700" dirty="0">
                <a:solidFill>
                  <a:srgbClr val="F0F1F2"/>
                </a:solidFill>
                <a:ea typeface="ＭＳ Ｐゴシック"/>
              </a:rPr>
              <a:t>Quantitative Findings – Data, Methodology &amp; Projections</a:t>
            </a:r>
          </a:p>
        </p:txBody>
      </p:sp>
    </p:spTree>
    <p:extLst>
      <p:ext uri="{BB962C8B-B14F-4D97-AF65-F5344CB8AC3E}">
        <p14:creationId xmlns:p14="http://schemas.microsoft.com/office/powerpoint/2010/main" val="137843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2017 Theme">
  <a:themeElements>
    <a:clrScheme name="Custom 6">
      <a:dk1>
        <a:srgbClr val="05A9AD"/>
      </a:dk1>
      <a:lt1>
        <a:srgbClr val="000000"/>
      </a:lt1>
      <a:dk2>
        <a:srgbClr val="F0F1F2"/>
      </a:dk2>
      <a:lt2>
        <a:srgbClr val="B8BBC1"/>
      </a:lt2>
      <a:accent1>
        <a:srgbClr val="05A9AD"/>
      </a:accent1>
      <a:accent2>
        <a:srgbClr val="C9C5C8"/>
      </a:accent2>
      <a:accent3>
        <a:srgbClr val="F2F2F2"/>
      </a:accent3>
      <a:accent4>
        <a:srgbClr val="05A9AD"/>
      </a:accent4>
      <a:accent5>
        <a:srgbClr val="05A9AD"/>
      </a:accent5>
      <a:accent6>
        <a:srgbClr val="AE64C8"/>
      </a:accent6>
      <a:hlink>
        <a:srgbClr val="0000FF"/>
      </a:hlink>
      <a:folHlink>
        <a:srgbClr val="AE64C8"/>
      </a:folHlink>
    </a:clrScheme>
    <a:fontScheme name="Custom 2">
      <a:majorFont>
        <a:latin typeface="Arial"/>
        <a:ea typeface="ＭＳ Ｐゴシック"/>
        <a:cs typeface="Helvetica Neue Light"/>
      </a:majorFont>
      <a:minorFont>
        <a:latin typeface="Arial"/>
        <a:ea typeface="ＭＳ Ｐゴシック"/>
        <a:cs typeface="Helvetica Neue Ligh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FFFFFF"/>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825500" rtl="0" eaLnBrk="1" fontAlgn="base" latinLnBrk="0" hangingPunct="0">
          <a:lnSpc>
            <a:spcPct val="100000"/>
          </a:lnSpc>
          <a:spcBef>
            <a:spcPct val="0"/>
          </a:spcBef>
          <a:spcAft>
            <a:spcPct val="0"/>
          </a:spcAft>
          <a:buClrTx/>
          <a:buSzTx/>
          <a:buFontTx/>
          <a:buNone/>
          <a:tabLst/>
          <a:defRPr kumimoji="0" lang="en-US" sz="58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12700" cap="flat" cmpd="sng" algn="ctr">
          <a:solidFill>
            <a:srgbClr val="FFFFFF"/>
          </a:solidFill>
          <a:prstDash val="solid"/>
          <a:miter lim="0"/>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825500" rtl="0" eaLnBrk="1" fontAlgn="base" latinLnBrk="0" hangingPunct="0">
          <a:lnSpc>
            <a:spcPct val="100000"/>
          </a:lnSpc>
          <a:spcBef>
            <a:spcPct val="0"/>
          </a:spcBef>
          <a:spcAft>
            <a:spcPct val="0"/>
          </a:spcAft>
          <a:buClrTx/>
          <a:buSzTx/>
          <a:buFontTx/>
          <a:buNone/>
          <a:tabLst/>
          <a:defRPr kumimoji="0" lang="en-US" sz="5800" b="0" i="0" u="none" strike="noStrike" cap="none" normalizeH="0" baseline="0">
            <a:ln>
              <a:noFill/>
            </a:ln>
            <a:solidFill>
              <a:srgbClr val="FFFFFF"/>
            </a:solidFill>
            <a:effectLst>
              <a:outerShdw blurRad="38100" dist="38100" dir="2700000" algn="tl">
                <a:srgbClr val="000000">
                  <a:alpha val="43137"/>
                </a:srgbClr>
              </a:outerShdw>
            </a:effectLst>
            <a:latin typeface="Helvetica Neue Light" charset="0"/>
            <a:ea typeface="ＭＳ Ｐゴシック" charset="0"/>
            <a:cs typeface="Helvetica Neue Light" charset="0"/>
            <a:sym typeface="Helvetica Neue Light" charset="0"/>
          </a:defRPr>
        </a:defPPr>
      </a:lstStyle>
    </a:lnDef>
  </a:objectDefaults>
  <a:extraClrSchemeLst/>
  <a:extLst>
    <a:ext uri="{05A4C25C-085E-4340-85A3-A5531E510DB2}">
      <thm15:themeFamily xmlns:thm15="http://schemas.microsoft.com/office/thememl/2012/main" name="2018 PPT Template [Read-Only]" id="{BCD1EC7F-9CA1-4CDD-BFA9-D5BFCA50AE70}" vid="{71EB328F-70FC-47C6-AA79-FFE2B3528D5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6262</TotalTime>
  <Words>3625</Words>
  <Application>Microsoft Office PowerPoint</Application>
  <PresentationFormat>Widescreen</PresentationFormat>
  <Paragraphs>257</Paragraphs>
  <Slides>31</Slides>
  <Notes>30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Arial Narrow</vt:lpstr>
      <vt:lpstr>Calibri</vt:lpstr>
      <vt:lpstr>Calibri Light</vt:lpstr>
      <vt:lpstr>Helvetica Neue Light</vt:lpstr>
      <vt:lpstr>Symbol</vt:lpstr>
      <vt:lpstr>Office Theme</vt:lpstr>
      <vt:lpstr>1_2017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Population</vt:lpstr>
      <vt:lpstr>PowerPoint Presentation</vt:lpstr>
      <vt:lpstr>Median Household Income</vt:lpstr>
      <vt:lpstr>Median Real Household Income</vt:lpstr>
      <vt:lpstr>Income Distribution</vt:lpstr>
      <vt:lpstr>Income Distribution</vt:lpstr>
      <vt:lpstr>Income vs. Tenure</vt:lpstr>
      <vt:lpstr>Bedroom Counts</vt:lpstr>
      <vt:lpstr>Housing Standards</vt:lpstr>
      <vt:lpstr>Rental Market</vt:lpstr>
      <vt:lpstr>Housing Price Trends</vt:lpstr>
      <vt:lpstr>Affordability Today</vt:lpstr>
      <vt:lpstr>Affordability Today</vt:lpstr>
      <vt:lpstr>Affordability Today</vt:lpstr>
      <vt:lpstr>Affordability Today</vt:lpstr>
      <vt:lpstr>Affordability Today</vt:lpstr>
      <vt:lpstr>Projections | Population and Housing</vt:lpstr>
      <vt:lpstr>PowerPoint Presentation</vt:lpstr>
      <vt:lpstr>Household Income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Tru Taylor</dc:creator>
  <cp:lastModifiedBy>Joseph Fernandez</cp:lastModifiedBy>
  <cp:revision>337</cp:revision>
  <dcterms:created xsi:type="dcterms:W3CDTF">2019-09-23T22:04:35Z</dcterms:created>
  <dcterms:modified xsi:type="dcterms:W3CDTF">2021-02-22T19:03:49Z</dcterms:modified>
</cp:coreProperties>
</file>