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sldIdLst>
    <p:sldId id="319" r:id="rId5"/>
    <p:sldId id="382" r:id="rId6"/>
    <p:sldId id="383" r:id="rId7"/>
    <p:sldId id="373" r:id="rId8"/>
    <p:sldId id="384" r:id="rId9"/>
    <p:sldId id="333" r:id="rId10"/>
    <p:sldId id="388" r:id="rId11"/>
    <p:sldId id="364" r:id="rId12"/>
    <p:sldId id="368" r:id="rId13"/>
    <p:sldId id="374" r:id="rId14"/>
    <p:sldId id="377" r:id="rId15"/>
    <p:sldId id="378" r:id="rId16"/>
    <p:sldId id="379" r:id="rId17"/>
    <p:sldId id="380" r:id="rId18"/>
    <p:sldId id="385" r:id="rId19"/>
    <p:sldId id="336" r:id="rId20"/>
    <p:sldId id="370" r:id="rId21"/>
    <p:sldId id="381" r:id="rId22"/>
    <p:sldId id="372" r:id="rId23"/>
    <p:sldId id="387" r:id="rId24"/>
    <p:sldId id="389" r:id="rId25"/>
  </p:sldIdLst>
  <p:sldSz cx="12192000" cy="6858000"/>
  <p:notesSz cx="6858000" cy="9296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IN Condensed" panose="020B0606040000020204" pitchFamily="34" charset="0"/>
      <p:regular r:id="rId31"/>
      <p:bold r:id="rId32"/>
    </p:embeddedFont>
    <p:embeddedFont>
      <p:font typeface="Montserrat Light" panose="00000400000000000000" pitchFamily="2" charset="0"/>
      <p:regular r:id="rId33"/>
      <p:italic r:id="rId34"/>
    </p:embeddedFont>
    <p:embeddedFont>
      <p:font typeface="Montserrat Medium" panose="00000600000000000000" pitchFamily="2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 Hurford" initials="BH" lastIdx="1" clrIdx="0">
    <p:extLst>
      <p:ext uri="{19B8F6BF-5375-455C-9EA6-DF929625EA0E}">
        <p15:presenceInfo xmlns:p15="http://schemas.microsoft.com/office/powerpoint/2012/main" userId="S::bhurford@urbansystems.ca::e5b60c8b-6cde-4bff-8d27-9580996fb67b" providerId="AD"/>
      </p:ext>
    </p:extLst>
  </p:cmAuthor>
  <p:cmAuthor id="2" name="Maxime Therrien" initials="MT" lastIdx="3" clrIdx="1">
    <p:extLst>
      <p:ext uri="{19B8F6BF-5375-455C-9EA6-DF929625EA0E}">
        <p15:presenceInfo xmlns:p15="http://schemas.microsoft.com/office/powerpoint/2012/main" userId="S::mtherrien@urbansystems.ca::3fdcf013-c48d-459d-a5cc-71f8309a4f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A55"/>
    <a:srgbClr val="E10000"/>
    <a:srgbClr val="95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outlineViewPr>
    <p:cViewPr>
      <p:scale>
        <a:sx n="33" d="100"/>
        <a:sy n="33" d="100"/>
      </p:scale>
      <p:origin x="0" y="-129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FD-4002-974D-29FF4349E0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FD-4002-974D-29FF4349E0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FD-4002-974D-29FF4349E0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FD-4002-974D-29FF4349E0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3FD-4002-974D-29FF4349E09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3FD-4002-974D-29FF4349E099}"/>
              </c:ext>
            </c:extLst>
          </c:dPt>
          <c:dLbls>
            <c:dLbl>
              <c:idx val="0"/>
              <c:layout>
                <c:manualLayout>
                  <c:x val="-0.18577733547100353"/>
                  <c:y val="-0.239928324858752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FD-4002-974D-29FF4349E09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FD-4002-974D-29FF4349E09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1599312281086815"/>
                      <c:h val="0.28839344262295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3FD-4002-974D-29FF4349E099}"/>
                </c:ext>
              </c:extLst>
            </c:dLbl>
            <c:dLbl>
              <c:idx val="3"/>
              <c:layout>
                <c:manualLayout>
                  <c:x val="-4.0172752796144393E-2"/>
                  <c:y val="1.10587324125467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1010452961672"/>
                      <c:h val="0.192218579234972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3FD-4002-974D-29FF4349E099}"/>
                </c:ext>
              </c:extLst>
            </c:dLbl>
            <c:dLbl>
              <c:idx val="4"/>
              <c:layout>
                <c:manualLayout>
                  <c:x val="-1.4695967882063522E-2"/>
                  <c:y val="-2.67661460350243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FD-4002-974D-29FF4349E099}"/>
                </c:ext>
              </c:extLst>
            </c:dLbl>
            <c:dLbl>
              <c:idx val="5"/>
              <c:layout>
                <c:manualLayout>
                  <c:x val="0.26355089760121447"/>
                  <c:y val="9.836065573770492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FD-4002-974D-29FF4349E0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'Tell us about yourself'!$A$3:$A$8</c:f>
              <c:strCache>
                <c:ptCount val="6"/>
                <c:pt idx="0">
                  <c:v>I am a resident of Lake Cowichan (including Ts'uubaa-asatx)</c:v>
                </c:pt>
                <c:pt idx="1">
                  <c:v>I am a business owner or work in Lake Cowichan</c:v>
                </c:pt>
                <c:pt idx="2">
                  <c:v>I am a student in Lake Cowichan</c:v>
                </c:pt>
                <c:pt idx="3">
                  <c:v>I visit Lake Cowichan often</c:v>
                </c:pt>
                <c:pt idx="4">
                  <c:v>I regularly travel through Lake Cowichan</c:v>
                </c:pt>
                <c:pt idx="5">
                  <c:v>Other (please specify)</c:v>
                </c:pt>
              </c:strCache>
            </c:strRef>
          </c:cat>
          <c:val>
            <c:numRef>
              <c:f>'Tell us about yourself'!$C$3:$C$8</c:f>
              <c:numCache>
                <c:formatCode>0%</c:formatCode>
                <c:ptCount val="6"/>
                <c:pt idx="0">
                  <c:v>0.8</c:v>
                </c:pt>
                <c:pt idx="1">
                  <c:v>0</c:v>
                </c:pt>
                <c:pt idx="2">
                  <c:v>0</c:v>
                </c:pt>
                <c:pt idx="3">
                  <c:v>0.05</c:v>
                </c:pt>
                <c:pt idx="4">
                  <c:v>0.1125</c:v>
                </c:pt>
                <c:pt idx="5">
                  <c:v>3.7499999999999999E-2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3FD-4002-974D-29FF4349E09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E19-40A8-836E-23D2848557B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19-40A8-836E-23D2848557B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E19-40A8-836E-23D2848557B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D68070B-FFEE-4605-94C6-3C4B5A66BBA6}" type="CELLRANGE">
                      <a:rPr lang="en-US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E19-40A8-836E-23D2848557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6242DF-DD1C-4214-98A7-11EBA873771F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E19-40A8-836E-23D2848557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890A1F4-E6B5-4994-9D9A-07BA72E99B0A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6E19-40A8-836E-23D2848557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AEF9DA0-D77A-402A-BC3F-9D3D08F36D37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E19-40A8-836E-23D2848557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34414C5-9A0C-4A7F-9B5A-BB69575B0960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E19-40A8-836E-23D2848557B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863B0AA-4387-4C98-9A52-EEE703EE191C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6E19-40A8-836E-23D2848557B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E46E7C1-A313-41A0-A06C-987EE8D2189D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6E19-40A8-836E-23D2848557B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5DAB017-3125-4F22-B800-863276A5991F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E19-40A8-836E-23D2848557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Walking!$A$3:$A$10</c:f>
              <c:strCache>
                <c:ptCount val="8"/>
                <c:pt idx="0">
                  <c:v>Access shops, restaurants or services (groceries, medical, banking, etc.)</c:v>
                </c:pt>
                <c:pt idx="1">
                  <c:v>Commute to work or school</c:v>
                </c:pt>
                <c:pt idx="2">
                  <c:v>Walk my dog(s)</c:v>
                </c:pt>
                <c:pt idx="3">
                  <c:v>Spend time with family or friends</c:v>
                </c:pt>
                <c:pt idx="4">
                  <c:v>Connect to my community</c:v>
                </c:pt>
                <c:pt idx="5">
                  <c:v>Enjoy nature, parks or trails</c:v>
                </c:pt>
                <c:pt idx="6">
                  <c:v>Exercise</c:v>
                </c:pt>
                <c:pt idx="7">
                  <c:v>Other (please specify):</c:v>
                </c:pt>
              </c:strCache>
            </c:strRef>
          </c:cat>
          <c:val>
            <c:numRef>
              <c:f>Walking!$B$3:$B$10</c:f>
              <c:numCache>
                <c:formatCode>General</c:formatCode>
                <c:ptCount val="8"/>
                <c:pt idx="0">
                  <c:v>51</c:v>
                </c:pt>
                <c:pt idx="1">
                  <c:v>7</c:v>
                </c:pt>
                <c:pt idx="2">
                  <c:v>23</c:v>
                </c:pt>
                <c:pt idx="3">
                  <c:v>38</c:v>
                </c:pt>
                <c:pt idx="4">
                  <c:v>24</c:v>
                </c:pt>
                <c:pt idx="5">
                  <c:v>59</c:v>
                </c:pt>
                <c:pt idx="6">
                  <c:v>50</c:v>
                </c:pt>
                <c:pt idx="7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Walking!$C$3:$C$10</c15:f>
                <c15:dlblRangeCache>
                  <c:ptCount val="8"/>
                  <c:pt idx="0">
                    <c:v>20%</c:v>
                  </c:pt>
                  <c:pt idx="1">
                    <c:v>3%</c:v>
                  </c:pt>
                  <c:pt idx="2">
                    <c:v>9%</c:v>
                  </c:pt>
                  <c:pt idx="3">
                    <c:v>15%</c:v>
                  </c:pt>
                  <c:pt idx="4">
                    <c:v>10%</c:v>
                  </c:pt>
                  <c:pt idx="5">
                    <c:v>23%</c:v>
                  </c:pt>
                  <c:pt idx="6">
                    <c:v>20%</c:v>
                  </c:pt>
                  <c:pt idx="7">
                    <c:v>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6E19-40A8-836E-23D284855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0268575"/>
        <c:axId val="1100272735"/>
      </c:barChart>
      <c:catAx>
        <c:axId val="110026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72735"/>
        <c:crosses val="autoZero"/>
        <c:auto val="1"/>
        <c:lblAlgn val="ctr"/>
        <c:lblOffset val="100"/>
        <c:noMultiLvlLbl val="0"/>
      </c:catAx>
      <c:valAx>
        <c:axId val="110027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Total</a:t>
                </a:r>
                <a:r>
                  <a:rPr lang="en-CA" baseline="0"/>
                  <a:t> Responses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6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7B-43E4-B19D-380F5B50951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7B-43E4-B19D-380F5B50951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27B-43E4-B19D-380F5B50951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7B-43E4-B19D-380F5B50951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B881145-8A9A-4EC5-A593-6E82A85A8570}" type="CELLRANGE">
                      <a:rPr lang="en-US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27B-43E4-B19D-380F5B5095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2F8490-6CD6-4FA1-ABF3-5CFBC5F82C5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227B-43E4-B19D-380F5B5095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626C18A-D160-44D7-BE68-14BFD3236940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27B-43E4-B19D-380F5B5095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58C4795-964F-43C7-A73C-9C78CFF76AE9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27B-43E4-B19D-380F5B50951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99E74F8-B50F-4F96-AFFF-147203020A74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227B-43E4-B19D-380F5B5095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C892DAF-4FA1-4953-9ABF-2E0062B1F6EE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27B-43E4-B19D-380F5B50951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6DD3990-0078-42B4-BF53-7D11468FEE8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27B-43E4-B19D-380F5B50951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0B1DAAD-10CA-49E9-B43B-DD50E206E05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27B-43E4-B19D-380F5B50951B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BB5D8E0-CBFD-4E92-ADED-2A394871DDE8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227B-43E4-B19D-380F5B50951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5A4174EA-BE25-4C0D-A9CC-6A85200A387C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227B-43E4-B19D-380F5B50951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D92B4E2B-B214-473C-B2D2-B64F0FE2227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227B-43E4-B19D-380F5B50951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672E1FD-DA9A-430F-96CC-44094691EEB4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227B-43E4-B19D-380F5B50951B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B8119B3B-6EB5-46A6-B7EF-5BC222300459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227B-43E4-B19D-380F5B5095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Walking!$A$33:$A$45</c:f>
              <c:strCache>
                <c:ptCount val="13"/>
                <c:pt idx="0">
                  <c:v>Lack of sidewalks or pathways</c:v>
                </c:pt>
                <c:pt idx="1">
                  <c:v>Condition of sidewalks or pathways</c:v>
                </c:pt>
                <c:pt idx="2">
                  <c:v>Sidewalks or pathways are inaccessible</c:v>
                </c:pt>
                <c:pt idx="3">
                  <c:v>Intersection safety</c:v>
                </c:pt>
                <c:pt idx="4">
                  <c:v>Poor lighting</c:v>
                </c:pt>
                <c:pt idx="5">
                  <c:v>Lack of rest areas</c:v>
                </c:pt>
                <c:pt idx="6">
                  <c:v>Speed and noise of motor traffic</c:v>
                </c:pt>
                <c:pt idx="7">
                  <c:v>Weather</c:v>
                </c:pt>
                <c:pt idx="8">
                  <c:v>Distance</c:v>
                </c:pt>
                <c:pt idx="9">
                  <c:v>Topography (hills)</c:v>
                </c:pt>
                <c:pt idx="10">
                  <c:v>Time constraints</c:v>
                </c:pt>
                <c:pt idx="11">
                  <c:v>Physical ability</c:v>
                </c:pt>
                <c:pt idx="12">
                  <c:v>Other (please specify):</c:v>
                </c:pt>
              </c:strCache>
            </c:strRef>
          </c:cat>
          <c:val>
            <c:numRef>
              <c:f>Walking!$B$33:$B$45</c:f>
              <c:numCache>
                <c:formatCode>General</c:formatCode>
                <c:ptCount val="13"/>
                <c:pt idx="0">
                  <c:v>24</c:v>
                </c:pt>
                <c:pt idx="1">
                  <c:v>37</c:v>
                </c:pt>
                <c:pt idx="2">
                  <c:v>10</c:v>
                </c:pt>
                <c:pt idx="3">
                  <c:v>12</c:v>
                </c:pt>
                <c:pt idx="4">
                  <c:v>25</c:v>
                </c:pt>
                <c:pt idx="5">
                  <c:v>7</c:v>
                </c:pt>
                <c:pt idx="6">
                  <c:v>12</c:v>
                </c:pt>
                <c:pt idx="7">
                  <c:v>28</c:v>
                </c:pt>
                <c:pt idx="8">
                  <c:v>3</c:v>
                </c:pt>
                <c:pt idx="9">
                  <c:v>2</c:v>
                </c:pt>
                <c:pt idx="10">
                  <c:v>6</c:v>
                </c:pt>
                <c:pt idx="11">
                  <c:v>13</c:v>
                </c:pt>
                <c:pt idx="12">
                  <c:v>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Walking!$C$33:$C$45</c15:f>
                <c15:dlblRangeCache>
                  <c:ptCount val="13"/>
                  <c:pt idx="0">
                    <c:v>13%</c:v>
                  </c:pt>
                  <c:pt idx="1">
                    <c:v>20%</c:v>
                  </c:pt>
                  <c:pt idx="2">
                    <c:v>5%</c:v>
                  </c:pt>
                  <c:pt idx="3">
                    <c:v>7%</c:v>
                  </c:pt>
                  <c:pt idx="4">
                    <c:v>14%</c:v>
                  </c:pt>
                  <c:pt idx="5">
                    <c:v>4%</c:v>
                  </c:pt>
                  <c:pt idx="6">
                    <c:v>7%</c:v>
                  </c:pt>
                  <c:pt idx="7">
                    <c:v>15%</c:v>
                  </c:pt>
                  <c:pt idx="8">
                    <c:v>2%</c:v>
                  </c:pt>
                  <c:pt idx="9">
                    <c:v>1%</c:v>
                  </c:pt>
                  <c:pt idx="10">
                    <c:v>3%</c:v>
                  </c:pt>
                  <c:pt idx="11">
                    <c:v>7%</c:v>
                  </c:pt>
                  <c:pt idx="12">
                    <c:v>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227B-43E4-B19D-380F5B509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0268575"/>
        <c:axId val="1100272735"/>
      </c:barChart>
      <c:catAx>
        <c:axId val="110026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0272735"/>
        <c:crosses val="autoZero"/>
        <c:auto val="1"/>
        <c:lblAlgn val="ctr"/>
        <c:lblOffset val="100"/>
        <c:noMultiLvlLbl val="0"/>
      </c:catAx>
      <c:valAx>
        <c:axId val="110027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Total</a:t>
                </a:r>
                <a:r>
                  <a:rPr lang="en-CA" baseline="0"/>
                  <a:t> Responses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6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026-47D1-BE52-B2F6B0ACE7C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26-47D1-BE52-B2F6B0ACE7C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026-47D1-BE52-B2F6B0ACE7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04AC05D-50E2-49A6-9EE0-17E0729D4C16}" type="CELLRANGE">
                      <a:rPr lang="en-US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026-47D1-BE52-B2F6B0ACE7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0D2EA5-D002-4565-B574-DFE2EB398290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026-47D1-BE52-B2F6B0ACE7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C14794F-2825-49D2-B108-CCA7C2D344E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7026-47D1-BE52-B2F6B0ACE7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6727CAC-6F1E-4A53-BFE0-728228ECB398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7026-47D1-BE52-B2F6B0ACE7C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B863D18-9919-4848-979F-DA0147420056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026-47D1-BE52-B2F6B0ACE7C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930E364-0F6A-4124-8188-7F2D0EDA63D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026-47D1-BE52-B2F6B0ACE7C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F00F73A-57E9-480A-B278-43F41CD1B274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026-47D1-BE52-B2F6B0ACE7C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9DAA7D9-8215-4298-8963-0F74E5FE5766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026-47D1-BE52-B2F6B0ACE7C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32429A6C-C7D4-442A-9642-06864BE31FA6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026-47D1-BE52-B2F6B0AC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Cycling!$A$3:$A$11</c:f>
              <c:strCache>
                <c:ptCount val="9"/>
                <c:pt idx="0">
                  <c:v>Access shops, restaurants or services (groceries, medical, banking, etc.)</c:v>
                </c:pt>
                <c:pt idx="1">
                  <c:v>Commute to work or school</c:v>
                </c:pt>
                <c:pt idx="2">
                  <c:v>Spend time with family or friends</c:v>
                </c:pt>
                <c:pt idx="3">
                  <c:v>Connect to my community</c:v>
                </c:pt>
                <c:pt idx="4">
                  <c:v>Enjoy nature, parks or trails</c:v>
                </c:pt>
                <c:pt idx="5">
                  <c:v>Exercise</c:v>
                </c:pt>
                <c:pt idx="6">
                  <c:v>Have fun</c:v>
                </c:pt>
                <c:pt idx="7">
                  <c:v>I don’t cycle</c:v>
                </c:pt>
                <c:pt idx="8">
                  <c:v>Other (please specify):</c:v>
                </c:pt>
              </c:strCache>
            </c:strRef>
          </c:cat>
          <c:val>
            <c:numRef>
              <c:f>Cycling!$B$3:$B$11</c:f>
              <c:numCache>
                <c:formatCode>General</c:formatCode>
                <c:ptCount val="9"/>
                <c:pt idx="0">
                  <c:v>15</c:v>
                </c:pt>
                <c:pt idx="1">
                  <c:v>3</c:v>
                </c:pt>
                <c:pt idx="2">
                  <c:v>23</c:v>
                </c:pt>
                <c:pt idx="3">
                  <c:v>15</c:v>
                </c:pt>
                <c:pt idx="4">
                  <c:v>44</c:v>
                </c:pt>
                <c:pt idx="5">
                  <c:v>40</c:v>
                </c:pt>
                <c:pt idx="6">
                  <c:v>32</c:v>
                </c:pt>
                <c:pt idx="7">
                  <c:v>23</c:v>
                </c:pt>
                <c:pt idx="8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Cycling!$C$3:$C$11</c15:f>
                <c15:dlblRangeCache>
                  <c:ptCount val="9"/>
                  <c:pt idx="0">
                    <c:v>8%</c:v>
                  </c:pt>
                  <c:pt idx="1">
                    <c:v>2%</c:v>
                  </c:pt>
                  <c:pt idx="2">
                    <c:v>12%</c:v>
                  </c:pt>
                  <c:pt idx="3">
                    <c:v>8%</c:v>
                  </c:pt>
                  <c:pt idx="4">
                    <c:v>22%</c:v>
                  </c:pt>
                  <c:pt idx="5">
                    <c:v>20%</c:v>
                  </c:pt>
                  <c:pt idx="6">
                    <c:v>16%</c:v>
                  </c:pt>
                  <c:pt idx="7">
                    <c:v>12%</c:v>
                  </c:pt>
                  <c:pt idx="8">
                    <c:v>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7026-47D1-BE52-B2F6B0ACE7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0268575"/>
        <c:axId val="1100272735"/>
      </c:barChart>
      <c:catAx>
        <c:axId val="110026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72735"/>
        <c:crosses val="autoZero"/>
        <c:auto val="1"/>
        <c:lblAlgn val="ctr"/>
        <c:lblOffset val="100"/>
        <c:noMultiLvlLbl val="0"/>
      </c:catAx>
      <c:valAx>
        <c:axId val="110027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Total</a:t>
                </a:r>
                <a:r>
                  <a:rPr lang="en-CA" baseline="0"/>
                  <a:t> Responses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6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D7D652F-4C96-4DA3-BFF0-F1A6E7E22A2B}" type="CELLRANGE">
                      <a:rPr lang="en-US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6C8-4BC9-B9E2-498488C696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9381F3F-5D32-4A31-B625-30F1340D6F7D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6C8-4BC9-B9E2-498488C696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42D3D91-7E3F-4486-9337-7EE4C633138E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6C8-4BC9-B9E2-498488C696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0661C75-C39C-4342-A2DC-B3C9607F3C07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6C8-4BC9-B9E2-498488C696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BBCC557-F6F9-49A5-915F-BA97FCBCAF70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6C8-4BC9-B9E2-498488C696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BFF760E-9FD5-4D34-83D7-391E7608A0A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6C8-4BC9-B9E2-498488C696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9DF08CF-731C-4750-B3A9-27C5932DB86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6C8-4BC9-B9E2-498488C696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FD3674A-4E3D-4B97-A9CD-F1355BF643BA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6C8-4BC9-B9E2-498488C696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3D4C395-B58E-49BD-BCB2-CCC9D9260FD7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86C8-4BC9-B9E2-498488C696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BB57B08-961B-47FB-B00C-A62F7A1FD870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86C8-4BC9-B9E2-498488C696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02DF7C7-4AD1-411A-A49B-025DCFFDC87C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86C8-4BC9-B9E2-498488C696A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53050F94-E8DE-4947-A61A-024D5B471EC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86C8-4BC9-B9E2-498488C696A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6784540-2211-4B84-AEF8-770B454EA244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86C8-4BC9-B9E2-498488C696A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984CAF3D-DB4C-4312-B7FC-33C768C3D248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86C8-4BC9-B9E2-498488C696A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704534B9-7545-4926-BE6F-1ABA8ADE763C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86C8-4BC9-B9E2-498488C696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Cycling!$A$34:$A$48</c:f>
              <c:strCache>
                <c:ptCount val="15"/>
                <c:pt idx="0">
                  <c:v>Lack of dedicated on-street bicycle lanes</c:v>
                </c:pt>
                <c:pt idx="1">
                  <c:v>Bicycle routes don’t go where I need to go</c:v>
                </c:pt>
                <c:pt idx="2">
                  <c:v>Bicycle routes are not comfortable</c:v>
                </c:pt>
                <c:pt idx="3">
                  <c:v>Gaps in the bicycle network</c:v>
                </c:pt>
                <c:pt idx="4">
                  <c:v>Lack of bicycle routes that are separated from traffic</c:v>
                </c:pt>
                <c:pt idx="5">
                  <c:v>Intersection safety</c:v>
                </c:pt>
                <c:pt idx="6">
                  <c:v>Lack of bicycle parking</c:v>
                </c:pt>
                <c:pt idx="7">
                  <c:v>Speed and noise of motor traffic</c:v>
                </c:pt>
                <c:pt idx="8">
                  <c:v>Weather</c:v>
                </c:pt>
                <c:pt idx="9">
                  <c:v>Topography (hills)</c:v>
                </c:pt>
                <c:pt idx="10">
                  <c:v>Distances are too far</c:v>
                </c:pt>
                <c:pt idx="11">
                  <c:v>Time constraints</c:v>
                </c:pt>
                <c:pt idx="12">
                  <c:v>Physical ability</c:v>
                </c:pt>
                <c:pt idx="13">
                  <c:v>Lack of access to a bike</c:v>
                </c:pt>
                <c:pt idx="14">
                  <c:v>Other (please specify):</c:v>
                </c:pt>
              </c:strCache>
            </c:strRef>
          </c:cat>
          <c:val>
            <c:numRef>
              <c:f>Cycling!$C$34:$C$48</c:f>
              <c:numCache>
                <c:formatCode>0%</c:formatCode>
                <c:ptCount val="15"/>
                <c:pt idx="0">
                  <c:v>0.15819209039548024</c:v>
                </c:pt>
                <c:pt idx="1">
                  <c:v>3.3898305084745763E-2</c:v>
                </c:pt>
                <c:pt idx="2">
                  <c:v>3.954802259887006E-2</c:v>
                </c:pt>
                <c:pt idx="3">
                  <c:v>5.6497175141242938E-2</c:v>
                </c:pt>
                <c:pt idx="4">
                  <c:v>0.12994350282485875</c:v>
                </c:pt>
                <c:pt idx="5">
                  <c:v>0.10169491525423729</c:v>
                </c:pt>
                <c:pt idx="6">
                  <c:v>7.3446327683615822E-2</c:v>
                </c:pt>
                <c:pt idx="7">
                  <c:v>5.0847457627118647E-2</c:v>
                </c:pt>
                <c:pt idx="8">
                  <c:v>0.10734463276836158</c:v>
                </c:pt>
                <c:pt idx="9">
                  <c:v>3.3898305084745763E-2</c:v>
                </c:pt>
                <c:pt idx="10">
                  <c:v>1.6949152542372881E-2</c:v>
                </c:pt>
                <c:pt idx="11">
                  <c:v>2.8248587570621469E-2</c:v>
                </c:pt>
                <c:pt idx="12">
                  <c:v>5.6497175141242938E-2</c:v>
                </c:pt>
                <c:pt idx="13">
                  <c:v>1.6949152542372881E-2</c:v>
                </c:pt>
                <c:pt idx="14">
                  <c:v>9.6045197740112997E-2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Cycling!$C$34:$C$48</c15:f>
                <c15:dlblRangeCache>
                  <c:ptCount val="15"/>
                  <c:pt idx="0">
                    <c:v>16%</c:v>
                  </c:pt>
                  <c:pt idx="1">
                    <c:v>3%</c:v>
                  </c:pt>
                  <c:pt idx="2">
                    <c:v>4%</c:v>
                  </c:pt>
                  <c:pt idx="3">
                    <c:v>6%</c:v>
                  </c:pt>
                  <c:pt idx="4">
                    <c:v>13%</c:v>
                  </c:pt>
                  <c:pt idx="5">
                    <c:v>10%</c:v>
                  </c:pt>
                  <c:pt idx="6">
                    <c:v>7%</c:v>
                  </c:pt>
                  <c:pt idx="7">
                    <c:v>5%</c:v>
                  </c:pt>
                  <c:pt idx="8">
                    <c:v>11%</c:v>
                  </c:pt>
                  <c:pt idx="9">
                    <c:v>3%</c:v>
                  </c:pt>
                  <c:pt idx="10">
                    <c:v>2%</c:v>
                  </c:pt>
                  <c:pt idx="11">
                    <c:v>3%</c:v>
                  </c:pt>
                  <c:pt idx="12">
                    <c:v>6%</c:v>
                  </c:pt>
                  <c:pt idx="13">
                    <c:v>2%</c:v>
                  </c:pt>
                  <c:pt idx="14">
                    <c:v>10%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86C8-4BC9-B9E2-498488C696A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0268575"/>
        <c:axId val="1100272735"/>
      </c:barChart>
      <c:catAx>
        <c:axId val="110026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72735"/>
        <c:crosses val="autoZero"/>
        <c:auto val="1"/>
        <c:lblAlgn val="ctr"/>
        <c:lblOffset val="100"/>
        <c:noMultiLvlLbl val="0"/>
      </c:catAx>
      <c:valAx>
        <c:axId val="110027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Total</a:t>
                </a:r>
                <a:r>
                  <a:rPr lang="en-CA" baseline="0"/>
                  <a:t> Responses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6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C667C26-37D0-4B5E-847B-FBF5E9482929}" type="CELLRANGE">
                      <a:rPr lang="en-US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EB0-44E6-9DFC-CDEC587D7A7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A3B6CFC-0DE5-4895-B3D0-234BFE36605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BEB0-44E6-9DFC-CDEC587D7A7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A9519C1-C6D7-43CC-B2E4-4058265753CF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BEB0-44E6-9DFC-CDEC587D7A7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8F9EA05-5260-460A-9011-084394000585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BEB0-44E6-9DFC-CDEC587D7A7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A4CBEBD-E38F-4130-ACA2-9BEF8AE7103A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BEB0-44E6-9DFC-CDEC587D7A7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F5CF09A-4927-4FF0-B492-9A8B438B93F2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BEB0-44E6-9DFC-CDEC587D7A7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7B39099A-8213-47DA-9C17-8D5DAC6CB8F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BEB0-44E6-9DFC-CDEC587D7A7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9C08458-8E86-4DC2-B36A-36F7FC551E2F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BEB0-44E6-9DFC-CDEC587D7A7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F7C6C1F-532B-4C0E-9A7D-BFD590019C23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BEB0-44E6-9DFC-CDEC587D7A7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024BB28-DD0D-4AE5-B385-E227FD21C45E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BEB0-44E6-9DFC-CDEC587D7A7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B7DCEE7-CD30-4BE1-812C-73C9C2634D7D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BEB0-44E6-9DFC-CDEC587D7A7C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40EE28A-D3EA-46D8-9F36-6E0689A0D1D4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BEB0-44E6-9DFC-CDEC587D7A7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FA6CB275-9E0F-4E61-A23B-A8F2B8E05667}" type="CELLRANGE">
                      <a:rPr lang="en-CA"/>
                      <a:pPr/>
                      <a:t>[CELLRANGE]</a:t>
                    </a:fld>
                    <a:endParaRPr lang="en-CA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BEB0-44E6-9DFC-CDEC587D7A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'Your priorities'!$A$3:$A$15</c:f>
              <c:strCache>
                <c:ptCount val="13"/>
                <c:pt idx="0">
                  <c:v>Build more sidewalks</c:v>
                </c:pt>
                <c:pt idx="1">
                  <c:v>Repair existing sidewalks</c:v>
                </c:pt>
                <c:pt idx="2">
                  <c:v>Build more paved trails or multi-use paths</c:v>
                </c:pt>
                <c:pt idx="3">
                  <c:v>Expand on-street cycling network</c:v>
                </c:pt>
                <c:pt idx="4">
                  <c:v>Expand off-street cycling network</c:v>
                </c:pt>
                <c:pt idx="5">
                  <c:v>Widen/upgrade existing trails</c:v>
                </c:pt>
                <c:pt idx="6">
                  <c:v>Improve maintenance on existing sidewalks, multi-use paths, cycling facilities, etc.</c:v>
                </c:pt>
                <c:pt idx="7">
                  <c:v>Provide more amenities along active transportation routes. (benches, water fountains, bike racks etc.)</c:v>
                </c:pt>
                <c:pt idx="8">
                  <c:v>Provide more amenities at transit stops (e.g. benches, shelters, garbage cans)</c:v>
                </c:pt>
                <c:pt idx="9">
                  <c:v>Intersection upgrades, including improved crossings, signals and lighting</c:v>
                </c:pt>
                <c:pt idx="10">
                  <c:v>Spot improvements to improve accessibility (e.g. upgrading curb cuts, tactile paving, widening sidewalks)</c:v>
                </c:pt>
                <c:pt idx="11">
                  <c:v>Increase transit service, improve scheduling, and direct service</c:v>
                </c:pt>
                <c:pt idx="12">
                  <c:v>Other (please specify):</c:v>
                </c:pt>
              </c:strCache>
            </c:strRef>
          </c:cat>
          <c:val>
            <c:numRef>
              <c:f>'Your priorities'!$B$3:$B$15</c:f>
              <c:numCache>
                <c:formatCode>General</c:formatCode>
                <c:ptCount val="13"/>
                <c:pt idx="0">
                  <c:v>7</c:v>
                </c:pt>
                <c:pt idx="1">
                  <c:v>16</c:v>
                </c:pt>
                <c:pt idx="2">
                  <c:v>8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  <c:pt idx="6">
                  <c:v>15</c:v>
                </c:pt>
                <c:pt idx="7">
                  <c:v>5</c:v>
                </c:pt>
                <c:pt idx="8">
                  <c:v>2</c:v>
                </c:pt>
                <c:pt idx="9">
                  <c:v>5</c:v>
                </c:pt>
                <c:pt idx="10">
                  <c:v>7</c:v>
                </c:pt>
                <c:pt idx="11">
                  <c:v>7</c:v>
                </c:pt>
                <c:pt idx="12">
                  <c:v>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'Your priorities'!$C$3:$C$15</c15:f>
                <c15:dlblRangeCache>
                  <c:ptCount val="13"/>
                  <c:pt idx="0">
                    <c:v>8%</c:v>
                  </c:pt>
                  <c:pt idx="1">
                    <c:v>17%</c:v>
                  </c:pt>
                  <c:pt idx="2">
                    <c:v>9%</c:v>
                  </c:pt>
                  <c:pt idx="3">
                    <c:v>8%</c:v>
                  </c:pt>
                  <c:pt idx="4">
                    <c:v>4%</c:v>
                  </c:pt>
                  <c:pt idx="5">
                    <c:v>3%</c:v>
                  </c:pt>
                  <c:pt idx="6">
                    <c:v>16%</c:v>
                  </c:pt>
                  <c:pt idx="7">
                    <c:v>5%</c:v>
                  </c:pt>
                  <c:pt idx="8">
                    <c:v>2%</c:v>
                  </c:pt>
                  <c:pt idx="9">
                    <c:v>5%</c:v>
                  </c:pt>
                  <c:pt idx="10">
                    <c:v>8%</c:v>
                  </c:pt>
                  <c:pt idx="11">
                    <c:v>8%</c:v>
                  </c:pt>
                  <c:pt idx="12">
                    <c:v>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D-BEB0-44E6-9DFC-CDEC587D7A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0268575"/>
        <c:axId val="1100272735"/>
      </c:barChart>
      <c:catAx>
        <c:axId val="110026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72735"/>
        <c:crosses val="autoZero"/>
        <c:auto val="1"/>
        <c:lblAlgn val="ctr"/>
        <c:lblOffset val="100"/>
        <c:noMultiLvlLbl val="0"/>
      </c:catAx>
      <c:valAx>
        <c:axId val="110027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Total</a:t>
                </a:r>
                <a:r>
                  <a:rPr lang="en-CA" baseline="0"/>
                  <a:t> Responses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026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EF69F-8644-4247-BFA7-C60B53D6468B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B58D7-03A0-4F0E-A622-2DFF7A81B9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78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red, woman, man, standing&#10;&#10;Description automatically generated">
            <a:extLst>
              <a:ext uri="{FF2B5EF4-FFF2-40B4-BE49-F238E27FC236}">
                <a16:creationId xmlns:a16="http://schemas.microsoft.com/office/drawing/2014/main" id="{940136E3-2E60-440A-927C-D77AD06E9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476" y="-7215"/>
            <a:ext cx="10770524" cy="686521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F00F213-F84B-4EED-9CB2-ABEE383448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84" y="4969975"/>
            <a:ext cx="1267879" cy="4758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EA6DC0-28B8-4EC9-9948-DE16ECE80642}"/>
              </a:ext>
            </a:extLst>
          </p:cNvPr>
          <p:cNvCxnSpPr/>
          <p:nvPr userDrawn="1"/>
        </p:nvCxnSpPr>
        <p:spPr>
          <a:xfrm>
            <a:off x="2211184" y="4496148"/>
            <a:ext cx="35994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387268-7721-4D31-9C31-EC3F236EC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930" y="722171"/>
            <a:ext cx="8623070" cy="1888025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05046D-17FC-4146-ACB4-F2FD61C9B0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635" y="479686"/>
            <a:ext cx="442913" cy="6156325"/>
          </a:xfrm>
        </p:spPr>
        <p:txBody>
          <a:bodyPr vert="vert27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cap="all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spc="100" baseline="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1800" kern="1200" spc="1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3DF0C-EA92-432F-BD73-9B6451C642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44700" y="3084022"/>
            <a:ext cx="8623300" cy="11641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Click to insert</a:t>
            </a:r>
          </a:p>
        </p:txBody>
      </p:sp>
    </p:spTree>
    <p:extLst>
      <p:ext uri="{BB962C8B-B14F-4D97-AF65-F5344CB8AC3E}">
        <p14:creationId xmlns:p14="http://schemas.microsoft.com/office/powerpoint/2010/main" val="222683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8271F-5CDA-4ED1-B42D-16605E62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276" y="2647603"/>
            <a:ext cx="10389524" cy="247719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 marL="20574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292BD-6AFB-43C9-8828-BBE80F1E416F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4" name="Picture 13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E05EF715-4069-4D7D-86E3-99DA1509ED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5" name="Picture 14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A9138DEE-DBBD-4996-8459-9DFE8A734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DAC2163-4D51-4805-A60B-4B80649A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DFBBD-5ADF-4939-8485-3E1BEF9E3871}"/>
              </a:ext>
            </a:extLst>
          </p:cNvPr>
          <p:cNvCxnSpPr/>
          <p:nvPr userDrawn="1"/>
        </p:nvCxnSpPr>
        <p:spPr>
          <a:xfrm>
            <a:off x="964276" y="1372568"/>
            <a:ext cx="9393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0F9EA66E-A8BC-478D-B342-B810CB18A6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4276" y="1607143"/>
            <a:ext cx="4245677" cy="53435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30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4787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F5529-6526-4FB0-AD39-F6DA5306C00A}"/>
              </a:ext>
            </a:extLst>
          </p:cNvPr>
          <p:cNvSpPr/>
          <p:nvPr userDrawn="1"/>
        </p:nvSpPr>
        <p:spPr>
          <a:xfrm>
            <a:off x="5303521" y="1"/>
            <a:ext cx="6888479" cy="5893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8894A-ED4C-4AAF-B9CB-0E1A71DD1A1A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39A621A8-F926-4674-9141-E7EE675FA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6" name="Picture 15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F89EE7E7-B3B4-4E7D-BE26-F16B3998F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7F9F11F-2EE4-4402-A22A-3BF63631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32" y="1423358"/>
            <a:ext cx="4450394" cy="4470365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6858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2pPr>
            <a:lvl3pPr marL="11430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3pPr>
            <a:lvl4pPr marL="16002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4pPr>
            <a:lvl5pPr marL="2057400" indent="-228600">
              <a:lnSpc>
                <a:spcPct val="100000"/>
              </a:lnSpc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42E18FBD-DB4D-41A9-BBBB-D4877C2B0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430" y="365443"/>
            <a:ext cx="4450394" cy="96427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30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Content Placeholder 23">
            <a:extLst>
              <a:ext uri="{FF2B5EF4-FFF2-40B4-BE49-F238E27FC236}">
                <a16:creationId xmlns:a16="http://schemas.microsoft.com/office/drawing/2014/main" id="{9F7124DA-E60D-474B-B0DD-962FB47A8D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870973" y="4097548"/>
            <a:ext cx="6042106" cy="179617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Aft>
                <a:spcPts val="600"/>
              </a:spcAft>
              <a:buNone/>
              <a:defRPr lang="en-US" sz="1400" kern="1200" spc="100" baseline="0" dirty="0" smtClean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Insert explanatory text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52AD0E-AAC8-46E4-B205-FAE75AF27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9166" y="365444"/>
            <a:ext cx="4713317" cy="3171386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120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F5529-6526-4FB0-AD39-F6DA5306C00A}"/>
              </a:ext>
            </a:extLst>
          </p:cNvPr>
          <p:cNvSpPr/>
          <p:nvPr userDrawn="1"/>
        </p:nvSpPr>
        <p:spPr>
          <a:xfrm>
            <a:off x="0" y="0"/>
            <a:ext cx="6888479" cy="58937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B114A-1AC3-4723-AD11-136DB3DAF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5645" y="365443"/>
            <a:ext cx="4713317" cy="518374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8894A-ED4C-4AAF-B9CB-0E1A71DD1A1A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5" name="Picture 14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39A621A8-F926-4674-9141-E7EE675FA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6" name="Picture 15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F89EE7E7-B3B4-4E7D-BE26-F16B3998FB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BBD0A47-1612-4376-B69A-A30AB93121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1592" y="411602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A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0330F8A-9BAD-4926-9701-CBF883C888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01101" y="782732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D69F950C-DBB3-4EF5-8749-85ACA1304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07022" y="1741098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B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F037FD4-8E9A-4423-86FF-AE0DADB6DE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06531" y="2112228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2038B0F0-D21C-4DD7-8DA5-381B3381E9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01592" y="3069660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C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CF6A89A-292D-4647-8B12-47D76BE33D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601101" y="3440790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12D08D37-01BE-46F8-9FEC-854817CE5B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1592" y="4399944"/>
            <a:ext cx="3792538" cy="2891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CA" sz="18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D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017DD300-B268-4CFA-8494-1471FE198A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01101" y="4771074"/>
            <a:ext cx="3793029" cy="64925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CA" sz="1400" kern="1200" spc="6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86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6B43317-6C07-48C9-8DFE-4398EED1C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"/>
            <a:ext cx="12192000" cy="68288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C594A6-4C4A-4DAC-9A22-264FF61B9CB7}"/>
              </a:ext>
            </a:extLst>
          </p:cNvPr>
          <p:cNvSpPr/>
          <p:nvPr userDrawn="1"/>
        </p:nvSpPr>
        <p:spPr>
          <a:xfrm>
            <a:off x="2340725" y="1348740"/>
            <a:ext cx="7510551" cy="4160520"/>
          </a:xfrm>
          <a:prstGeom prst="rect">
            <a:avLst/>
          </a:prstGeom>
          <a:solidFill>
            <a:srgbClr val="E1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812DE-B6F0-44DB-8709-EB839F315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3749" y="2002632"/>
            <a:ext cx="6924503" cy="2852737"/>
          </a:xfrm>
        </p:spPr>
        <p:txBody>
          <a:bodyPr anchor="ctr">
            <a:noAutofit/>
          </a:bodyPr>
          <a:lstStyle>
            <a:lvl1pPr algn="ctr">
              <a:defRPr sz="400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545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50D121C-A413-4A3B-8DCC-91C4E1B358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962150"/>
            <a:ext cx="10515600" cy="3522663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9A5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A06646-4F20-40F4-AA4E-4F04FD404436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7" name="Picture 6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57052E44-41A5-4F9F-8B76-1891A2DAB7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8" name="Picture 7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2BB4E870-7874-4FA5-85DC-22F284AD8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9D4E500-4494-4936-A498-8BE3CC51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D246D6-7557-4F6E-9B91-570CCF4A29BB}"/>
              </a:ext>
            </a:extLst>
          </p:cNvPr>
          <p:cNvCxnSpPr/>
          <p:nvPr userDrawn="1"/>
        </p:nvCxnSpPr>
        <p:spPr>
          <a:xfrm>
            <a:off x="964276" y="1372568"/>
            <a:ext cx="93933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9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45B6DE5-9BD0-41DB-A9AB-8024299A2AA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1188" y="2785731"/>
            <a:ext cx="5065712" cy="221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D8278-0C8D-42C2-B5D9-47C26662038E}"/>
              </a:ext>
            </a:extLst>
          </p:cNvPr>
          <p:cNvGrpSpPr/>
          <p:nvPr userDrawn="1"/>
        </p:nvGrpSpPr>
        <p:grpSpPr>
          <a:xfrm>
            <a:off x="0" y="5893724"/>
            <a:ext cx="12192000" cy="964276"/>
            <a:chOff x="0" y="5893724"/>
            <a:chExt cx="12192000" cy="964276"/>
          </a:xfrm>
        </p:grpSpPr>
        <p:pic>
          <p:nvPicPr>
            <p:cNvPr id="16" name="Picture 15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16DC1C9E-1C49-4439-920A-B10D873186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893724"/>
              <a:ext cx="12192000" cy="964276"/>
            </a:xfrm>
            <a:prstGeom prst="rect">
              <a:avLst/>
            </a:prstGeom>
          </p:spPr>
        </p:pic>
        <p:pic>
          <p:nvPicPr>
            <p:cNvPr id="17" name="Picture 16" descr="A picture containing object, clock, plate&#10;&#10;Description automatically generated">
              <a:extLst>
                <a:ext uri="{FF2B5EF4-FFF2-40B4-BE49-F238E27FC236}">
                  <a16:creationId xmlns:a16="http://schemas.microsoft.com/office/drawing/2014/main" id="{5BB16462-D508-445B-8340-A60533A68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3419" y="6241932"/>
              <a:ext cx="846512" cy="317739"/>
            </a:xfrm>
            <a:prstGeom prst="rect">
              <a:avLst/>
            </a:prstGeom>
          </p:spPr>
        </p:pic>
      </p:grp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51BB753-E7C8-45BB-BC2F-7668F5BE33D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816009" y="446935"/>
            <a:ext cx="5726703" cy="454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D1EBB0-B33C-408F-9132-0DAEF21D7788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1188" y="446936"/>
            <a:ext cx="5065712" cy="221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7EB0675-0072-4EB6-80E8-E9ACD21BF1B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1189" y="5223773"/>
            <a:ext cx="5640756" cy="4286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Aft>
                <a:spcPts val="600"/>
              </a:spcAft>
              <a:buNone/>
              <a:defRPr lang="en-US" sz="3200" kern="1200" cap="all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3">
            <a:extLst>
              <a:ext uri="{FF2B5EF4-FFF2-40B4-BE49-F238E27FC236}">
                <a16:creationId xmlns:a16="http://schemas.microsoft.com/office/drawing/2014/main" id="{D7C4A9E5-1B91-4ADC-A205-AA43180936C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05109" y="5223772"/>
            <a:ext cx="5275702" cy="42862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Aft>
                <a:spcPts val="600"/>
              </a:spcAft>
              <a:buNone/>
              <a:defRPr lang="en-US" sz="1400" kern="1200" spc="100" baseline="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Aft>
                <a:spcPts val="600"/>
              </a:spcAft>
              <a:buNone/>
              <a:defRPr lang="en-US" sz="3200" kern="1200" spc="1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Aft>
                <a:spcPts val="600"/>
              </a:spcAft>
              <a:buNone/>
              <a:defRPr lang="en-CA" sz="3200" kern="1200" spc="1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Insert explanatory text </a:t>
            </a:r>
          </a:p>
        </p:txBody>
      </p:sp>
    </p:spTree>
    <p:extLst>
      <p:ext uri="{BB962C8B-B14F-4D97-AF65-F5344CB8AC3E}">
        <p14:creationId xmlns:p14="http://schemas.microsoft.com/office/powerpoint/2010/main" val="207493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21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C83A4-970C-4158-B18A-FD6FAA78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C615-6787-4D01-BB48-DBC84A2BE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4210-22D5-4A2A-86BA-D7EBAE886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9A1-3840-4276-85A2-AE10F63D6372}" type="datetimeFigureOut">
              <a:rPr lang="en-CA" smtClean="0"/>
              <a:t>2021-02-09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42F3D-49F5-47B4-9098-1F79EAEFC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8356D-2956-4C71-B9F7-21510FDF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4954F-A606-466D-AD03-338D2072F4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46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  <p:sldLayoutId id="2147483651" r:id="rId5"/>
    <p:sldLayoutId id="2147483655" r:id="rId6"/>
    <p:sldLayoutId id="214748365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2289DC-0F88-425B-969E-AD8F92718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/>
              <a:t>Lake Cowichan </a:t>
            </a:r>
            <a:br>
              <a:rPr lang="en-US" sz="4800" dirty="0"/>
            </a:br>
            <a:r>
              <a:rPr lang="en-US" sz="4800" dirty="0"/>
              <a:t>Active Transportation network Plan</a:t>
            </a:r>
            <a:endParaRPr lang="en-CA" sz="4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2EC04A-6B2C-46E6-98DE-CBFBDCBC3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council Meeting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8AE037-26B8-4169-B546-E1CE3313E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Town of Lake Cowichan</a:t>
            </a:r>
          </a:p>
          <a:p>
            <a:endParaRPr lang="en-US" dirty="0"/>
          </a:p>
          <a:p>
            <a:r>
              <a:rPr lang="en-CA" sz="2000" dirty="0"/>
              <a:t>February 9, 2021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70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D251C2-F711-4CD6-B1B6-EDBC8ED6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4E5608-B315-497F-B59B-43F4DFBF11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78678"/>
              </p:ext>
            </p:extLst>
          </p:nvPr>
        </p:nvGraphicFramePr>
        <p:xfrm>
          <a:off x="5556069" y="539932"/>
          <a:ext cx="6392092" cy="519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58912-6C37-41F9-B6B1-1FECA5D76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189" y="1607143"/>
            <a:ext cx="4245677" cy="534354"/>
          </a:xfrm>
        </p:spPr>
        <p:txBody>
          <a:bodyPr/>
          <a:lstStyle/>
          <a:p>
            <a:r>
              <a:rPr lang="en-US" dirty="0"/>
              <a:t>Who We Have Heard From…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590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17EAA97-ECFB-4623-9FE5-D5D74DC4C5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867190"/>
              </p:ext>
            </p:extLst>
          </p:nvPr>
        </p:nvGraphicFramePr>
        <p:xfrm>
          <a:off x="2847839" y="2009503"/>
          <a:ext cx="8665602" cy="3868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2">
            <a:extLst>
              <a:ext uri="{FF2B5EF4-FFF2-40B4-BE49-F238E27FC236}">
                <a16:creationId xmlns:a16="http://schemas.microsoft.com/office/drawing/2014/main" id="{048E4E7D-FFC6-4FA6-B353-125090F27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880"/>
            <a:ext cx="10515600" cy="1048039"/>
          </a:xfrm>
        </p:spPr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DDC728-5556-4384-AB82-0EBF335DE5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9" y="1475149"/>
            <a:ext cx="10284971" cy="534354"/>
          </a:xfrm>
        </p:spPr>
        <p:txBody>
          <a:bodyPr/>
          <a:lstStyle/>
          <a:p>
            <a:r>
              <a:rPr lang="en-US" dirty="0"/>
              <a:t>“Why Do You Walk?”</a:t>
            </a:r>
            <a:endParaRPr lang="en-CA" sz="1600" b="1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CA" sz="105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CA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32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AD48AC-BB0F-45D5-B518-10071183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880"/>
            <a:ext cx="10515600" cy="1048039"/>
          </a:xfrm>
        </p:spPr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406945-A496-447F-9EA7-AB7C64C4C1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9" y="1475149"/>
            <a:ext cx="10284971" cy="534354"/>
          </a:xfrm>
        </p:spPr>
        <p:txBody>
          <a:bodyPr/>
          <a:lstStyle/>
          <a:p>
            <a:r>
              <a:rPr lang="en-US" dirty="0"/>
              <a:t>“What are the Barriers to Walking More Often?”</a:t>
            </a:r>
            <a:endParaRPr lang="en-CA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0BF2847-E185-4E7A-B43C-967C4D23AC07}"/>
              </a:ext>
            </a:extLst>
          </p:cNvPr>
          <p:cNvGraphicFramePr/>
          <p:nvPr/>
        </p:nvGraphicFramePr>
        <p:xfrm>
          <a:off x="1180213" y="2542289"/>
          <a:ext cx="9813851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478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AD48AC-BB0F-45D5-B518-10071183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880"/>
            <a:ext cx="10515600" cy="1048039"/>
          </a:xfrm>
        </p:spPr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5B46864-06B5-4174-B18F-93EE74CA7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332046"/>
              </p:ext>
            </p:extLst>
          </p:nvPr>
        </p:nvGraphicFramePr>
        <p:xfrm>
          <a:off x="2188534" y="2336516"/>
          <a:ext cx="9165265" cy="347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5F8DBE1-01BF-48FE-A433-7588A971100C}"/>
              </a:ext>
            </a:extLst>
          </p:cNvPr>
          <p:cNvSpPr txBox="1">
            <a:spLocks/>
          </p:cNvSpPr>
          <p:nvPr/>
        </p:nvSpPr>
        <p:spPr>
          <a:xfrm>
            <a:off x="838199" y="1478337"/>
            <a:ext cx="10284971" cy="534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lang="en-CA" sz="3000" kern="1200" cap="all" spc="6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“Why Do You Bike?”</a:t>
            </a:r>
            <a:endParaRPr lang="en-CA" sz="1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US" sz="105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US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7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AD48AC-BB0F-45D5-B518-10071183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880"/>
            <a:ext cx="10515600" cy="1048039"/>
          </a:xfrm>
        </p:spPr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406945-A496-447F-9EA7-AB7C64C4C1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0" y="1478337"/>
            <a:ext cx="10284971" cy="534354"/>
          </a:xfrm>
        </p:spPr>
        <p:txBody>
          <a:bodyPr/>
          <a:lstStyle/>
          <a:p>
            <a:r>
              <a:rPr lang="en-US" dirty="0"/>
              <a:t>“What Are the main Challenges for Cycling?”</a:t>
            </a:r>
            <a:endParaRPr lang="en-CA" sz="1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CA" sz="1800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CA" sz="105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CA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9ECC780-A626-4928-AB10-FD0CF081D7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198050"/>
              </p:ext>
            </p:extLst>
          </p:nvPr>
        </p:nvGraphicFramePr>
        <p:xfrm>
          <a:off x="2277191" y="2380497"/>
          <a:ext cx="9335386" cy="349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F518496F-D012-4C6B-842E-52EA4683554D}"/>
              </a:ext>
            </a:extLst>
          </p:cNvPr>
          <p:cNvSpPr/>
          <p:nvPr/>
        </p:nvSpPr>
        <p:spPr>
          <a:xfrm>
            <a:off x="3544237" y="2295525"/>
            <a:ext cx="435935" cy="21277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90AD92-6FCE-433C-86A1-610303F0B47E}"/>
              </a:ext>
            </a:extLst>
          </p:cNvPr>
          <p:cNvSpPr/>
          <p:nvPr/>
        </p:nvSpPr>
        <p:spPr>
          <a:xfrm>
            <a:off x="5683154" y="2303200"/>
            <a:ext cx="435935" cy="21277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091BE6-C3AE-43F7-8F48-C109E2FBE010}"/>
              </a:ext>
            </a:extLst>
          </p:cNvPr>
          <p:cNvSpPr/>
          <p:nvPr/>
        </p:nvSpPr>
        <p:spPr>
          <a:xfrm>
            <a:off x="7793718" y="2380496"/>
            <a:ext cx="435935" cy="20504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5D69062-F36F-4D75-87C1-35687DF95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48768"/>
              </p:ext>
            </p:extLst>
          </p:nvPr>
        </p:nvGraphicFramePr>
        <p:xfrm>
          <a:off x="6958149" y="239994"/>
          <a:ext cx="4929048" cy="949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9048">
                  <a:extLst>
                    <a:ext uri="{9D8B030D-6E8A-4147-A177-3AD203B41FA5}">
                      <a16:colId xmlns:a16="http://schemas.microsoft.com/office/drawing/2014/main" val="4223265847"/>
                    </a:ext>
                  </a:extLst>
                </a:gridCol>
              </a:tblGrid>
              <a:tr h="949932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“I think Lake Cowichan could easily become a destination for cyclists. I believe we should be renting bikes to visitors,                                              and generally making the town friendly to cyclists.”</a:t>
                      </a:r>
                      <a:b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</a:br>
                      <a:endParaRPr lang="en-CA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- Survey Respondent</a:t>
                      </a:r>
                      <a:endParaRPr lang="en-CA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664429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FC641BC-508D-45A1-B384-52828BBDEA28}"/>
              </a:ext>
            </a:extLst>
          </p:cNvPr>
          <p:cNvSpPr/>
          <p:nvPr/>
        </p:nvSpPr>
        <p:spPr>
          <a:xfrm>
            <a:off x="7010403" y="250363"/>
            <a:ext cx="4929048" cy="1024535"/>
          </a:xfrm>
          <a:prstGeom prst="wedgeRectCallout">
            <a:avLst>
              <a:gd name="adj1" fmla="val -205"/>
              <a:gd name="adj2" fmla="val 78845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98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AD48AC-BB0F-45D5-B518-10071183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880"/>
            <a:ext cx="10515600" cy="1048039"/>
          </a:xfrm>
        </p:spPr>
        <p:txBody>
          <a:bodyPr/>
          <a:lstStyle/>
          <a:p>
            <a:r>
              <a:rPr lang="en-US" dirty="0"/>
              <a:t>Survey Results</a:t>
            </a: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406945-A496-447F-9EA7-AB7C64C4C1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0" y="1478337"/>
            <a:ext cx="10284971" cy="534354"/>
          </a:xfrm>
        </p:spPr>
        <p:txBody>
          <a:bodyPr/>
          <a:lstStyle/>
          <a:p>
            <a:pPr marL="182563" indent="-182563"/>
            <a:r>
              <a:rPr lang="en-US" dirty="0"/>
              <a:t>“IF YOU WERE ABLE TO DIRECT INVESTMENTS INTO ACTIVE TRANSPORTATION What SPECIFIC ACTIONS WOULD YOU TARGET?”</a:t>
            </a:r>
            <a:endParaRPr lang="en-CA" sz="16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CA" sz="1800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CA" sz="1050" b="1" dirty="0">
                <a:solidFill>
                  <a:schemeClr val="accent4">
                    <a:lumMod val="75000"/>
                  </a:schemeClr>
                </a:solidFill>
              </a:rPr>
            </a:br>
            <a:endParaRPr lang="en-CA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5D69062-F36F-4D75-87C1-35687DF95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6126"/>
              </p:ext>
            </p:extLst>
          </p:nvPr>
        </p:nvGraphicFramePr>
        <p:xfrm>
          <a:off x="6958149" y="239994"/>
          <a:ext cx="4929048" cy="552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9048">
                  <a:extLst>
                    <a:ext uri="{9D8B030D-6E8A-4147-A177-3AD203B41FA5}">
                      <a16:colId xmlns:a16="http://schemas.microsoft.com/office/drawing/2014/main" val="4223265847"/>
                    </a:ext>
                  </a:extLst>
                </a:gridCol>
              </a:tblGrid>
              <a:tr h="55248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“Our sidewalks need huge attention.”</a:t>
                      </a:r>
                      <a:b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</a:br>
                      <a:endParaRPr lang="en-CA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CA" sz="11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- Survey Respondent</a:t>
                      </a:r>
                      <a:endParaRPr lang="en-CA" sz="11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664429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FC641BC-508D-45A1-B384-52828BBDEA28}"/>
              </a:ext>
            </a:extLst>
          </p:cNvPr>
          <p:cNvSpPr/>
          <p:nvPr/>
        </p:nvSpPr>
        <p:spPr>
          <a:xfrm>
            <a:off x="9135290" y="215527"/>
            <a:ext cx="2812869" cy="689055"/>
          </a:xfrm>
          <a:prstGeom prst="wedgeRectCallout">
            <a:avLst>
              <a:gd name="adj1" fmla="val -37357"/>
              <a:gd name="adj2" fmla="val 8642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46CDE70-33E7-4007-B13E-E50AB962B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226483"/>
              </p:ext>
            </p:extLst>
          </p:nvPr>
        </p:nvGraphicFramePr>
        <p:xfrm>
          <a:off x="2744705" y="2551610"/>
          <a:ext cx="8378456" cy="335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842D8FC7-8140-4132-9D42-AA4636ECCA60}"/>
              </a:ext>
            </a:extLst>
          </p:cNvPr>
          <p:cNvSpPr/>
          <p:nvPr/>
        </p:nvSpPr>
        <p:spPr>
          <a:xfrm>
            <a:off x="4027573" y="2390094"/>
            <a:ext cx="512134" cy="231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66E4BC-EE36-4071-9C97-4E61EFF5251D}"/>
              </a:ext>
            </a:extLst>
          </p:cNvPr>
          <p:cNvSpPr/>
          <p:nvPr/>
        </p:nvSpPr>
        <p:spPr>
          <a:xfrm>
            <a:off x="6933933" y="2398805"/>
            <a:ext cx="512134" cy="231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005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03D043-DC24-4108-B4D6-9B8DFF863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4"/>
          <a:stretch/>
        </p:blipFill>
        <p:spPr>
          <a:xfrm>
            <a:off x="1" y="-1"/>
            <a:ext cx="12191999" cy="59044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4CB19-863B-4961-A40A-F0D32E6515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2142" y="3887078"/>
            <a:ext cx="9655629" cy="192153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Lake Cowichan is home to a </a:t>
            </a:r>
            <a:r>
              <a:rPr lang="en-US" u="sng" dirty="0">
                <a:solidFill>
                  <a:schemeClr val="bg1"/>
                </a:solidFill>
              </a:rPr>
              <a:t>connected network </a:t>
            </a:r>
            <a:r>
              <a:rPr lang="en-US" dirty="0">
                <a:solidFill>
                  <a:schemeClr val="bg1"/>
                </a:solidFill>
              </a:rPr>
              <a:t>of                  high-quality active transportation facilities that enable </a:t>
            </a:r>
            <a:r>
              <a:rPr lang="en-US" u="sng" dirty="0">
                <a:solidFill>
                  <a:schemeClr val="bg1"/>
                </a:solidFill>
              </a:rPr>
              <a:t>people of all ages and abilities</a:t>
            </a:r>
            <a:r>
              <a:rPr lang="en-US" dirty="0">
                <a:solidFill>
                  <a:schemeClr val="bg1"/>
                </a:solidFill>
              </a:rPr>
              <a:t> to walk and bicycle       </a:t>
            </a:r>
            <a:r>
              <a:rPr lang="en-US" u="sng" dirty="0">
                <a:solidFill>
                  <a:schemeClr val="bg1"/>
                </a:solidFill>
              </a:rPr>
              <a:t>safely and comfortably </a:t>
            </a:r>
            <a:r>
              <a:rPr lang="en-US" dirty="0">
                <a:solidFill>
                  <a:schemeClr val="bg1"/>
                </a:solidFill>
              </a:rPr>
              <a:t>throughout the community.</a:t>
            </a:r>
            <a:endParaRPr lang="en-CA" dirty="0">
              <a:solidFill>
                <a:schemeClr val="bg1"/>
              </a:solidFill>
            </a:endParaRPr>
          </a:p>
          <a:p>
            <a:pPr algn="ctr"/>
            <a:endParaRPr lang="en-CA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46A5FF0-0569-4C92-B15B-D07716E5F075}"/>
              </a:ext>
            </a:extLst>
          </p:cNvPr>
          <p:cNvSpPr txBox="1">
            <a:spLocks/>
          </p:cNvSpPr>
          <p:nvPr/>
        </p:nvSpPr>
        <p:spPr>
          <a:xfrm>
            <a:off x="272142" y="365125"/>
            <a:ext cx="1108165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Vision statement (WORKING)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110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13BC1-C69A-4998-BAE0-487806E5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D1562-4BC1-4C6E-A5CA-5237FCDB584D}"/>
              </a:ext>
            </a:extLst>
          </p:cNvPr>
          <p:cNvSpPr txBox="1"/>
          <p:nvPr/>
        </p:nvSpPr>
        <p:spPr>
          <a:xfrm>
            <a:off x="1628775" y="2355249"/>
            <a:ext cx="3491865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sz="2000" dirty="0">
                <a:latin typeface="Montserrat Medium" panose="00000600000000000000" pitchFamily="2" charset="0"/>
              </a:rPr>
              <a:t>Comfortable + Enjoyable</a:t>
            </a:r>
            <a:endParaRPr lang="en-CA" sz="2000" dirty="0">
              <a:latin typeface="Montserrat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6C135-4C96-4A00-9220-9A6E98F8D0D2}"/>
              </a:ext>
            </a:extLst>
          </p:cNvPr>
          <p:cNvSpPr txBox="1"/>
          <p:nvPr/>
        </p:nvSpPr>
        <p:spPr>
          <a:xfrm>
            <a:off x="5257469" y="4044666"/>
            <a:ext cx="1166813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sz="2000" dirty="0">
                <a:latin typeface="Montserrat Medium" panose="00000600000000000000" pitchFamily="2" charset="0"/>
              </a:rPr>
              <a:t>Safe</a:t>
            </a:r>
            <a:endParaRPr lang="en-CA" sz="2000" dirty="0"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172C7-7E74-497E-A6C9-95E367B9D3DA}"/>
              </a:ext>
            </a:extLst>
          </p:cNvPr>
          <p:cNvSpPr txBox="1"/>
          <p:nvPr/>
        </p:nvSpPr>
        <p:spPr>
          <a:xfrm>
            <a:off x="2203272" y="3203592"/>
            <a:ext cx="1693545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sz="2000" dirty="0">
                <a:latin typeface="Montserrat Medium" panose="00000600000000000000" pitchFamily="2" charset="0"/>
              </a:rPr>
              <a:t>Connected</a:t>
            </a:r>
            <a:endParaRPr lang="en-CA" sz="2000" dirty="0">
              <a:latin typeface="Montserrat Medium" panose="00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6C257-5F9E-4937-9A1D-AE4E32917DE5}"/>
              </a:ext>
            </a:extLst>
          </p:cNvPr>
          <p:cNvSpPr txBox="1"/>
          <p:nvPr/>
        </p:nvSpPr>
        <p:spPr>
          <a:xfrm>
            <a:off x="4231759" y="3196323"/>
            <a:ext cx="2874435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sz="2000" dirty="0">
                <a:latin typeface="Montserrat Medium" panose="00000600000000000000" pitchFamily="2" charset="0"/>
              </a:rPr>
              <a:t>All Ages + Abilities</a:t>
            </a:r>
            <a:endParaRPr lang="en-CA" sz="2000" dirty="0">
              <a:latin typeface="Montserrat Medium" panose="00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A372EF-207C-4108-9A03-C91CA986746A}"/>
              </a:ext>
            </a:extLst>
          </p:cNvPr>
          <p:cNvSpPr txBox="1"/>
          <p:nvPr/>
        </p:nvSpPr>
        <p:spPr>
          <a:xfrm>
            <a:off x="1430555" y="4044666"/>
            <a:ext cx="3491865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sz="2000" dirty="0">
                <a:latin typeface="Montserrat Medium" panose="00000600000000000000" pitchFamily="2" charset="0"/>
              </a:rPr>
              <a:t>Supports Local Economy</a:t>
            </a:r>
            <a:endParaRPr lang="en-CA" sz="2000" dirty="0">
              <a:latin typeface="Montserrat Medium" panose="00000600000000000000" pitchFamily="2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78A5308-B608-441F-81EA-AFC06E436873}"/>
              </a:ext>
            </a:extLst>
          </p:cNvPr>
          <p:cNvSpPr txBox="1">
            <a:spLocks/>
          </p:cNvSpPr>
          <p:nvPr/>
        </p:nvSpPr>
        <p:spPr>
          <a:xfrm>
            <a:off x="838200" y="1602796"/>
            <a:ext cx="6787118" cy="406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C49A55"/>
                </a:solidFill>
              </a:rPr>
              <a:t>Principles to guide network planning + design </a:t>
            </a:r>
            <a:endParaRPr lang="en-CA" b="1" dirty="0">
              <a:solidFill>
                <a:srgbClr val="C49A5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90666-370E-478F-9ADE-2B3120E1BDB6}"/>
              </a:ext>
            </a:extLst>
          </p:cNvPr>
          <p:cNvSpPr txBox="1"/>
          <p:nvPr/>
        </p:nvSpPr>
        <p:spPr>
          <a:xfrm>
            <a:off x="8568145" y="2139303"/>
            <a:ext cx="3458392" cy="3526707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Montserrat Medium" panose="00000600000000000000" pitchFamily="2" charset="0"/>
              </a:rPr>
              <a:t>7 Principles of         Universal Design: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1</a:t>
            </a:r>
            <a:r>
              <a:rPr lang="en-CA" dirty="0"/>
              <a:t>. 	Equitable Use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2</a:t>
            </a:r>
            <a:r>
              <a:rPr lang="en-CA" dirty="0"/>
              <a:t>. 	Flexibility in Use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3</a:t>
            </a:r>
            <a:r>
              <a:rPr lang="en-CA" dirty="0"/>
              <a:t>. 	Simple + Intuitive Use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4</a:t>
            </a:r>
            <a:r>
              <a:rPr lang="en-CA" dirty="0"/>
              <a:t>. 	Perceptible Information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5</a:t>
            </a:r>
            <a:r>
              <a:rPr lang="en-CA" dirty="0"/>
              <a:t>. 	Tolerance for Error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6</a:t>
            </a:r>
            <a:r>
              <a:rPr lang="en-CA" dirty="0"/>
              <a:t>. 	Low Physical Effort</a:t>
            </a:r>
          </a:p>
          <a:p>
            <a:pPr marL="357188" indent="-261938">
              <a:spcAft>
                <a:spcPts val="600"/>
              </a:spcAft>
            </a:pPr>
            <a:r>
              <a:rPr lang="en-CA" b="1" dirty="0"/>
              <a:t>7</a:t>
            </a:r>
            <a:r>
              <a:rPr lang="en-CA" dirty="0"/>
              <a:t>. 	Size and Space for Approach + Use</a:t>
            </a:r>
          </a:p>
        </p:txBody>
      </p:sp>
    </p:spTree>
    <p:extLst>
      <p:ext uri="{BB962C8B-B14F-4D97-AF65-F5344CB8AC3E}">
        <p14:creationId xmlns:p14="http://schemas.microsoft.com/office/powerpoint/2010/main" val="2287169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2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13BC1-C69A-4998-BAE0-487806E5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D1562-4BC1-4C6E-A5CA-5237FCDB584D}"/>
              </a:ext>
            </a:extLst>
          </p:cNvPr>
          <p:cNvSpPr txBox="1"/>
          <p:nvPr/>
        </p:nvSpPr>
        <p:spPr>
          <a:xfrm>
            <a:off x="1939394" y="1874311"/>
            <a:ext cx="3695065" cy="4951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dirty="0">
                <a:latin typeface="Montserrat Medium" panose="00000600000000000000" pitchFamily="2" charset="0"/>
              </a:rPr>
              <a:t>More Walking + Cycling Trips</a:t>
            </a:r>
            <a:endParaRPr lang="en-CA" dirty="0">
              <a:latin typeface="Montserrat Medium" panose="00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9F981-1805-4D1F-9B13-D95A0D13C8F6}"/>
              </a:ext>
            </a:extLst>
          </p:cNvPr>
          <p:cNvSpPr txBox="1"/>
          <p:nvPr/>
        </p:nvSpPr>
        <p:spPr>
          <a:xfrm>
            <a:off x="1273629" y="2785007"/>
            <a:ext cx="3939471" cy="4951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r>
              <a:rPr lang="en-US" dirty="0">
                <a:latin typeface="Montserrat Medium" panose="00000600000000000000" pitchFamily="2" charset="0"/>
              </a:rPr>
              <a:t>No Barriers to Personal Mobility</a:t>
            </a:r>
            <a:endParaRPr lang="en-CA" dirty="0">
              <a:latin typeface="Montserrat Medium" panose="00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E335E-CB12-4697-B012-8E66D6740003}"/>
              </a:ext>
            </a:extLst>
          </p:cNvPr>
          <p:cNvSpPr txBox="1"/>
          <p:nvPr/>
        </p:nvSpPr>
        <p:spPr>
          <a:xfrm>
            <a:off x="5648920" y="2785007"/>
            <a:ext cx="5448211" cy="4951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dirty="0">
                <a:latin typeface="Montserrat Medium" panose="00000600000000000000" pitchFamily="2" charset="0"/>
              </a:rPr>
              <a:t>Everyone with Access to Recreation + Nature</a:t>
            </a:r>
            <a:endParaRPr lang="en-CA" dirty="0">
              <a:latin typeface="Montserrat Medium" panose="00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65F7B-969D-4201-8521-E6E490B29020}"/>
              </a:ext>
            </a:extLst>
          </p:cNvPr>
          <p:cNvSpPr txBox="1"/>
          <p:nvPr/>
        </p:nvSpPr>
        <p:spPr>
          <a:xfrm>
            <a:off x="6130184" y="1874311"/>
            <a:ext cx="5604349" cy="4951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en-US" dirty="0">
                <a:latin typeface="Montserrat Medium" panose="00000600000000000000" pitchFamily="2" charset="0"/>
              </a:rPr>
              <a:t>More + Better Active Transportation Facilities</a:t>
            </a:r>
            <a:endParaRPr lang="en-CA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72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937077-4AD9-4695-8EB9-7675F421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ATNP</a:t>
            </a:r>
            <a:endParaRPr lang="en-CA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A5245E2-64AB-43AF-92F6-866531EC85C0}"/>
              </a:ext>
            </a:extLst>
          </p:cNvPr>
          <p:cNvSpPr txBox="1">
            <a:spLocks/>
          </p:cNvSpPr>
          <p:nvPr/>
        </p:nvSpPr>
        <p:spPr>
          <a:xfrm>
            <a:off x="838200" y="1602796"/>
            <a:ext cx="6787118" cy="406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Overview</a:t>
            </a:r>
          </a:p>
          <a:p>
            <a:pPr marL="444500" lvl="1"/>
            <a:r>
              <a:rPr lang="en-US" dirty="0"/>
              <a:t>Intro, How to Use This Plan?</a:t>
            </a:r>
          </a:p>
          <a:p>
            <a:pPr marL="444500" lvl="1"/>
            <a:endParaRPr lang="en-US" sz="400" dirty="0"/>
          </a:p>
          <a:p>
            <a:pPr marL="0" indent="0">
              <a:buNone/>
            </a:pPr>
            <a:r>
              <a:rPr lang="en-US" b="1" dirty="0"/>
              <a:t>Shaping Influences</a:t>
            </a:r>
          </a:p>
          <a:p>
            <a:pPr marL="444500" lvl="1"/>
            <a:r>
              <a:rPr lang="en-US" dirty="0"/>
              <a:t>History, Community Trends, Travel </a:t>
            </a:r>
            <a:r>
              <a:rPr lang="en-US" dirty="0" err="1"/>
              <a:t>Behaviour</a:t>
            </a:r>
            <a:endParaRPr lang="en-US" dirty="0"/>
          </a:p>
          <a:p>
            <a:pPr marL="444500" lvl="1"/>
            <a:endParaRPr lang="en-US" sz="400" dirty="0"/>
          </a:p>
          <a:p>
            <a:pPr marL="0" indent="0">
              <a:buNone/>
            </a:pPr>
            <a:r>
              <a:rPr lang="en-US" b="1" dirty="0"/>
              <a:t>Plan Framework</a:t>
            </a:r>
          </a:p>
          <a:p>
            <a:pPr marL="444500" lvl="1"/>
            <a:r>
              <a:rPr lang="en-US" dirty="0"/>
              <a:t>Vison, Principles, Goals</a:t>
            </a:r>
          </a:p>
          <a:p>
            <a:pPr marL="444500" lvl="1"/>
            <a:endParaRPr lang="en-US" sz="400" b="1" dirty="0"/>
          </a:p>
          <a:p>
            <a:pPr marL="0" indent="0">
              <a:buNone/>
            </a:pPr>
            <a:r>
              <a:rPr lang="en-US" b="1" dirty="0"/>
              <a:t>Long-Term Network</a:t>
            </a:r>
          </a:p>
          <a:p>
            <a:pPr marL="444500" lvl="1"/>
            <a:r>
              <a:rPr lang="en-US" dirty="0"/>
              <a:t>Network Plans, Facility Design, Support Facilities</a:t>
            </a:r>
          </a:p>
          <a:p>
            <a:pPr marL="444500" lvl="1"/>
            <a:endParaRPr lang="en-US" sz="400" b="1" dirty="0"/>
          </a:p>
          <a:p>
            <a:pPr marL="0" indent="0">
              <a:buNone/>
            </a:pPr>
            <a:r>
              <a:rPr lang="en-US" b="1" dirty="0"/>
              <a:t>Actions + Implementation</a:t>
            </a:r>
          </a:p>
          <a:p>
            <a:pPr marL="444500" lvl="1"/>
            <a:r>
              <a:rPr lang="en-US" dirty="0"/>
              <a:t>Action Plan, Priority Projects, Partnerships + Funding</a:t>
            </a:r>
            <a:endParaRPr lang="en-CA" b="1" dirty="0"/>
          </a:p>
        </p:txBody>
      </p:sp>
      <p:pic>
        <p:nvPicPr>
          <p:cNvPr id="9" name="Picture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68F3471B-D05D-4080-836B-5F924D259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7070" y="993025"/>
            <a:ext cx="5023196" cy="37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0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A8EE8-9538-4B8B-BB24-BEE9D089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Active Transportation?</a:t>
            </a:r>
            <a:endParaRPr lang="en-CA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FF5D25-7C3C-4F73-80B9-ED63EF267908}"/>
              </a:ext>
            </a:extLst>
          </p:cNvPr>
          <p:cNvSpPr txBox="1">
            <a:spLocks/>
          </p:cNvSpPr>
          <p:nvPr/>
        </p:nvSpPr>
        <p:spPr>
          <a:xfrm>
            <a:off x="1201782" y="1698171"/>
            <a:ext cx="4685211" cy="417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Health</a:t>
            </a:r>
          </a:p>
          <a:p>
            <a:r>
              <a:rPr lang="en-US" sz="2400" b="1" dirty="0"/>
              <a:t>Quality of Life</a:t>
            </a:r>
          </a:p>
          <a:p>
            <a:r>
              <a:rPr lang="en-US" sz="2400" b="1" dirty="0"/>
              <a:t>Equity</a:t>
            </a:r>
          </a:p>
          <a:p>
            <a:r>
              <a:rPr lang="en-US" sz="2400" b="1" dirty="0"/>
              <a:t>Safety</a:t>
            </a:r>
          </a:p>
          <a:p>
            <a:r>
              <a:rPr lang="en-US" sz="2400" b="1" dirty="0"/>
              <a:t>Environment</a:t>
            </a:r>
          </a:p>
          <a:p>
            <a:r>
              <a:rPr lang="en-US" sz="2400" b="1" dirty="0"/>
              <a:t>Local Economy</a:t>
            </a:r>
          </a:p>
          <a:p>
            <a:r>
              <a:rPr lang="en-US" sz="2400" b="1" dirty="0"/>
              <a:t>Financial</a:t>
            </a:r>
          </a:p>
          <a:p>
            <a:r>
              <a:rPr lang="en-US" sz="2400" b="1" dirty="0"/>
              <a:t>It’s fun!</a:t>
            </a:r>
            <a:endParaRPr lang="en-CA" sz="2000" dirty="0"/>
          </a:p>
        </p:txBody>
      </p:sp>
      <p:pic>
        <p:nvPicPr>
          <p:cNvPr id="11" name="Picture 10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90DD405-2FD0-433F-A0DA-9A0073113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/>
          <a:stretch/>
        </p:blipFill>
        <p:spPr>
          <a:xfrm rot="5400000">
            <a:off x="7026773" y="776108"/>
            <a:ext cx="4908127" cy="438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97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937077-4AD9-4695-8EB9-7675F421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F3AB4-D76F-4FAF-A3F1-F9D12019B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" t="10450" r="4615" b="3296"/>
          <a:stretch/>
        </p:blipFill>
        <p:spPr>
          <a:xfrm>
            <a:off x="992777" y="1775637"/>
            <a:ext cx="9030789" cy="3772459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86CB5F0-BE1D-480E-AC83-B406DF8F6681}"/>
              </a:ext>
            </a:extLst>
          </p:cNvPr>
          <p:cNvSpPr/>
          <p:nvPr/>
        </p:nvSpPr>
        <p:spPr>
          <a:xfrm>
            <a:off x="687978" y="1506583"/>
            <a:ext cx="5138057" cy="4258491"/>
          </a:xfrm>
          <a:custGeom>
            <a:avLst/>
            <a:gdLst>
              <a:gd name="connsiteX0" fmla="*/ 60960 w 5138057"/>
              <a:gd name="connsiteY0" fmla="*/ 296091 h 4258491"/>
              <a:gd name="connsiteX1" fmla="*/ 5138057 w 5138057"/>
              <a:gd name="connsiteY1" fmla="*/ 0 h 4258491"/>
              <a:gd name="connsiteX2" fmla="*/ 4397829 w 5138057"/>
              <a:gd name="connsiteY2" fmla="*/ 1306286 h 4258491"/>
              <a:gd name="connsiteX3" fmla="*/ 4319451 w 5138057"/>
              <a:gd name="connsiteY3" fmla="*/ 1793966 h 4258491"/>
              <a:gd name="connsiteX4" fmla="*/ 4058194 w 5138057"/>
              <a:gd name="connsiteY4" fmla="*/ 2516777 h 4258491"/>
              <a:gd name="connsiteX5" fmla="*/ 3614057 w 5138057"/>
              <a:gd name="connsiteY5" fmla="*/ 3335383 h 4258491"/>
              <a:gd name="connsiteX6" fmla="*/ 3509554 w 5138057"/>
              <a:gd name="connsiteY6" fmla="*/ 4258491 h 4258491"/>
              <a:gd name="connsiteX7" fmla="*/ 0 w 5138057"/>
              <a:gd name="connsiteY7" fmla="*/ 4145280 h 4258491"/>
              <a:gd name="connsiteX8" fmla="*/ 60960 w 5138057"/>
              <a:gd name="connsiteY8" fmla="*/ 296091 h 425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8057" h="4258491">
                <a:moveTo>
                  <a:pt x="60960" y="296091"/>
                </a:moveTo>
                <a:lnTo>
                  <a:pt x="5138057" y="0"/>
                </a:lnTo>
                <a:lnTo>
                  <a:pt x="4397829" y="1306286"/>
                </a:lnTo>
                <a:lnTo>
                  <a:pt x="4319451" y="1793966"/>
                </a:lnTo>
                <a:lnTo>
                  <a:pt x="4058194" y="2516777"/>
                </a:lnTo>
                <a:lnTo>
                  <a:pt x="3614057" y="3335383"/>
                </a:lnTo>
                <a:lnTo>
                  <a:pt x="3509554" y="4258491"/>
                </a:lnTo>
                <a:lnTo>
                  <a:pt x="0" y="4145280"/>
                </a:lnTo>
                <a:lnTo>
                  <a:pt x="60960" y="29609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088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oad, tree, outdoor, sky&#10;&#10;Description automatically generated">
            <a:extLst>
              <a:ext uri="{FF2B5EF4-FFF2-40B4-BE49-F238E27FC236}">
                <a16:creationId xmlns:a16="http://schemas.microsoft.com/office/drawing/2014/main" id="{26F7EAE9-CB88-47BB-85CC-EA161BBC3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5043" r="342"/>
          <a:stretch/>
        </p:blipFill>
        <p:spPr>
          <a:xfrm>
            <a:off x="1" y="0"/>
            <a:ext cx="12192000" cy="78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A8EE8-9538-4B8B-BB24-BEE9D089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ATNP Overview</a:t>
            </a:r>
            <a:endParaRPr lang="en-CA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FF5D25-7C3C-4F73-80B9-ED63EF267908}"/>
              </a:ext>
            </a:extLst>
          </p:cNvPr>
          <p:cNvSpPr txBox="1">
            <a:spLocks/>
          </p:cNvSpPr>
          <p:nvPr/>
        </p:nvSpPr>
        <p:spPr>
          <a:xfrm>
            <a:off x="838200" y="1968137"/>
            <a:ext cx="5048794" cy="3907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is the ATNP?</a:t>
            </a:r>
          </a:p>
          <a:p>
            <a:pPr marL="0" indent="0">
              <a:buNone/>
            </a:pPr>
            <a:r>
              <a:rPr lang="en-US" dirty="0"/>
              <a:t>Describes the community’s vision and priorities for active transportation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CA" sz="2000" b="1" dirty="0"/>
              <a:t>Who is the ATNP For?</a:t>
            </a:r>
          </a:p>
          <a:p>
            <a:pPr marL="0" indent="0">
              <a:buNone/>
            </a:pPr>
            <a:r>
              <a:rPr lang="en-CA" dirty="0"/>
              <a:t>Residents, Town staff, Council,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dirty="0"/>
              <a:t>neighbouring communities,             external agencies, land developers         (and anyone else!)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02A47EC-AD85-4B0C-9DA0-F15CBE81E784}"/>
              </a:ext>
            </a:extLst>
          </p:cNvPr>
          <p:cNvSpPr txBox="1">
            <a:spLocks/>
          </p:cNvSpPr>
          <p:nvPr/>
        </p:nvSpPr>
        <p:spPr>
          <a:xfrm>
            <a:off x="6505302" y="1963783"/>
            <a:ext cx="4432663" cy="3907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How will the ATNP be Used?</a:t>
            </a:r>
          </a:p>
          <a:p>
            <a:pPr marL="357188"/>
            <a:r>
              <a:rPr lang="en-US" dirty="0"/>
              <a:t>Guide Town policies + regulations</a:t>
            </a:r>
          </a:p>
          <a:p>
            <a:pPr marL="357188"/>
            <a:r>
              <a:rPr lang="en-US" dirty="0"/>
              <a:t>Inform capital planning +                      public investment</a:t>
            </a:r>
          </a:p>
          <a:p>
            <a:pPr marL="357188"/>
            <a:r>
              <a:rPr lang="en-US" dirty="0"/>
              <a:t>Direct land development</a:t>
            </a:r>
          </a:p>
          <a:p>
            <a:pPr marL="357188"/>
            <a:r>
              <a:rPr lang="en-US" dirty="0"/>
              <a:t>Communicate priorities to         external funding agencies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969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39F1C-E523-441B-A3BA-8F079511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52C79-A733-41B0-AAD6-0E16D590D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" t="10450" r="4615" b="3296"/>
          <a:stretch/>
        </p:blipFill>
        <p:spPr>
          <a:xfrm>
            <a:off x="992777" y="1775637"/>
            <a:ext cx="9030789" cy="37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3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80A21-84AF-40A2-8FE0-57EB89FE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Around</a:t>
            </a:r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18E7C-E821-41BD-812C-B42D9C7064E8}"/>
              </a:ext>
            </a:extLst>
          </p:cNvPr>
          <p:cNvSpPr txBox="1"/>
          <p:nvPr/>
        </p:nvSpPr>
        <p:spPr>
          <a:xfrm>
            <a:off x="3183128" y="3415240"/>
            <a:ext cx="198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Commute Trips by Bicycle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265F11-ABD7-4901-893B-658D408B5EA0}"/>
              </a:ext>
            </a:extLst>
          </p:cNvPr>
          <p:cNvSpPr txBox="1"/>
          <p:nvPr/>
        </p:nvSpPr>
        <p:spPr>
          <a:xfrm>
            <a:off x="3567728" y="4268074"/>
            <a:ext cx="1285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1%</a:t>
            </a:r>
            <a:endParaRPr lang="en-CA" sz="60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1A6E33-9E3F-46E4-ABA7-3C52187299EB}"/>
              </a:ext>
            </a:extLst>
          </p:cNvPr>
          <p:cNvSpPr txBox="1"/>
          <p:nvPr/>
        </p:nvSpPr>
        <p:spPr>
          <a:xfrm>
            <a:off x="8506035" y="3352568"/>
            <a:ext cx="338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Commute Trips to Locations Outside Lake Cowichan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820B-46D8-4FC5-A1DB-27E02538BCEB}"/>
              </a:ext>
            </a:extLst>
          </p:cNvPr>
          <p:cNvSpPr txBox="1"/>
          <p:nvPr/>
        </p:nvSpPr>
        <p:spPr>
          <a:xfrm>
            <a:off x="9321622" y="4252834"/>
            <a:ext cx="176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67%</a:t>
            </a:r>
            <a:endParaRPr lang="en-CA" sz="48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5CF47D-1F4D-423A-8A03-120C3124619D}"/>
              </a:ext>
            </a:extLst>
          </p:cNvPr>
          <p:cNvSpPr txBox="1"/>
          <p:nvPr/>
        </p:nvSpPr>
        <p:spPr>
          <a:xfrm>
            <a:off x="5541487" y="3374623"/>
            <a:ext cx="270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Commute Trips</a:t>
            </a:r>
          </a:p>
          <a:p>
            <a:pPr algn="ctr"/>
            <a:r>
              <a:rPr lang="en-US" b="1" dirty="0">
                <a:solidFill>
                  <a:srgbClr val="E10000"/>
                </a:solidFill>
              </a:rPr>
              <a:t>by Vehicle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CCB0F-EF42-4DE9-BFAC-C1848624DD02}"/>
              </a:ext>
            </a:extLst>
          </p:cNvPr>
          <p:cNvSpPr txBox="1"/>
          <p:nvPr/>
        </p:nvSpPr>
        <p:spPr>
          <a:xfrm>
            <a:off x="6064068" y="4260085"/>
            <a:ext cx="1823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90%</a:t>
            </a:r>
            <a:endParaRPr lang="en-CA" sz="60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B6FDC3-B55B-4DF5-8E32-70595167EC21}"/>
              </a:ext>
            </a:extLst>
          </p:cNvPr>
          <p:cNvSpPr txBox="1"/>
          <p:nvPr/>
        </p:nvSpPr>
        <p:spPr>
          <a:xfrm>
            <a:off x="571816" y="3390428"/>
            <a:ext cx="234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Commute Trips</a:t>
            </a:r>
          </a:p>
          <a:p>
            <a:pPr algn="ctr"/>
            <a:r>
              <a:rPr lang="en-US" b="1" dirty="0">
                <a:solidFill>
                  <a:srgbClr val="E10000"/>
                </a:solidFill>
              </a:rPr>
              <a:t>by Walking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57D1C-558C-40C4-ABD9-F319DB5D66AD}"/>
              </a:ext>
            </a:extLst>
          </p:cNvPr>
          <p:cNvSpPr txBox="1"/>
          <p:nvPr/>
        </p:nvSpPr>
        <p:spPr>
          <a:xfrm>
            <a:off x="832348" y="4252833"/>
            <a:ext cx="1628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6%</a:t>
            </a:r>
            <a:endParaRPr lang="en-CA" sz="48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B6D4E-7DB4-456D-9272-4CC85A242FD4}"/>
              </a:ext>
            </a:extLst>
          </p:cNvPr>
          <p:cNvCxnSpPr>
            <a:cxnSpLocks/>
          </p:cNvCxnSpPr>
          <p:nvPr/>
        </p:nvCxnSpPr>
        <p:spPr>
          <a:xfrm>
            <a:off x="975255" y="4215854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A6EE33-2146-4050-A2AB-F90DF201B649}"/>
              </a:ext>
            </a:extLst>
          </p:cNvPr>
          <p:cNvCxnSpPr>
            <a:cxnSpLocks/>
          </p:cNvCxnSpPr>
          <p:nvPr/>
        </p:nvCxnSpPr>
        <p:spPr>
          <a:xfrm>
            <a:off x="3399269" y="4199262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B37180-8FC6-4C29-96E6-1D3EEC260482}"/>
              </a:ext>
            </a:extLst>
          </p:cNvPr>
          <p:cNvCxnSpPr>
            <a:cxnSpLocks/>
          </p:cNvCxnSpPr>
          <p:nvPr/>
        </p:nvCxnSpPr>
        <p:spPr>
          <a:xfrm>
            <a:off x="6150372" y="4167417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0D5FA17-D9A1-4FCC-ADC8-FC36A8D607D4}"/>
              </a:ext>
            </a:extLst>
          </p:cNvPr>
          <p:cNvCxnSpPr>
            <a:cxnSpLocks/>
          </p:cNvCxnSpPr>
          <p:nvPr/>
        </p:nvCxnSpPr>
        <p:spPr>
          <a:xfrm>
            <a:off x="8883711" y="4148475"/>
            <a:ext cx="2602895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hoe footprints">
            <a:extLst>
              <a:ext uri="{FF2B5EF4-FFF2-40B4-BE49-F238E27FC236}">
                <a16:creationId xmlns:a16="http://schemas.microsoft.com/office/drawing/2014/main" id="{39E7A098-C424-4156-B241-7D746A7E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715" y="1940601"/>
            <a:ext cx="1440000" cy="1440000"/>
          </a:xfrm>
          <a:prstGeom prst="rect">
            <a:avLst/>
          </a:prstGeom>
        </p:spPr>
      </p:pic>
      <p:pic>
        <p:nvPicPr>
          <p:cNvPr id="9" name="Graphic 8" descr="Cycling">
            <a:extLst>
              <a:ext uri="{FF2B5EF4-FFF2-40B4-BE49-F238E27FC236}">
                <a16:creationId xmlns:a16="http://schemas.microsoft.com/office/drawing/2014/main" id="{179623BE-F201-4D86-BFEC-E895BD10F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4790" y="2004857"/>
            <a:ext cx="1440000" cy="1440000"/>
          </a:xfrm>
          <a:prstGeom prst="rect">
            <a:avLst/>
          </a:prstGeom>
        </p:spPr>
      </p:pic>
      <p:pic>
        <p:nvPicPr>
          <p:cNvPr id="11" name="Graphic 10" descr="Car">
            <a:extLst>
              <a:ext uri="{FF2B5EF4-FFF2-40B4-BE49-F238E27FC236}">
                <a16:creationId xmlns:a16="http://schemas.microsoft.com/office/drawing/2014/main" id="{D5890138-ACB1-4E9D-8A70-79F6483A9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0711" y="2227364"/>
            <a:ext cx="1440000" cy="1440000"/>
          </a:xfrm>
          <a:prstGeom prst="rect">
            <a:avLst/>
          </a:prstGeom>
        </p:spPr>
      </p:pic>
      <p:pic>
        <p:nvPicPr>
          <p:cNvPr id="15" name="Graphic 14" descr="Map with pin">
            <a:extLst>
              <a:ext uri="{FF2B5EF4-FFF2-40B4-BE49-F238E27FC236}">
                <a16:creationId xmlns:a16="http://schemas.microsoft.com/office/drawing/2014/main" id="{F67FBF3E-5316-48C8-902F-3B45A559B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2384" y="199663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2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A8EE8-9538-4B8B-BB24-BEE9D089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Community PLAN (OCP)</a:t>
            </a:r>
            <a:endParaRPr lang="en-CA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0387B4B-D346-40A7-B555-1B93B2D35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173541"/>
              </p:ext>
            </p:extLst>
          </p:nvPr>
        </p:nvGraphicFramePr>
        <p:xfrm>
          <a:off x="7304114" y="2399001"/>
          <a:ext cx="4245677" cy="2740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618">
                  <a:extLst>
                    <a:ext uri="{9D8B030D-6E8A-4147-A177-3AD203B41FA5}">
                      <a16:colId xmlns:a16="http://schemas.microsoft.com/office/drawing/2014/main" val="3498671759"/>
                    </a:ext>
                  </a:extLst>
                </a:gridCol>
                <a:gridCol w="1346833">
                  <a:extLst>
                    <a:ext uri="{9D8B030D-6E8A-4147-A177-3AD203B41FA5}">
                      <a16:colId xmlns:a16="http://schemas.microsoft.com/office/drawing/2014/main" val="3206584122"/>
                    </a:ext>
                  </a:extLst>
                </a:gridCol>
                <a:gridCol w="1415226">
                  <a:extLst>
                    <a:ext uri="{9D8B030D-6E8A-4147-A177-3AD203B41FA5}">
                      <a16:colId xmlns:a16="http://schemas.microsoft.com/office/drawing/2014/main" val="143815290"/>
                    </a:ext>
                  </a:extLst>
                </a:gridCol>
              </a:tblGrid>
              <a:tr h="546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2030 Goal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036141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Driver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15430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Passenger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12.5%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676717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Transit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147040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Walk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98177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Bicycle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00886"/>
                  </a:ext>
                </a:extLst>
              </a:tr>
              <a:tr h="3498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  <a:endParaRPr lang="en-CA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  <a:endParaRPr lang="en-CA" dirty="0"/>
                    </a:p>
                  </a:txBody>
                  <a:tcPr anchor="ctr">
                    <a:lnL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70619"/>
                  </a:ext>
                </a:extLst>
              </a:tr>
            </a:tbl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FF5D25-7C3C-4F73-80B9-ED63EF267908}"/>
              </a:ext>
            </a:extLst>
          </p:cNvPr>
          <p:cNvSpPr txBox="1">
            <a:spLocks/>
          </p:cNvSpPr>
          <p:nvPr/>
        </p:nvSpPr>
        <p:spPr>
          <a:xfrm>
            <a:off x="838200" y="1500249"/>
            <a:ext cx="5710106" cy="437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Transportation</a:t>
            </a:r>
          </a:p>
          <a:p>
            <a:pPr marL="539750" lvl="1"/>
            <a:r>
              <a:rPr lang="en-US" sz="1600" dirty="0"/>
              <a:t>“Complete streets” and comprehensive network of pedestrian + cycling facilities</a:t>
            </a:r>
          </a:p>
          <a:p>
            <a:pPr marL="0" indent="0">
              <a:buNone/>
            </a:pPr>
            <a:r>
              <a:rPr lang="en-CA" b="1" dirty="0"/>
              <a:t>Greenways</a:t>
            </a:r>
          </a:p>
          <a:p>
            <a:pPr marL="539750" lvl="1"/>
            <a:r>
              <a:rPr lang="en-CA" sz="1600" dirty="0"/>
              <a:t>Improvements + enhancements</a:t>
            </a:r>
          </a:p>
          <a:p>
            <a:pPr marL="539750" lvl="1"/>
            <a:r>
              <a:rPr lang="en-CA" sz="1600" dirty="0"/>
              <a:t>Wayfinding signage</a:t>
            </a:r>
          </a:p>
          <a:p>
            <a:pPr marL="0" indent="0">
              <a:buNone/>
            </a:pPr>
            <a:r>
              <a:rPr lang="en-US" b="1" dirty="0"/>
              <a:t>Accessibility</a:t>
            </a:r>
          </a:p>
          <a:p>
            <a:pPr marL="539750" lvl="1"/>
            <a:r>
              <a:rPr lang="en-US" sz="1600" dirty="0"/>
              <a:t>Universal design guidelines</a:t>
            </a:r>
          </a:p>
          <a:p>
            <a:pPr marL="0" indent="0">
              <a:buNone/>
            </a:pPr>
            <a:r>
              <a:rPr lang="en-US" b="1" dirty="0"/>
              <a:t>Waterfront + </a:t>
            </a:r>
            <a:r>
              <a:rPr lang="en-US" b="1" dirty="0" err="1"/>
              <a:t>Blueways</a:t>
            </a:r>
            <a:endParaRPr lang="en-US" b="1" dirty="0"/>
          </a:p>
          <a:p>
            <a:pPr marL="539750" lvl="1"/>
            <a:r>
              <a:rPr lang="en-CA" sz="1600" dirty="0"/>
              <a:t>Improving access, expanding network</a:t>
            </a:r>
          </a:p>
          <a:p>
            <a:pPr marL="539750" lvl="1"/>
            <a:r>
              <a:rPr lang="en-CA" sz="1600" dirty="0"/>
              <a:t>North Shore Road Greenbelt trail</a:t>
            </a:r>
          </a:p>
          <a:p>
            <a:pPr marL="0" indent="0">
              <a:buNone/>
            </a:pPr>
            <a:r>
              <a:rPr lang="en-US" b="1" dirty="0"/>
              <a:t>Recreation, Parks + Institutions</a:t>
            </a:r>
          </a:p>
          <a:p>
            <a:pPr marL="539750" lvl="1"/>
            <a:r>
              <a:rPr lang="en-US" sz="1600" dirty="0"/>
              <a:t>Age-friendly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1286A-4F66-461D-86C4-8BB2A737ED87}"/>
              </a:ext>
            </a:extLst>
          </p:cNvPr>
          <p:cNvSpPr/>
          <p:nvPr/>
        </p:nvSpPr>
        <p:spPr>
          <a:xfrm>
            <a:off x="7304114" y="4049486"/>
            <a:ext cx="4245678" cy="722811"/>
          </a:xfrm>
          <a:custGeom>
            <a:avLst/>
            <a:gdLst>
              <a:gd name="connsiteX0" fmla="*/ 0 w 4245678"/>
              <a:gd name="connsiteY0" fmla="*/ 0 h 722811"/>
              <a:gd name="connsiteX1" fmla="*/ 403339 w 4245678"/>
              <a:gd name="connsiteY1" fmla="*/ 0 h 722811"/>
              <a:gd name="connsiteX2" fmla="*/ 806679 w 4245678"/>
              <a:gd name="connsiteY2" fmla="*/ 0 h 722811"/>
              <a:gd name="connsiteX3" fmla="*/ 1379845 w 4245678"/>
              <a:gd name="connsiteY3" fmla="*/ 0 h 722811"/>
              <a:gd name="connsiteX4" fmla="*/ 1910555 w 4245678"/>
              <a:gd name="connsiteY4" fmla="*/ 0 h 722811"/>
              <a:gd name="connsiteX5" fmla="*/ 2441265 w 4245678"/>
              <a:gd name="connsiteY5" fmla="*/ 0 h 722811"/>
              <a:gd name="connsiteX6" fmla="*/ 2844604 w 4245678"/>
              <a:gd name="connsiteY6" fmla="*/ 0 h 722811"/>
              <a:gd name="connsiteX7" fmla="*/ 3247944 w 4245678"/>
              <a:gd name="connsiteY7" fmla="*/ 0 h 722811"/>
              <a:gd name="connsiteX8" fmla="*/ 3736197 w 4245678"/>
              <a:gd name="connsiteY8" fmla="*/ 0 h 722811"/>
              <a:gd name="connsiteX9" fmla="*/ 4245678 w 4245678"/>
              <a:gd name="connsiteY9" fmla="*/ 0 h 722811"/>
              <a:gd name="connsiteX10" fmla="*/ 4245678 w 4245678"/>
              <a:gd name="connsiteY10" fmla="*/ 339721 h 722811"/>
              <a:gd name="connsiteX11" fmla="*/ 4245678 w 4245678"/>
              <a:gd name="connsiteY11" fmla="*/ 722811 h 722811"/>
              <a:gd name="connsiteX12" fmla="*/ 3757425 w 4245678"/>
              <a:gd name="connsiteY12" fmla="*/ 722811 h 722811"/>
              <a:gd name="connsiteX13" fmla="*/ 3354086 w 4245678"/>
              <a:gd name="connsiteY13" fmla="*/ 722811 h 722811"/>
              <a:gd name="connsiteX14" fmla="*/ 2908289 w 4245678"/>
              <a:gd name="connsiteY14" fmla="*/ 722811 h 722811"/>
              <a:gd name="connsiteX15" fmla="*/ 2377580 w 4245678"/>
              <a:gd name="connsiteY15" fmla="*/ 722811 h 722811"/>
              <a:gd name="connsiteX16" fmla="*/ 1846870 w 4245678"/>
              <a:gd name="connsiteY16" fmla="*/ 722811 h 722811"/>
              <a:gd name="connsiteX17" fmla="*/ 1316160 w 4245678"/>
              <a:gd name="connsiteY17" fmla="*/ 722811 h 722811"/>
              <a:gd name="connsiteX18" fmla="*/ 827907 w 4245678"/>
              <a:gd name="connsiteY18" fmla="*/ 722811 h 722811"/>
              <a:gd name="connsiteX19" fmla="*/ 0 w 4245678"/>
              <a:gd name="connsiteY19" fmla="*/ 722811 h 722811"/>
              <a:gd name="connsiteX20" fmla="*/ 0 w 4245678"/>
              <a:gd name="connsiteY20" fmla="*/ 375862 h 722811"/>
              <a:gd name="connsiteX21" fmla="*/ 0 w 4245678"/>
              <a:gd name="connsiteY21" fmla="*/ 0 h 72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45678" h="722811" extrusionOk="0">
                <a:moveTo>
                  <a:pt x="0" y="0"/>
                </a:moveTo>
                <a:cubicBezTo>
                  <a:pt x="81324" y="-31568"/>
                  <a:pt x="261951" y="21810"/>
                  <a:pt x="403339" y="0"/>
                </a:cubicBezTo>
                <a:cubicBezTo>
                  <a:pt x="544727" y="-21810"/>
                  <a:pt x="630475" y="42747"/>
                  <a:pt x="806679" y="0"/>
                </a:cubicBezTo>
                <a:cubicBezTo>
                  <a:pt x="982883" y="-42747"/>
                  <a:pt x="1129727" y="9538"/>
                  <a:pt x="1379845" y="0"/>
                </a:cubicBezTo>
                <a:cubicBezTo>
                  <a:pt x="1629963" y="-9538"/>
                  <a:pt x="1766187" y="55893"/>
                  <a:pt x="1910555" y="0"/>
                </a:cubicBezTo>
                <a:cubicBezTo>
                  <a:pt x="2054923" y="-55893"/>
                  <a:pt x="2205990" y="34745"/>
                  <a:pt x="2441265" y="0"/>
                </a:cubicBezTo>
                <a:cubicBezTo>
                  <a:pt x="2676540" y="-34745"/>
                  <a:pt x="2653168" y="13344"/>
                  <a:pt x="2844604" y="0"/>
                </a:cubicBezTo>
                <a:cubicBezTo>
                  <a:pt x="3036040" y="-13344"/>
                  <a:pt x="3061923" y="1965"/>
                  <a:pt x="3247944" y="0"/>
                </a:cubicBezTo>
                <a:cubicBezTo>
                  <a:pt x="3433965" y="-1965"/>
                  <a:pt x="3592041" y="40965"/>
                  <a:pt x="3736197" y="0"/>
                </a:cubicBezTo>
                <a:cubicBezTo>
                  <a:pt x="3880353" y="-40965"/>
                  <a:pt x="4023260" y="36588"/>
                  <a:pt x="4245678" y="0"/>
                </a:cubicBezTo>
                <a:cubicBezTo>
                  <a:pt x="4259791" y="145865"/>
                  <a:pt x="4230310" y="176929"/>
                  <a:pt x="4245678" y="339721"/>
                </a:cubicBezTo>
                <a:cubicBezTo>
                  <a:pt x="4261046" y="502513"/>
                  <a:pt x="4232096" y="556668"/>
                  <a:pt x="4245678" y="722811"/>
                </a:cubicBezTo>
                <a:cubicBezTo>
                  <a:pt x="4085611" y="740682"/>
                  <a:pt x="3983660" y="674981"/>
                  <a:pt x="3757425" y="722811"/>
                </a:cubicBezTo>
                <a:cubicBezTo>
                  <a:pt x="3531190" y="770641"/>
                  <a:pt x="3491654" y="693755"/>
                  <a:pt x="3354086" y="722811"/>
                </a:cubicBezTo>
                <a:cubicBezTo>
                  <a:pt x="3216518" y="751867"/>
                  <a:pt x="3084733" y="709457"/>
                  <a:pt x="2908289" y="722811"/>
                </a:cubicBezTo>
                <a:cubicBezTo>
                  <a:pt x="2731845" y="736165"/>
                  <a:pt x="2540343" y="682169"/>
                  <a:pt x="2377580" y="722811"/>
                </a:cubicBezTo>
                <a:cubicBezTo>
                  <a:pt x="2214817" y="763453"/>
                  <a:pt x="2057866" y="695051"/>
                  <a:pt x="1846870" y="722811"/>
                </a:cubicBezTo>
                <a:cubicBezTo>
                  <a:pt x="1635874" y="750571"/>
                  <a:pt x="1427885" y="677518"/>
                  <a:pt x="1316160" y="722811"/>
                </a:cubicBezTo>
                <a:cubicBezTo>
                  <a:pt x="1204435" y="768104"/>
                  <a:pt x="1040160" y="698438"/>
                  <a:pt x="827907" y="722811"/>
                </a:cubicBezTo>
                <a:cubicBezTo>
                  <a:pt x="615654" y="747184"/>
                  <a:pt x="259862" y="633184"/>
                  <a:pt x="0" y="722811"/>
                </a:cubicBezTo>
                <a:cubicBezTo>
                  <a:pt x="-6304" y="562144"/>
                  <a:pt x="8413" y="533694"/>
                  <a:pt x="0" y="375862"/>
                </a:cubicBezTo>
                <a:cubicBezTo>
                  <a:pt x="-8413" y="218030"/>
                  <a:pt x="16431" y="10265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E10000"/>
            </a:solidFill>
            <a:extLst>
              <a:ext uri="{C807C97D-BFC1-408E-A445-0C87EB9F89A2}">
                <ask:lineSketchStyleProps xmlns:ask="http://schemas.microsoft.com/office/drawing/2018/sketchyshapes" sd="24448554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D929EF4-E830-47C9-BEBF-E2B493F2ED44}"/>
              </a:ext>
            </a:extLst>
          </p:cNvPr>
          <p:cNvSpPr txBox="1">
            <a:spLocks/>
          </p:cNvSpPr>
          <p:nvPr/>
        </p:nvSpPr>
        <p:spPr>
          <a:xfrm>
            <a:off x="7208519" y="2029968"/>
            <a:ext cx="4408715" cy="524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solidFill>
                  <a:srgbClr val="E10000"/>
                </a:solidFill>
              </a:rPr>
              <a:t>TARGET MODE SHIFT</a:t>
            </a:r>
          </a:p>
        </p:txBody>
      </p:sp>
    </p:spTree>
    <p:extLst>
      <p:ext uri="{BB962C8B-B14F-4D97-AF65-F5344CB8AC3E}">
        <p14:creationId xmlns:p14="http://schemas.microsoft.com/office/powerpoint/2010/main" val="417186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A8EE8-9538-4B8B-BB24-BEE9D089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Friendly Plan</a:t>
            </a:r>
            <a:endParaRPr lang="en-CA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FF5D25-7C3C-4F73-80B9-ED63EF267908}"/>
              </a:ext>
            </a:extLst>
          </p:cNvPr>
          <p:cNvSpPr txBox="1">
            <a:spLocks/>
          </p:cNvSpPr>
          <p:nvPr/>
        </p:nvSpPr>
        <p:spPr>
          <a:xfrm>
            <a:off x="838200" y="2331037"/>
            <a:ext cx="5710106" cy="2195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are the top three </a:t>
            </a:r>
            <a:r>
              <a:rPr lang="en-US" b="1" dirty="0"/>
              <a:t>LEAST</a:t>
            </a:r>
            <a:r>
              <a:rPr lang="en-US" dirty="0"/>
              <a:t> age-friendly aspects of Lake Cowichan? </a:t>
            </a:r>
          </a:p>
          <a:p>
            <a:r>
              <a:rPr lang="en-US" dirty="0"/>
              <a:t>Housing </a:t>
            </a:r>
          </a:p>
          <a:p>
            <a:r>
              <a:rPr lang="en-US" b="1" dirty="0"/>
              <a:t>Transportation</a:t>
            </a:r>
            <a:r>
              <a:rPr lang="en-US" dirty="0"/>
              <a:t> </a:t>
            </a:r>
            <a:r>
              <a:rPr lang="en-US" sz="1600" dirty="0"/>
              <a:t>(transit, rides)</a:t>
            </a:r>
          </a:p>
          <a:p>
            <a:r>
              <a:rPr lang="en-US" dirty="0"/>
              <a:t>Infrastructure &amp; Built Environment </a:t>
            </a:r>
            <a:r>
              <a:rPr lang="en-US" sz="1600" dirty="0"/>
              <a:t>(roads, sidewalks, trails, signage, parks buildings)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F58C93-D952-445D-9AE8-E57AA495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375" y="1407857"/>
            <a:ext cx="5344050" cy="38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5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680A21-84AF-40A2-8FE0-57EB89FE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by the numbers</a:t>
            </a:r>
            <a:endParaRPr lang="en-CA" dirty="0"/>
          </a:p>
        </p:txBody>
      </p:sp>
      <p:pic>
        <p:nvPicPr>
          <p:cNvPr id="6" name="Graphic 5" descr="Clipboard with solid fill">
            <a:extLst>
              <a:ext uri="{FF2B5EF4-FFF2-40B4-BE49-F238E27FC236}">
                <a16:creationId xmlns:a16="http://schemas.microsoft.com/office/drawing/2014/main" id="{CF036A0C-27A4-4F2A-881D-47361FC15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0321" y="2057823"/>
            <a:ext cx="1440000" cy="1440000"/>
          </a:xfrm>
          <a:prstGeom prst="rect">
            <a:avLst/>
          </a:prstGeom>
        </p:spPr>
      </p:pic>
      <p:pic>
        <p:nvPicPr>
          <p:cNvPr id="8" name="Graphic 7" descr="Projector screen with solid fill">
            <a:extLst>
              <a:ext uri="{FF2B5EF4-FFF2-40B4-BE49-F238E27FC236}">
                <a16:creationId xmlns:a16="http://schemas.microsoft.com/office/drawing/2014/main" id="{B7F53130-C475-4BCD-A451-A16346681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7455" y="2144388"/>
            <a:ext cx="1440000" cy="1440000"/>
          </a:xfrm>
          <a:prstGeom prst="rect">
            <a:avLst/>
          </a:prstGeom>
        </p:spPr>
      </p:pic>
      <p:pic>
        <p:nvPicPr>
          <p:cNvPr id="12" name="Graphic 11" descr="House with solid fill">
            <a:extLst>
              <a:ext uri="{FF2B5EF4-FFF2-40B4-BE49-F238E27FC236}">
                <a16:creationId xmlns:a16="http://schemas.microsoft.com/office/drawing/2014/main" id="{DAB9F87B-3DD9-434B-8870-30DFD8920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9661" y="2121075"/>
            <a:ext cx="1440000" cy="1440000"/>
          </a:xfrm>
          <a:prstGeom prst="rect">
            <a:avLst/>
          </a:prstGeom>
        </p:spPr>
      </p:pic>
      <p:pic>
        <p:nvPicPr>
          <p:cNvPr id="14" name="Graphic 13" descr="Smart Phone with solid fill">
            <a:extLst>
              <a:ext uri="{FF2B5EF4-FFF2-40B4-BE49-F238E27FC236}">
                <a16:creationId xmlns:a16="http://schemas.microsoft.com/office/drawing/2014/main" id="{C7017D0B-906D-4346-94FB-B844A3879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0409" y="1998472"/>
            <a:ext cx="1440000" cy="14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818E7C-E821-41BD-812C-B42D9C7064E8}"/>
              </a:ext>
            </a:extLst>
          </p:cNvPr>
          <p:cNvSpPr txBox="1"/>
          <p:nvPr/>
        </p:nvSpPr>
        <p:spPr>
          <a:xfrm>
            <a:off x="2898410" y="4304324"/>
            <a:ext cx="178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Survey Responses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265F11-ABD7-4901-893B-658D408B5EA0}"/>
              </a:ext>
            </a:extLst>
          </p:cNvPr>
          <p:cNvSpPr txBox="1"/>
          <p:nvPr/>
        </p:nvSpPr>
        <p:spPr>
          <a:xfrm>
            <a:off x="3185118" y="3313560"/>
            <a:ext cx="1285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70</a:t>
            </a:r>
            <a:endParaRPr lang="en-CA" sz="60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1A6E33-9E3F-46E4-ABA7-3C52187299EB}"/>
              </a:ext>
            </a:extLst>
          </p:cNvPr>
          <p:cNvSpPr txBox="1"/>
          <p:nvPr/>
        </p:nvSpPr>
        <p:spPr>
          <a:xfrm>
            <a:off x="7179161" y="4344162"/>
            <a:ext cx="234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Sounding Board Participants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8820B-46D8-4FC5-A1DB-27E02538BCEB}"/>
              </a:ext>
            </a:extLst>
          </p:cNvPr>
          <p:cNvSpPr txBox="1"/>
          <p:nvPr/>
        </p:nvSpPr>
        <p:spPr>
          <a:xfrm>
            <a:off x="7822988" y="3323392"/>
            <a:ext cx="1239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20</a:t>
            </a:r>
            <a:endParaRPr lang="en-CA" sz="48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5CF47D-1F4D-423A-8A03-120C3124619D}"/>
              </a:ext>
            </a:extLst>
          </p:cNvPr>
          <p:cNvSpPr txBox="1"/>
          <p:nvPr/>
        </p:nvSpPr>
        <p:spPr>
          <a:xfrm>
            <a:off x="4683991" y="4343350"/>
            <a:ext cx="270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Social Media Shares</a:t>
            </a:r>
          </a:p>
          <a:p>
            <a:pPr algn="ctr"/>
            <a:r>
              <a:rPr lang="en-US" b="1" dirty="0">
                <a:solidFill>
                  <a:srgbClr val="E10000"/>
                </a:solidFill>
              </a:rPr>
              <a:t>(from 4 posts)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BCCB0F-EF42-4DE9-BFAC-C1848624DD02}"/>
              </a:ext>
            </a:extLst>
          </p:cNvPr>
          <p:cNvSpPr txBox="1"/>
          <p:nvPr/>
        </p:nvSpPr>
        <p:spPr>
          <a:xfrm>
            <a:off x="5460169" y="3335988"/>
            <a:ext cx="1354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29</a:t>
            </a:r>
            <a:endParaRPr lang="en-CA" sz="60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B6FDC3-B55B-4DF5-8E32-70595167EC21}"/>
              </a:ext>
            </a:extLst>
          </p:cNvPr>
          <p:cNvSpPr txBox="1"/>
          <p:nvPr/>
        </p:nvSpPr>
        <p:spPr>
          <a:xfrm>
            <a:off x="273252" y="4299625"/>
            <a:ext cx="2342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Visits to</a:t>
            </a:r>
          </a:p>
          <a:p>
            <a:pPr algn="ctr"/>
            <a:r>
              <a:rPr lang="en-US" b="1" dirty="0">
                <a:solidFill>
                  <a:srgbClr val="E10000"/>
                </a:solidFill>
              </a:rPr>
              <a:t>Story Maps Page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F57D1C-558C-40C4-ABD9-F319DB5D66AD}"/>
              </a:ext>
            </a:extLst>
          </p:cNvPr>
          <p:cNvSpPr txBox="1"/>
          <p:nvPr/>
        </p:nvSpPr>
        <p:spPr>
          <a:xfrm>
            <a:off x="630471" y="3297193"/>
            <a:ext cx="1628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344</a:t>
            </a:r>
            <a:endParaRPr lang="en-CA" sz="48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90D0FD-725C-4D09-862D-B1D38A599B50}"/>
              </a:ext>
            </a:extLst>
          </p:cNvPr>
          <p:cNvSpPr txBox="1"/>
          <p:nvPr/>
        </p:nvSpPr>
        <p:spPr>
          <a:xfrm>
            <a:off x="9584513" y="4334330"/>
            <a:ext cx="214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10000"/>
                </a:solidFill>
              </a:rPr>
              <a:t>Comments at</a:t>
            </a:r>
          </a:p>
          <a:p>
            <a:pPr algn="ctr"/>
            <a:r>
              <a:rPr lang="en-US" b="1" dirty="0">
                <a:solidFill>
                  <a:srgbClr val="E10000"/>
                </a:solidFill>
              </a:rPr>
              <a:t>1st Open House</a:t>
            </a:r>
            <a:endParaRPr lang="en-CA" b="1" dirty="0">
              <a:solidFill>
                <a:srgbClr val="E1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68508-959B-41AE-BF67-3CE0B92C44C1}"/>
              </a:ext>
            </a:extLst>
          </p:cNvPr>
          <p:cNvSpPr txBox="1"/>
          <p:nvPr/>
        </p:nvSpPr>
        <p:spPr>
          <a:xfrm>
            <a:off x="9992197" y="3304701"/>
            <a:ext cx="1354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E10000"/>
                </a:solidFill>
                <a:latin typeface="Montserrat Medium" panose="00000600000000000000" pitchFamily="2" charset="0"/>
              </a:rPr>
              <a:t>20</a:t>
            </a:r>
            <a:endParaRPr lang="en-CA" sz="6000" b="1" dirty="0">
              <a:solidFill>
                <a:srgbClr val="E10000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38" name="Graphic 37" descr="Internet with solid fill">
            <a:extLst>
              <a:ext uri="{FF2B5EF4-FFF2-40B4-BE49-F238E27FC236}">
                <a16:creationId xmlns:a16="http://schemas.microsoft.com/office/drawing/2014/main" id="{2F90D766-650A-4C3C-86D0-2F25745CA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4684" y="2232347"/>
            <a:ext cx="1440000" cy="1440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2B6D4E-7DB4-456D-9272-4CC85A242FD4}"/>
              </a:ext>
            </a:extLst>
          </p:cNvPr>
          <p:cNvCxnSpPr>
            <a:cxnSpLocks/>
          </p:cNvCxnSpPr>
          <p:nvPr/>
        </p:nvCxnSpPr>
        <p:spPr>
          <a:xfrm>
            <a:off x="679163" y="4251308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A6EE33-2146-4050-A2AB-F90DF201B649}"/>
              </a:ext>
            </a:extLst>
          </p:cNvPr>
          <p:cNvCxnSpPr>
            <a:cxnSpLocks/>
          </p:cNvCxnSpPr>
          <p:nvPr/>
        </p:nvCxnSpPr>
        <p:spPr>
          <a:xfrm>
            <a:off x="3024800" y="4252133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B37180-8FC6-4C29-96E6-1D3EEC260482}"/>
              </a:ext>
            </a:extLst>
          </p:cNvPr>
          <p:cNvCxnSpPr>
            <a:cxnSpLocks/>
          </p:cNvCxnSpPr>
          <p:nvPr/>
        </p:nvCxnSpPr>
        <p:spPr>
          <a:xfrm>
            <a:off x="5254888" y="4251308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0D5FA17-D9A1-4FCC-ADC8-FC36A8D607D4}"/>
              </a:ext>
            </a:extLst>
          </p:cNvPr>
          <p:cNvCxnSpPr>
            <a:cxnSpLocks/>
          </p:cNvCxnSpPr>
          <p:nvPr/>
        </p:nvCxnSpPr>
        <p:spPr>
          <a:xfrm>
            <a:off x="7594842" y="4251308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C8BDFC-B8EF-4C03-ADCD-C4D21096992D}"/>
              </a:ext>
            </a:extLst>
          </p:cNvPr>
          <p:cNvCxnSpPr>
            <a:cxnSpLocks/>
          </p:cNvCxnSpPr>
          <p:nvPr/>
        </p:nvCxnSpPr>
        <p:spPr>
          <a:xfrm>
            <a:off x="9949661" y="4251308"/>
            <a:ext cx="1485521" cy="0"/>
          </a:xfrm>
          <a:prstGeom prst="line">
            <a:avLst/>
          </a:prstGeom>
          <a:ln w="19050">
            <a:solidFill>
              <a:srgbClr val="95A3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73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AF3B88-B52B-4AC6-9EB9-5DFAC7B9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6806" cy="1048039"/>
          </a:xfrm>
        </p:spPr>
        <p:txBody>
          <a:bodyPr/>
          <a:lstStyle/>
          <a:p>
            <a:r>
              <a:rPr lang="en-US" dirty="0"/>
              <a:t>ENGAGEMENT </a:t>
            </a:r>
            <a:r>
              <a:rPr lang="en-US" dirty="0" err="1"/>
              <a:t>Activites</a:t>
            </a:r>
            <a:endParaRPr lang="en-CA" dirty="0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F75BC795-3082-4A32-BBAF-640F7C395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1888694"/>
            <a:ext cx="6048384" cy="3528037"/>
          </a:xfrm>
        </p:spPr>
      </p:pic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B2D16265-736A-4D0D-B562-00FB46CEE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11" y="1888694"/>
            <a:ext cx="4432663" cy="35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9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rban New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10000"/>
      </a:accent1>
      <a:accent2>
        <a:srgbClr val="B2151B"/>
      </a:accent2>
      <a:accent3>
        <a:srgbClr val="C49A55"/>
      </a:accent3>
      <a:accent4>
        <a:srgbClr val="475E6C"/>
      </a:accent4>
      <a:accent5>
        <a:srgbClr val="45434D"/>
      </a:accent5>
      <a:accent6>
        <a:srgbClr val="2E2E37"/>
      </a:accent6>
      <a:hlink>
        <a:srgbClr val="C49A55"/>
      </a:hlink>
      <a:folHlink>
        <a:srgbClr val="997043"/>
      </a:folHlink>
    </a:clrScheme>
    <a:fontScheme name="Urban New Fonts">
      <a:majorFont>
        <a:latin typeface="DIN Condense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01 widescreen" id="{976E40CF-ADDD-471D-A358-9017653ABF72}" vid="{DC189A0B-1000-480D-BE05-AC27832F9C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F6F2C80095664AB65444FDDD832F8C" ma:contentTypeVersion="6" ma:contentTypeDescription="Create a new document." ma:contentTypeScope="" ma:versionID="fa855ec7db8fb56d3aa18e3e6a91d017">
  <xsd:schema xmlns:xsd="http://www.w3.org/2001/XMLSchema" xmlns:xs="http://www.w3.org/2001/XMLSchema" xmlns:p="http://schemas.microsoft.com/office/2006/metadata/properties" xmlns:ns2="9c0d09c7-76bd-4c90-814d-48fb56eb86dc" xmlns:ns3="0544e534-e402-4272-a886-1338a24eecec" targetNamespace="http://schemas.microsoft.com/office/2006/metadata/properties" ma:root="true" ma:fieldsID="ce0e8feb1f35f4d01b34efc4964b1de3" ns2:_="" ns3:_="">
    <xsd:import namespace="9c0d09c7-76bd-4c90-814d-48fb56eb86dc"/>
    <xsd:import namespace="0544e534-e402-4272-a886-1338a24eec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d09c7-76bd-4c90-814d-48fb56eb8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4e534-e402-4272-a886-1338a24eec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F651C4-82E9-4B98-830D-FC639F4FA76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544e534-e402-4272-a886-1338a24eecec"/>
    <ds:schemaRef ds:uri="9c0d09c7-76bd-4c90-814d-48fb56eb86d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F2D789-63E8-4B3B-9BAD-4B5B8D398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d09c7-76bd-4c90-814d-48fb56eb86dc"/>
    <ds:schemaRef ds:uri="0544e534-e402-4272-a886-1338a24eec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09932C-5CCB-4751-B7B8-265511C2CE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01 widescreen</Template>
  <TotalTime>856</TotalTime>
  <Words>618</Words>
  <Application>Microsoft Office PowerPoint</Application>
  <PresentationFormat>Widescreen</PresentationFormat>
  <Paragraphs>168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DIN Condensed</vt:lpstr>
      <vt:lpstr>Montserrat Medium</vt:lpstr>
      <vt:lpstr>Calibri</vt:lpstr>
      <vt:lpstr>Montserrat Light</vt:lpstr>
      <vt:lpstr>Arial</vt:lpstr>
      <vt:lpstr>Office Theme</vt:lpstr>
      <vt:lpstr>Lake Cowichan  Active Transportation network Plan</vt:lpstr>
      <vt:lpstr>Why Active Transportation?</vt:lpstr>
      <vt:lpstr>ATNP Overview</vt:lpstr>
      <vt:lpstr>Project timeline</vt:lpstr>
      <vt:lpstr>Getting Around</vt:lpstr>
      <vt:lpstr>Official Community PLAN (OCP)</vt:lpstr>
      <vt:lpstr>Age Friendly Plan</vt:lpstr>
      <vt:lpstr>Engagement by the numbers</vt:lpstr>
      <vt:lpstr>ENGAGEMENT Activites</vt:lpstr>
      <vt:lpstr>Survey Results</vt:lpstr>
      <vt:lpstr>Survey Results</vt:lpstr>
      <vt:lpstr>Survey Results</vt:lpstr>
      <vt:lpstr>Survey Results</vt:lpstr>
      <vt:lpstr>Survey Results</vt:lpstr>
      <vt:lpstr>Survey Results</vt:lpstr>
      <vt:lpstr>PowerPoint Presentation</vt:lpstr>
      <vt:lpstr>Principles</vt:lpstr>
      <vt:lpstr>Goals</vt:lpstr>
      <vt:lpstr>Final ATNP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Transportation network Plan</dc:title>
  <dc:creator>Beth Hurford</dc:creator>
  <cp:lastModifiedBy>Dan Casey</cp:lastModifiedBy>
  <cp:revision>77</cp:revision>
  <cp:lastPrinted>2020-02-10T18:36:22Z</cp:lastPrinted>
  <dcterms:created xsi:type="dcterms:W3CDTF">2021-02-02T22:26:56Z</dcterms:created>
  <dcterms:modified xsi:type="dcterms:W3CDTF">2021-02-09T23:38:11Z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0x0101009FF6F2C80095664AB65444FDDD832F8C</vt:lpwstr>
  </property>
</Properties>
</file>