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75" r:id="rId6"/>
    <p:sldId id="266" r:id="rId7"/>
    <p:sldId id="272" r:id="rId8"/>
    <p:sldId id="273" r:id="rId9"/>
    <p:sldId id="268" r:id="rId10"/>
    <p:sldId id="269" r:id="rId11"/>
    <p:sldId id="270" r:id="rId12"/>
    <p:sldId id="276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43"/>
  </p:normalViewPr>
  <p:slideViewPr>
    <p:cSldViewPr>
      <p:cViewPr varScale="1">
        <p:scale>
          <a:sx n="108" d="100"/>
          <a:sy n="108" d="100"/>
        </p:scale>
        <p:origin x="9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78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47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39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07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45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89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40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0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18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95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78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54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566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776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002776"/>
        </a:buClr>
        <a:buFont typeface="Wingdings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rgbClr val="002776"/>
        </a:buClr>
        <a:buFont typeface="Wingdings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002776"/>
        </a:buClr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002776"/>
        </a:buClr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rgbClr val="002776"/>
        </a:buClr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Sanitary Sewer Capacity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Town of Lake Cowichan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0" y="6611779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 dirty="0"/>
              <a:t>May 2022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8077200" y="6611779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000" dirty="0"/>
              <a:t>Project: 1525-091</a:t>
            </a:r>
          </a:p>
        </p:txBody>
      </p:sp>
      <p:pic>
        <p:nvPicPr>
          <p:cNvPr id="7" name="Picture 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C751691-3D67-1728-FE8B-66C5B7FC8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6" y="152400"/>
            <a:ext cx="962447" cy="711658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28C13-637D-21F5-12BC-A893F6EF6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01620"/>
            <a:ext cx="1009650" cy="1254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3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Sanitary Treatment System</a:t>
            </a:r>
            <a:br>
              <a:rPr lang="en-CA" dirty="0"/>
            </a:br>
            <a:r>
              <a:rPr lang="en-CA" sz="3100" dirty="0">
                <a:solidFill>
                  <a:schemeClr val="bg1">
                    <a:lumMod val="65000"/>
                  </a:schemeClr>
                </a:solidFill>
              </a:rPr>
              <a:t>Current Condition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8" y="1394976"/>
            <a:ext cx="3378705" cy="4777223"/>
          </a:xfrm>
        </p:spPr>
        <p:txBody>
          <a:bodyPr>
            <a:noAutofit/>
          </a:bodyPr>
          <a:lstStyle/>
          <a:p>
            <a:pPr lvl="0"/>
            <a:r>
              <a:rPr lang="en-CA" sz="2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Cell 1: partial mix aerated lagoon</a:t>
            </a:r>
          </a:p>
          <a:p>
            <a:pPr lvl="1"/>
            <a:r>
              <a:rPr lang="en-CA" sz="16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Surface aerators</a:t>
            </a:r>
          </a:p>
          <a:p>
            <a:pPr lvl="1"/>
            <a:r>
              <a:rPr lang="en-CA" sz="16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Newer technology available – submerged fine bubble aerators </a:t>
            </a:r>
          </a:p>
          <a:p>
            <a:pPr lvl="2"/>
            <a:r>
              <a:rPr lang="en-CA" sz="14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Energy efficiency</a:t>
            </a:r>
          </a:p>
          <a:p>
            <a:pPr lvl="2"/>
            <a:r>
              <a:rPr lang="en-CA" sz="14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Reduced odor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Cell 2: facultative/polishing lagoon</a:t>
            </a:r>
            <a:endParaRPr lang="en-CA" sz="16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Cell 3: not connected</a:t>
            </a:r>
          </a:p>
          <a:p>
            <a:pPr lvl="1"/>
            <a:r>
              <a:rPr lang="en-CA" sz="16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Sludge from Cell 1 transferred to Cell 3.</a:t>
            </a:r>
          </a:p>
          <a:p>
            <a:pPr lvl="1"/>
            <a:r>
              <a:rPr lang="en-CA" sz="16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Desludging prior to use.</a:t>
            </a:r>
          </a:p>
          <a:p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Hydraulic retention time for this type of system is 30 days.</a:t>
            </a:r>
          </a:p>
          <a:p>
            <a:pPr lvl="1"/>
            <a:r>
              <a:rPr lang="en-CA" sz="16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Summer: 26 days</a:t>
            </a:r>
          </a:p>
          <a:p>
            <a:pPr lvl="1"/>
            <a:r>
              <a:rPr lang="en-CA" sz="16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Winter: 1 day</a:t>
            </a:r>
          </a:p>
          <a:p>
            <a:pPr lvl="0"/>
            <a:endParaRPr lang="en-CA" sz="20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CA" sz="20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US" sz="14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20" y="6849"/>
            <a:ext cx="100965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480"/>
            <a:ext cx="962447" cy="711658"/>
          </a:xfrm>
          <a:prstGeom prst="rect">
            <a:avLst/>
          </a:prstGeom>
        </p:spPr>
      </p:pic>
      <p:pic>
        <p:nvPicPr>
          <p:cNvPr id="10" name="Picture 9" descr="A picture containing tree&#10;&#10;Description automatically generated">
            <a:extLst>
              <a:ext uri="{FF2B5EF4-FFF2-40B4-BE49-F238E27FC236}">
                <a16:creationId xmlns:a16="http://schemas.microsoft.com/office/drawing/2014/main" id="{E0F454EA-7D04-B549-23DF-2433FD0C8F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043" y="1529386"/>
            <a:ext cx="4845527" cy="2941320"/>
          </a:xfrm>
          <a:prstGeom prst="rect">
            <a:avLst/>
          </a:prstGeom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id="{D884850C-BC5C-1A5A-7983-E619FB21B8A2}"/>
              </a:ext>
            </a:extLst>
          </p:cNvPr>
          <p:cNvSpPr txBox="1"/>
          <p:nvPr/>
        </p:nvSpPr>
        <p:spPr>
          <a:xfrm>
            <a:off x="4540648" y="2361800"/>
            <a:ext cx="726599" cy="35433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CA" sz="800" b="1">
                <a:solidFill>
                  <a:srgbClr val="F2F2F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Cell 1 – Aerated Lagoon</a:t>
            </a:r>
            <a:endParaRPr lang="en-CA" sz="80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F24361CA-F965-12EC-BEB9-E9D4F259D7AE}"/>
              </a:ext>
            </a:extLst>
          </p:cNvPr>
          <p:cNvSpPr txBox="1"/>
          <p:nvPr/>
        </p:nvSpPr>
        <p:spPr>
          <a:xfrm>
            <a:off x="5397508" y="2197590"/>
            <a:ext cx="1612892" cy="35433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CA" sz="800" b="1" dirty="0">
                <a:solidFill>
                  <a:srgbClr val="F2F2F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Cell 2 – Facultative Lagoon</a:t>
            </a:r>
            <a:endParaRPr lang="en-CA" sz="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82D4EEDD-8C06-774F-1801-E6338FD94622}"/>
              </a:ext>
            </a:extLst>
          </p:cNvPr>
          <p:cNvSpPr txBox="1"/>
          <p:nvPr/>
        </p:nvSpPr>
        <p:spPr>
          <a:xfrm>
            <a:off x="5257722" y="3080659"/>
            <a:ext cx="1220122" cy="246316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CA" sz="800" b="1">
                <a:solidFill>
                  <a:srgbClr val="F2F2F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Cell 3 – Unused</a:t>
            </a:r>
            <a:endParaRPr lang="en-CA" sz="80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 Box 33">
            <a:extLst>
              <a:ext uri="{FF2B5EF4-FFF2-40B4-BE49-F238E27FC236}">
                <a16:creationId xmlns:a16="http://schemas.microsoft.com/office/drawing/2014/main" id="{90D6B7A9-78B1-E1CC-6E4D-4EB3210CB0BA}"/>
              </a:ext>
            </a:extLst>
          </p:cNvPr>
          <p:cNvSpPr txBox="1"/>
          <p:nvPr/>
        </p:nvSpPr>
        <p:spPr>
          <a:xfrm>
            <a:off x="7041600" y="2397920"/>
            <a:ext cx="914400" cy="177165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CA" sz="800" b="1" dirty="0" err="1">
                <a:solidFill>
                  <a:srgbClr val="F2F2F2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Dechlorination</a:t>
            </a:r>
            <a:endParaRPr lang="en-CA" sz="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5B18E2-0421-5A29-5198-6ADCA0BF7E11}"/>
              </a:ext>
            </a:extLst>
          </p:cNvPr>
          <p:cNvCxnSpPr>
            <a:cxnSpLocks/>
          </p:cNvCxnSpPr>
          <p:nvPr/>
        </p:nvCxnSpPr>
        <p:spPr>
          <a:xfrm flipV="1">
            <a:off x="5151137" y="2432660"/>
            <a:ext cx="492742" cy="32411"/>
          </a:xfrm>
          <a:prstGeom prst="straightConnector1">
            <a:avLst/>
          </a:prstGeom>
          <a:ln w="3492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9D50C5-C83F-4831-38D5-702009826A62}"/>
              </a:ext>
            </a:extLst>
          </p:cNvPr>
          <p:cNvCxnSpPr>
            <a:cxnSpLocks/>
          </p:cNvCxnSpPr>
          <p:nvPr/>
        </p:nvCxnSpPr>
        <p:spPr>
          <a:xfrm>
            <a:off x="6934200" y="2348846"/>
            <a:ext cx="492742" cy="25909"/>
          </a:xfrm>
          <a:prstGeom prst="straightConnector1">
            <a:avLst/>
          </a:prstGeom>
          <a:ln w="3492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48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Sanitary Treatment System</a:t>
            </a:r>
            <a:br>
              <a:rPr lang="en-CA" dirty="0"/>
            </a:br>
            <a:r>
              <a:rPr lang="en-CA" sz="3100" dirty="0">
                <a:solidFill>
                  <a:schemeClr val="bg1">
                    <a:lumMod val="65000"/>
                  </a:schemeClr>
                </a:solidFill>
              </a:rPr>
              <a:t>Discharge Quality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91" y="1329636"/>
            <a:ext cx="3648896" cy="4777223"/>
          </a:xfrm>
        </p:spPr>
        <p:txBody>
          <a:bodyPr>
            <a:noAutofit/>
          </a:bodyPr>
          <a:lstStyle/>
          <a:p>
            <a:pPr lvl="0"/>
            <a:r>
              <a:rPr lang="en-CA" sz="2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Wastewater treatment process meeting target effluent quality for </a:t>
            </a:r>
            <a:r>
              <a:rPr lang="en-CA" sz="2000" dirty="0" err="1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cBOD</a:t>
            </a:r>
            <a:r>
              <a:rPr lang="en-CA" sz="2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 and TSS.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Total Chlorine limit compliance unknown.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Permit updates and increased treatment requirements will likely be updated with system upgrades.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Town can operate within permitted discharge flows if I&amp;I is managed.</a:t>
            </a:r>
            <a:endParaRPr lang="en-CA" sz="16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CA" sz="20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CA" sz="20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US" sz="14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20" y="6849"/>
            <a:ext cx="100965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480"/>
            <a:ext cx="962447" cy="711658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910B8B29-9A53-CB5C-6745-31BB19768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24" y="1445508"/>
            <a:ext cx="3648896" cy="2193381"/>
          </a:xfrm>
          <a:prstGeom prst="rect">
            <a:avLst/>
          </a:prstGeom>
          <a:noFill/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E31AC6EF-2E61-4086-24CC-6FFAE9310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62" y="3909118"/>
            <a:ext cx="3600058" cy="229420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9D2921-05FA-7141-1C3A-CB28E79D1AC3}"/>
              </a:ext>
            </a:extLst>
          </p:cNvPr>
          <p:cNvSpPr txBox="1"/>
          <p:nvPr/>
        </p:nvSpPr>
        <p:spPr>
          <a:xfrm>
            <a:off x="5198618" y="1329636"/>
            <a:ext cx="24741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2">
                    <a:lumMod val="75000"/>
                  </a:schemeClr>
                </a:solidFill>
              </a:rPr>
              <a:t>Effluent Total Suspended Solids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0F4296-480B-2A8A-2BEF-5CAAA660EAA3}"/>
              </a:ext>
            </a:extLst>
          </p:cNvPr>
          <p:cNvSpPr txBox="1"/>
          <p:nvPr/>
        </p:nvSpPr>
        <p:spPr>
          <a:xfrm>
            <a:off x="5729824" y="3755229"/>
            <a:ext cx="14117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2">
                    <a:lumMod val="75000"/>
                  </a:schemeClr>
                </a:solidFill>
              </a:rPr>
              <a:t>Effluent </a:t>
            </a:r>
            <a:r>
              <a:rPr lang="en-CA" sz="1400" dirty="0" err="1">
                <a:solidFill>
                  <a:schemeClr val="tx2">
                    <a:lumMod val="75000"/>
                  </a:schemeClr>
                </a:solidFill>
              </a:rPr>
              <a:t>cBOD</a:t>
            </a:r>
            <a:endParaRPr lang="en-CA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llout: Bent Line with Border and Accent Bar 9">
            <a:extLst>
              <a:ext uri="{FF2B5EF4-FFF2-40B4-BE49-F238E27FC236}">
                <a16:creationId xmlns:a16="http://schemas.microsoft.com/office/drawing/2014/main" id="{7C5A0074-B48E-D41D-EE59-0C274B227644}"/>
              </a:ext>
            </a:extLst>
          </p:cNvPr>
          <p:cNvSpPr/>
          <p:nvPr/>
        </p:nvSpPr>
        <p:spPr>
          <a:xfrm>
            <a:off x="7848600" y="1981200"/>
            <a:ext cx="533400" cy="2286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6627"/>
              <a:gd name="adj6" fmla="val -526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" dirty="0"/>
              <a:t>Permit Limit</a:t>
            </a:r>
          </a:p>
        </p:txBody>
      </p:sp>
      <p:sp>
        <p:nvSpPr>
          <p:cNvPr id="11" name="Callout: Bent Line with Border and Accent Bar 10">
            <a:extLst>
              <a:ext uri="{FF2B5EF4-FFF2-40B4-BE49-F238E27FC236}">
                <a16:creationId xmlns:a16="http://schemas.microsoft.com/office/drawing/2014/main" id="{4648A0BA-BCF2-CFD9-3F3D-EC276C8E1824}"/>
              </a:ext>
            </a:extLst>
          </p:cNvPr>
          <p:cNvSpPr/>
          <p:nvPr/>
        </p:nvSpPr>
        <p:spPr>
          <a:xfrm>
            <a:off x="8001000" y="4374248"/>
            <a:ext cx="533400" cy="2286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6627"/>
              <a:gd name="adj6" fmla="val -526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" dirty="0"/>
              <a:t>Permit Limit</a:t>
            </a:r>
          </a:p>
        </p:txBody>
      </p:sp>
      <p:pic>
        <p:nvPicPr>
          <p:cNvPr id="5122" name="Picture 2" descr="New fencing to be placed around Lake Cowichan sewage treatment plant –  Cowichan Valley Citizen">
            <a:extLst>
              <a:ext uri="{FF2B5EF4-FFF2-40B4-BE49-F238E27FC236}">
                <a16:creationId xmlns:a16="http://schemas.microsoft.com/office/drawing/2014/main" id="{85260105-CC94-90CE-0077-2C08E6C54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12" y="4339209"/>
            <a:ext cx="2651475" cy="176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8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Summary</a:t>
            </a:r>
            <a:br>
              <a:rPr lang="en-CA" dirty="0"/>
            </a:b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91" y="1329637"/>
            <a:ext cx="5478109" cy="4766364"/>
          </a:xfrm>
        </p:spPr>
        <p:txBody>
          <a:bodyPr>
            <a:noAutofit/>
          </a:bodyPr>
          <a:lstStyle/>
          <a:p>
            <a:pPr lvl="0"/>
            <a:r>
              <a:rPr lang="en-CA" sz="2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Town currently meeting Permit discharge requirements except for flow.</a:t>
            </a:r>
          </a:p>
          <a:p>
            <a:pPr marL="457200" lvl="1" indent="0">
              <a:buNone/>
            </a:pPr>
            <a:r>
              <a:rPr lang="en-CA" sz="12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(Note: De-chlorination concentration unknown)</a:t>
            </a:r>
          </a:p>
          <a:p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Sewer flows peak during winter months.</a:t>
            </a:r>
          </a:p>
          <a:p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Previous studies have prioritized repair and replacement work.</a:t>
            </a:r>
          </a:p>
          <a:p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Proposed treatment facility upgrade capacity can be reduced within I&amp;I reduction. </a:t>
            </a:r>
          </a:p>
          <a:p>
            <a:r>
              <a:rPr lang="en-CA" sz="2000" dirty="0">
                <a:effectLst/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DCCs fund specific, identified, infrastructure projects that support development and are normally set to recover the true cost of a development to the municipality. </a:t>
            </a:r>
          </a:p>
          <a:p>
            <a:r>
              <a:rPr lang="en-CA" sz="2000" dirty="0">
                <a:effectLst/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Much higher DCCs would be appropriate and would not be expected to have an impact on the choice to develop in the Town of Lake Cowichan.</a:t>
            </a:r>
            <a:endParaRPr lang="en-CA" sz="2000" dirty="0">
              <a:latin typeface="Angsana New" panose="02020603050405020304" pitchFamily="18" charset="-34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endParaRPr lang="en-CA" sz="1600" dirty="0">
              <a:effectLst/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CA" sz="16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CA" sz="20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CA" sz="20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US" sz="14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20" y="6849"/>
            <a:ext cx="100965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480"/>
            <a:ext cx="962447" cy="711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BDC875-034E-BB45-E302-E891511AE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477200"/>
            <a:ext cx="2227245" cy="1585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New fencing to be placed around Lake Cowichan sewage treatment plant –  Cowichan Valley Citizen">
            <a:extLst>
              <a:ext uri="{FF2B5EF4-FFF2-40B4-BE49-F238E27FC236}">
                <a16:creationId xmlns:a16="http://schemas.microsoft.com/office/drawing/2014/main" id="{1A432860-3396-444D-E56B-E55F78B1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2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taff in the Town of Lake Cowichan are recommending council not give a green light to a large development project on Hudgrove Road. (File photo)">
            <a:extLst>
              <a:ext uri="{FF2B5EF4-FFF2-40B4-BE49-F238E27FC236}">
                <a16:creationId xmlns:a16="http://schemas.microsoft.com/office/drawing/2014/main" id="{275F8962-599B-6E56-4B40-30B41025D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531813"/>
            <a:ext cx="3662363" cy="2414588"/>
          </a:xfrm>
          <a:prstGeom prst="rect">
            <a:avLst/>
          </a:prstGeom>
        </p:spPr>
      </p:pic>
      <p:pic>
        <p:nvPicPr>
          <p:cNvPr id="13" name="Picture 12" descr="26 Outdoor Activities &amp;amp; Adventures During Summer In and Around Cowichan">
            <a:extLst>
              <a:ext uri="{FF2B5EF4-FFF2-40B4-BE49-F238E27FC236}">
                <a16:creationId xmlns:a16="http://schemas.microsoft.com/office/drawing/2014/main" id="{B318A596-EC79-8721-A9CA-842D155567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3" b="25893"/>
          <a:stretch/>
        </p:blipFill>
        <p:spPr bwMode="auto">
          <a:xfrm>
            <a:off x="3863975" y="3017838"/>
            <a:ext cx="4914900" cy="33147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458913"/>
            <a:ext cx="1182688" cy="1487488"/>
          </a:xfrm>
          <a:prstGeom prst="rect">
            <a:avLst/>
          </a:prstGeom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5" y="531813"/>
            <a:ext cx="1182688" cy="855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2784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239000" cy="21336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CA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Overview:</a:t>
            </a:r>
            <a:r>
              <a:rPr lang="en-CA" sz="24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 </a:t>
            </a:r>
          </a:p>
          <a:p>
            <a:r>
              <a:rPr lang="en-CA" sz="24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Ts’uubaa-asatx First Nation (in partnership with the Town of Lake Cowichan) </a:t>
            </a:r>
          </a:p>
          <a:p>
            <a:r>
              <a:rPr lang="en-CA" sz="24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R</a:t>
            </a:r>
            <a:r>
              <a:rPr lang="en-CA" sz="24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etained TRUE Consulting</a:t>
            </a:r>
            <a:r>
              <a:rPr lang="en-CA" sz="24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 to r</a:t>
            </a:r>
            <a:r>
              <a:rPr lang="en-CA" sz="24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eview the Town’s sanitary sewer conveyance and treatment system. </a:t>
            </a:r>
          </a:p>
          <a:p>
            <a:pPr marL="0" lvl="0" indent="0">
              <a:buNone/>
            </a:pPr>
            <a:r>
              <a:rPr lang="en-C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Goal:</a:t>
            </a:r>
            <a:r>
              <a:rPr lang="en-CA" sz="2400" dirty="0"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</a:p>
          <a:p>
            <a:r>
              <a:rPr lang="en-CA" sz="24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Understand system deficiencies causing the Town to implement a moratorium on development permit application approvals.</a:t>
            </a:r>
            <a:endParaRPr lang="en-US" sz="24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20" y="6849"/>
            <a:ext cx="100965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480"/>
            <a:ext cx="962447" cy="711658"/>
          </a:xfrm>
          <a:prstGeom prst="rect">
            <a:avLst/>
          </a:prstGeom>
        </p:spPr>
      </p:pic>
      <p:pic>
        <p:nvPicPr>
          <p:cNvPr id="6" name="Picture 5" descr="Staff in the Town of Lake Cowichan are recommending council not give a green light to a large development project on Hudgrove Road. (File photo)">
            <a:extLst>
              <a:ext uri="{FF2B5EF4-FFF2-40B4-BE49-F238E27FC236}">
                <a16:creationId xmlns:a16="http://schemas.microsoft.com/office/drawing/2014/main" id="{B7B9D791-24FF-4879-47F9-2C6947A459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757170" cy="183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sign on a rock wall&#10;&#10;Description automatically generated with low confidence">
            <a:extLst>
              <a:ext uri="{FF2B5EF4-FFF2-40B4-BE49-F238E27FC236}">
                <a16:creationId xmlns:a16="http://schemas.microsoft.com/office/drawing/2014/main" id="{D9174EFB-3DEA-6500-0AA6-59100E1B6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13" y="4038600"/>
            <a:ext cx="3394087" cy="152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84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Sanitary Sewer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41" y="1295400"/>
            <a:ext cx="3538159" cy="4495800"/>
          </a:xfrm>
        </p:spPr>
        <p:txBody>
          <a:bodyPr>
            <a:noAutofit/>
          </a:bodyPr>
          <a:lstStyle/>
          <a:p>
            <a:pPr lvl="0"/>
            <a:r>
              <a:rPr lang="en-CA" sz="18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Background Information</a:t>
            </a:r>
          </a:p>
          <a:p>
            <a:pPr lvl="1"/>
            <a:r>
              <a:rPr lang="en-CA" sz="18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The Town’s authorized Rate of discharge:</a:t>
            </a:r>
          </a:p>
          <a:p>
            <a:pPr lvl="2"/>
            <a:r>
              <a:rPr lang="en-CA" sz="18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Average: 2,200 m</a:t>
            </a:r>
            <a:r>
              <a:rPr lang="en-CA" sz="1800" baseline="30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3</a:t>
            </a:r>
            <a:r>
              <a:rPr lang="en-CA" sz="18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/day</a:t>
            </a:r>
          </a:p>
          <a:p>
            <a:pPr lvl="2"/>
            <a:r>
              <a:rPr lang="en-CA" sz="18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Maximum: 4,500 m</a:t>
            </a:r>
            <a:r>
              <a:rPr lang="en-CA" sz="1800" baseline="30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3</a:t>
            </a:r>
            <a:r>
              <a:rPr lang="en-CA" sz="18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/day</a:t>
            </a:r>
          </a:p>
          <a:p>
            <a:pPr lvl="0"/>
            <a:r>
              <a:rPr lang="en-CA" sz="18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Average flows between April – September: 1,100 m</a:t>
            </a:r>
            <a:r>
              <a:rPr lang="en-CA" sz="1800" baseline="30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3</a:t>
            </a:r>
            <a:r>
              <a:rPr lang="en-CA" sz="18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/day</a:t>
            </a:r>
          </a:p>
          <a:p>
            <a:pPr lvl="0"/>
            <a:r>
              <a:rPr lang="en-CA" sz="18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Peak flows observed during wet months vs. summer when tourists and more residents are in Town.</a:t>
            </a:r>
          </a:p>
          <a:p>
            <a:pPr lvl="0"/>
            <a:r>
              <a:rPr lang="en-CA" sz="18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Peak flow exceeded limit of 4,500 m</a:t>
            </a:r>
            <a:r>
              <a:rPr lang="en-CA" sz="1800" baseline="30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3</a:t>
            </a:r>
            <a:r>
              <a:rPr lang="en-CA" sz="18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/day in 2020 during the winter.</a:t>
            </a:r>
          </a:p>
          <a:p>
            <a:pPr lvl="0"/>
            <a:r>
              <a:rPr lang="en-CA" sz="18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Direct correlation between increased flows and rainfall.</a:t>
            </a:r>
            <a:endParaRPr lang="en-US" sz="18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20" y="6849"/>
            <a:ext cx="100965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480"/>
            <a:ext cx="962447" cy="711658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C05C53F-4987-68F8-FC5F-1F41D0315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01" y="1261609"/>
            <a:ext cx="3880635" cy="232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B348B2F-07D6-2C6F-F5BA-C75DC1B6CC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39" y="3932499"/>
            <a:ext cx="3880635" cy="206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B7F9E3-99ED-DFAA-31D4-FBEEAB6AF8A8}"/>
              </a:ext>
            </a:extLst>
          </p:cNvPr>
          <p:cNvSpPr txBox="1"/>
          <p:nvPr/>
        </p:nvSpPr>
        <p:spPr>
          <a:xfrm>
            <a:off x="5433210" y="5965539"/>
            <a:ext cx="2011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2">
                    <a:lumMod val="75000"/>
                  </a:schemeClr>
                </a:solidFill>
              </a:rPr>
              <a:t>Cowichan River Flow (2020)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5B8A7-E330-CBAE-0175-A4307AA4229A}"/>
              </a:ext>
            </a:extLst>
          </p:cNvPr>
          <p:cNvSpPr txBox="1"/>
          <p:nvPr/>
        </p:nvSpPr>
        <p:spPr>
          <a:xfrm>
            <a:off x="5334000" y="353294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2">
                    <a:lumMod val="75000"/>
                  </a:schemeClr>
                </a:solidFill>
              </a:rPr>
              <a:t>Lagoon Effluent Flow (2020)</a:t>
            </a:r>
          </a:p>
        </p:txBody>
      </p:sp>
    </p:spTree>
    <p:extLst>
      <p:ext uri="{BB962C8B-B14F-4D97-AF65-F5344CB8AC3E}">
        <p14:creationId xmlns:p14="http://schemas.microsoft.com/office/powerpoint/2010/main" val="287777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Sanitary Collection System</a:t>
            </a:r>
            <a:br>
              <a:rPr lang="en-CA"/>
            </a:br>
            <a:r>
              <a:rPr lang="en-CA" sz="3100">
                <a:solidFill>
                  <a:schemeClr val="bg1">
                    <a:lumMod val="65000"/>
                  </a:schemeClr>
                </a:solidFill>
              </a:rPr>
              <a:t>Inflow and Infiltration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5388230" cy="44958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CA" sz="2000" u="sng" dirty="0">
                <a:solidFill>
                  <a:schemeClr val="tx2">
                    <a:lumMod val="75000"/>
                  </a:schemeClr>
                </a:solidFill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Definition: </a:t>
            </a:r>
          </a:p>
          <a:p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Inflow and Infiltration: Excess water that flow into the sewer pipes from groundwater and storm water. </a:t>
            </a:r>
          </a:p>
          <a:p>
            <a:pPr lvl="1"/>
            <a:r>
              <a:rPr lang="en-CA" sz="2000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Infiltration :</a:t>
            </a:r>
          </a:p>
          <a:p>
            <a:pPr marL="457200" lvl="1" indent="0">
              <a:buNone/>
            </a:pPr>
            <a:r>
              <a:rPr lang="en-CA" sz="2000" dirty="0"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	</a:t>
            </a:r>
            <a:r>
              <a:rPr lang="en-CA" sz="2000" dirty="0">
                <a:solidFill>
                  <a:schemeClr val="tx1"/>
                </a:solidFill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Groundwater seeps into sewer pipes through holes, cracks, joint 	failures and faulty connections.</a:t>
            </a:r>
          </a:p>
          <a:p>
            <a:pPr lvl="1"/>
            <a:r>
              <a:rPr lang="en-CA" sz="2000" dirty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Inflow:</a:t>
            </a:r>
          </a:p>
          <a:p>
            <a:pPr marL="457200" lvl="1" indent="0">
              <a:buNone/>
            </a:pPr>
            <a:r>
              <a:rPr lang="en-CA" sz="2000" dirty="0">
                <a:latin typeface="Angsana New" panose="02020603050405020304" pitchFamily="18" charset="-34"/>
                <a:ea typeface="SimSun" panose="02010600030101010101" pitchFamily="2" charset="-122"/>
                <a:cs typeface="Angsana New" panose="02020603050405020304" pitchFamily="18" charset="-34"/>
              </a:rPr>
              <a:t>	Water flow </a:t>
            </a:r>
            <a:r>
              <a:rPr lang="en-US" sz="2000" b="0" i="0" dirty="0">
                <a:solidFill>
                  <a:srgbClr val="23221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into sewers via roof drain downspouts, 	foundation drains, storm drain cross-connections, and through 	holes in manhole covers.</a:t>
            </a:r>
            <a:endParaRPr lang="en-CA" sz="2000" dirty="0">
              <a:latin typeface="Angsana New" panose="02020603050405020304" pitchFamily="18" charset="-34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 lvl="2"/>
            <a:endParaRPr lang="en-CA" sz="12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US" sz="14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20" y="6849"/>
            <a:ext cx="100965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480"/>
            <a:ext cx="962447" cy="711658"/>
          </a:xfrm>
          <a:prstGeom prst="rect">
            <a:avLst/>
          </a:prstGeom>
        </p:spPr>
      </p:pic>
      <p:pic>
        <p:nvPicPr>
          <p:cNvPr id="2050" name="Picture 2" descr="inflow and infiltration in a side sewer example image">
            <a:extLst>
              <a:ext uri="{FF2B5EF4-FFF2-40B4-BE49-F238E27FC236}">
                <a16:creationId xmlns:a16="http://schemas.microsoft.com/office/drawing/2014/main" id="{97FEE33B-DF54-24AD-CED7-C638A5B99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66" y="1654354"/>
            <a:ext cx="3360362" cy="37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7A768-011E-D498-6674-41A66D5EA46D}"/>
              </a:ext>
            </a:extLst>
          </p:cNvPr>
          <p:cNvSpPr txBox="1"/>
          <p:nvPr/>
        </p:nvSpPr>
        <p:spPr>
          <a:xfrm>
            <a:off x="5520866" y="5369838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Source: Kingcounty.gov.</a:t>
            </a:r>
          </a:p>
        </p:txBody>
      </p:sp>
      <p:pic>
        <p:nvPicPr>
          <p:cNvPr id="2052" name="Picture 4" descr="6 Ways to Identify I&amp;I – Including 3 Warning Signs">
            <a:extLst>
              <a:ext uri="{FF2B5EF4-FFF2-40B4-BE49-F238E27FC236}">
                <a16:creationId xmlns:a16="http://schemas.microsoft.com/office/drawing/2014/main" id="{C8A2B5D9-9578-2FB5-7D7E-CEDE3D32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17320"/>
            <a:ext cx="2819400" cy="15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1CCB9B-31A8-99CB-DE05-EEFCB43BE579}"/>
              </a:ext>
            </a:extLst>
          </p:cNvPr>
          <p:cNvSpPr txBox="1"/>
          <p:nvPr/>
        </p:nvSpPr>
        <p:spPr>
          <a:xfrm>
            <a:off x="2057400" y="6407148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Source: sehinc.com</a:t>
            </a:r>
          </a:p>
        </p:txBody>
      </p:sp>
    </p:spTree>
    <p:extLst>
      <p:ext uri="{BB962C8B-B14F-4D97-AF65-F5344CB8AC3E}">
        <p14:creationId xmlns:p14="http://schemas.microsoft.com/office/powerpoint/2010/main" val="258917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Sanitary Collection System</a:t>
            </a:r>
            <a:br>
              <a:rPr lang="en-CA"/>
            </a:br>
            <a:r>
              <a:rPr lang="en-CA" sz="3100">
                <a:solidFill>
                  <a:schemeClr val="bg1">
                    <a:lumMod val="65000"/>
                  </a:schemeClr>
                </a:solidFill>
              </a:rPr>
              <a:t>Inflow and Infiltration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4495800" cy="4830762"/>
          </a:xfrm>
        </p:spPr>
        <p:txBody>
          <a:bodyPr>
            <a:noAutofit/>
          </a:bodyPr>
          <a:lstStyle/>
          <a:p>
            <a:pPr lvl="0"/>
            <a:r>
              <a:rPr lang="en-CA" sz="2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Collection system constructed in the 1970’s.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Comprised of AC and PVC pipe.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Useful life AC pipe is 50 years.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CCTV condition assessment completed in 2016 showing key areas of deterioration.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Cracked and punctured pipes and leaking manholes are causing rainwater and groundwater to flow into the sanitary collection system.</a:t>
            </a:r>
          </a:p>
          <a:p>
            <a:pPr marL="914400" lvl="2" indent="0">
              <a:buNone/>
            </a:pPr>
            <a:endParaRPr lang="en-CA" sz="12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US" sz="14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20" y="6849"/>
            <a:ext cx="100965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480"/>
            <a:ext cx="962447" cy="711658"/>
          </a:xfrm>
          <a:prstGeom prst="rect">
            <a:avLst/>
          </a:prstGeom>
        </p:spPr>
      </p:pic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F8B0BAD-4F55-5012-5739-2D96407B0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290" y="1435843"/>
            <a:ext cx="3920572" cy="4202957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2E2F9-33D3-CC3C-3B42-E443D8C20BD3}"/>
              </a:ext>
            </a:extLst>
          </p:cNvPr>
          <p:cNvSpPr txBox="1"/>
          <p:nvPr/>
        </p:nvSpPr>
        <p:spPr>
          <a:xfrm>
            <a:off x="4730318" y="5633331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Photo from Opus 20016 CCTV Report</a:t>
            </a:r>
          </a:p>
        </p:txBody>
      </p:sp>
    </p:spTree>
    <p:extLst>
      <p:ext uri="{BB962C8B-B14F-4D97-AF65-F5344CB8AC3E}">
        <p14:creationId xmlns:p14="http://schemas.microsoft.com/office/powerpoint/2010/main" val="285495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Sanitary Sewer System </a:t>
            </a:r>
            <a:br>
              <a:rPr lang="en-CA" dirty="0"/>
            </a:br>
            <a:r>
              <a:rPr lang="en-CA" sz="3100" dirty="0">
                <a:solidFill>
                  <a:schemeClr val="bg1">
                    <a:lumMod val="65000"/>
                  </a:schemeClr>
                </a:solidFill>
              </a:rPr>
              <a:t>Population Projection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9" y="1557796"/>
            <a:ext cx="3538159" cy="4495800"/>
          </a:xfrm>
        </p:spPr>
        <p:txBody>
          <a:bodyPr>
            <a:noAutofit/>
          </a:bodyPr>
          <a:lstStyle/>
          <a:p>
            <a:pPr lvl="0"/>
            <a:r>
              <a:rPr lang="en-CA" sz="2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Summer sewer flow: 1,100 m</a:t>
            </a:r>
            <a:r>
              <a:rPr lang="en-CA" sz="2000" baseline="30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3</a:t>
            </a:r>
            <a:r>
              <a:rPr lang="en-CA" sz="2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/day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2021 per capita flow approx. 330 L/capita/day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1% population growth rate for 20 years would increase summer sewer flow to 1,500 m</a:t>
            </a:r>
            <a:r>
              <a:rPr lang="en-CA" sz="2000" baseline="30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3</a:t>
            </a:r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/day.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Well within permit limits.</a:t>
            </a:r>
          </a:p>
          <a:p>
            <a:pPr lvl="0"/>
            <a:endParaRPr lang="en-US" sz="14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20" y="6849"/>
            <a:ext cx="100965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480"/>
            <a:ext cx="962447" cy="711658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C4676AC-265C-4A94-9DCB-7FCCDD391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756" y="1651180"/>
            <a:ext cx="5075676" cy="2997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10E6F9-43D3-652C-591D-225AAB7691A8}"/>
              </a:ext>
            </a:extLst>
          </p:cNvPr>
          <p:cNvSpPr txBox="1"/>
          <p:nvPr/>
        </p:nvSpPr>
        <p:spPr>
          <a:xfrm>
            <a:off x="4930604" y="4648200"/>
            <a:ext cx="3001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2">
                    <a:lumMod val="75000"/>
                  </a:schemeClr>
                </a:solidFill>
              </a:rPr>
              <a:t>Population Trend vs. Sewage Flows (Less I&amp;I)</a:t>
            </a:r>
          </a:p>
        </p:txBody>
      </p:sp>
      <p:pic>
        <p:nvPicPr>
          <p:cNvPr id="1026" name="Picture 2" descr="Living in Lake Cowichan - Your Guide to Life, Work and Real Estate in &quot;Vancouver  Island's Best Kept Secret&quot; - BC Recreational &amp; Waterfront Real Estate  Market Insights">
            <a:extLst>
              <a:ext uri="{FF2B5EF4-FFF2-40B4-BE49-F238E27FC236}">
                <a16:creationId xmlns:a16="http://schemas.microsoft.com/office/drawing/2014/main" id="{2B07FBAF-8B16-9CB7-6452-8AE8A5CFA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3" y="4267200"/>
            <a:ext cx="1828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Outdoor Activities &amp; Adventures During Summer In and Around Cowichan |  To Do Canada">
            <a:extLst>
              <a:ext uri="{FF2B5EF4-FFF2-40B4-BE49-F238E27FC236}">
                <a16:creationId xmlns:a16="http://schemas.microsoft.com/office/drawing/2014/main" id="{D593DA9F-38AC-B340-2D89-236831E4E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58068"/>
            <a:ext cx="1752600" cy="158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llout: Bent Line with Border and Accent Bar 11">
            <a:extLst>
              <a:ext uri="{FF2B5EF4-FFF2-40B4-BE49-F238E27FC236}">
                <a16:creationId xmlns:a16="http://schemas.microsoft.com/office/drawing/2014/main" id="{B5A29267-80C8-3F88-696A-75453B0699CF}"/>
              </a:ext>
            </a:extLst>
          </p:cNvPr>
          <p:cNvSpPr/>
          <p:nvPr/>
        </p:nvSpPr>
        <p:spPr>
          <a:xfrm>
            <a:off x="7753304" y="2514601"/>
            <a:ext cx="781096" cy="2286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2744"/>
              <a:gd name="adj6" fmla="val -526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Projected Population</a:t>
            </a:r>
          </a:p>
        </p:txBody>
      </p:sp>
      <p:sp>
        <p:nvSpPr>
          <p:cNvPr id="15" name="Callout: Bent Line with Border and Accent Bar 14">
            <a:extLst>
              <a:ext uri="{FF2B5EF4-FFF2-40B4-BE49-F238E27FC236}">
                <a16:creationId xmlns:a16="http://schemas.microsoft.com/office/drawing/2014/main" id="{2AA40854-9FAF-C902-D466-429EA4511239}"/>
              </a:ext>
            </a:extLst>
          </p:cNvPr>
          <p:cNvSpPr/>
          <p:nvPr/>
        </p:nvSpPr>
        <p:spPr>
          <a:xfrm>
            <a:off x="6172200" y="2907035"/>
            <a:ext cx="781096" cy="2286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2744"/>
              <a:gd name="adj6" fmla="val -52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/>
              <a:t>Census Population</a:t>
            </a:r>
          </a:p>
        </p:txBody>
      </p:sp>
      <p:sp>
        <p:nvSpPr>
          <p:cNvPr id="16" name="Callout: Bent Line with Border and Accent Bar 15">
            <a:extLst>
              <a:ext uri="{FF2B5EF4-FFF2-40B4-BE49-F238E27FC236}">
                <a16:creationId xmlns:a16="http://schemas.microsoft.com/office/drawing/2014/main" id="{826A3625-E970-39FC-D5A2-6274D8792448}"/>
              </a:ext>
            </a:extLst>
          </p:cNvPr>
          <p:cNvSpPr/>
          <p:nvPr/>
        </p:nvSpPr>
        <p:spPr>
          <a:xfrm>
            <a:off x="7342124" y="3777618"/>
            <a:ext cx="1192276" cy="2286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6627"/>
              <a:gd name="adj6" fmla="val -526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800" dirty="0"/>
              <a:t>Existing and Projected Flow (Less I&amp;I)</a:t>
            </a:r>
          </a:p>
        </p:txBody>
      </p:sp>
    </p:spTree>
    <p:extLst>
      <p:ext uri="{BB962C8B-B14F-4D97-AF65-F5344CB8AC3E}">
        <p14:creationId xmlns:p14="http://schemas.microsoft.com/office/powerpoint/2010/main" val="408806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Sanitary Collection System</a:t>
            </a:r>
            <a:br>
              <a:rPr lang="en-CA" dirty="0"/>
            </a:br>
            <a:r>
              <a:rPr lang="en-CA" sz="3100" dirty="0">
                <a:solidFill>
                  <a:schemeClr val="bg1">
                    <a:lumMod val="65000"/>
                  </a:schemeClr>
                </a:solidFill>
              </a:rPr>
              <a:t>Condition Assessment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9" y="1394977"/>
            <a:ext cx="4189861" cy="2567423"/>
          </a:xfrm>
        </p:spPr>
        <p:txBody>
          <a:bodyPr>
            <a:noAutofit/>
          </a:bodyPr>
          <a:lstStyle/>
          <a:p>
            <a:pPr lvl="0"/>
            <a:r>
              <a:rPr lang="en-CA" sz="2000" dirty="0">
                <a:effectLst/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17% of pipes condition 3 or greater in 2016.</a:t>
            </a:r>
          </a:p>
          <a:p>
            <a:pPr lvl="0"/>
            <a:r>
              <a:rPr lang="en-CA" sz="20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These segments require more intensive maintenance:</a:t>
            </a:r>
          </a:p>
          <a:p>
            <a:pPr lvl="1"/>
            <a:r>
              <a:rPr lang="en-CA" sz="18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Root cutting</a:t>
            </a:r>
          </a:p>
          <a:p>
            <a:pPr lvl="1"/>
            <a:r>
              <a:rPr lang="en-CA" sz="18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Grouting</a:t>
            </a:r>
          </a:p>
          <a:p>
            <a:pPr lvl="1"/>
            <a:r>
              <a:rPr lang="en-CA" sz="18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Trenchless point repairs</a:t>
            </a:r>
          </a:p>
          <a:p>
            <a:pPr lvl="1"/>
            <a:r>
              <a:rPr lang="en-CA" sz="18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External point repairs</a:t>
            </a:r>
          </a:p>
          <a:p>
            <a:pPr lvl="1"/>
            <a:r>
              <a:rPr lang="en-CA" sz="18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Pipe Lining</a:t>
            </a:r>
          </a:p>
          <a:p>
            <a:pPr lvl="1"/>
            <a:r>
              <a:rPr lang="en-CA" sz="1800" dirty="0">
                <a:latin typeface="Angsana New" panose="020B0502040204020203" pitchFamily="18" charset="-34"/>
                <a:ea typeface="SimSun" panose="02010600030101010101" pitchFamily="2" charset="-122"/>
                <a:cs typeface="Angsana New" panose="020B0502040204020203" pitchFamily="18" charset="-34"/>
              </a:rPr>
              <a:t>Pipe Replacement</a:t>
            </a:r>
          </a:p>
          <a:p>
            <a:pPr marL="457200" lvl="1" indent="0">
              <a:buNone/>
            </a:pPr>
            <a:endParaRPr lang="en-CA" sz="1800" dirty="0">
              <a:latin typeface="Angsana New" panose="020B0502040204020203" pitchFamily="18" charset="-34"/>
              <a:ea typeface="SimSun" panose="02010600030101010101" pitchFamily="2" charset="-122"/>
              <a:cs typeface="Angsana New" panose="020B0502040204020203" pitchFamily="18" charset="-34"/>
            </a:endParaRPr>
          </a:p>
          <a:p>
            <a:pPr lvl="0"/>
            <a:endParaRPr lang="en-US" sz="14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20" y="6849"/>
            <a:ext cx="100965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480"/>
            <a:ext cx="962447" cy="711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2E2F9-33D3-CC3C-3B42-E443D8C20BD3}"/>
              </a:ext>
            </a:extLst>
          </p:cNvPr>
          <p:cNvSpPr txBox="1"/>
          <p:nvPr/>
        </p:nvSpPr>
        <p:spPr>
          <a:xfrm>
            <a:off x="1152198" y="5952560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From Opus 20016 CCTV Report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0757C2-95EE-3DB2-0A4E-7453575B5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8167"/>
              </p:ext>
            </p:extLst>
          </p:nvPr>
        </p:nvGraphicFramePr>
        <p:xfrm>
          <a:off x="1191047" y="4352609"/>
          <a:ext cx="5941060" cy="1660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680">
                  <a:extLst>
                    <a:ext uri="{9D8B030D-6E8A-4147-A177-3AD203B41FA5}">
                      <a16:colId xmlns:a16="http://schemas.microsoft.com/office/drawing/2014/main" val="2459483468"/>
                    </a:ext>
                  </a:extLst>
                </a:gridCol>
                <a:gridCol w="789305">
                  <a:extLst>
                    <a:ext uri="{9D8B030D-6E8A-4147-A177-3AD203B41FA5}">
                      <a16:colId xmlns:a16="http://schemas.microsoft.com/office/drawing/2014/main" val="2319100867"/>
                    </a:ext>
                  </a:extLst>
                </a:gridCol>
                <a:gridCol w="805180">
                  <a:extLst>
                    <a:ext uri="{9D8B030D-6E8A-4147-A177-3AD203B41FA5}">
                      <a16:colId xmlns:a16="http://schemas.microsoft.com/office/drawing/2014/main" val="2853342730"/>
                    </a:ext>
                  </a:extLst>
                </a:gridCol>
                <a:gridCol w="721995">
                  <a:extLst>
                    <a:ext uri="{9D8B030D-6E8A-4147-A177-3AD203B41FA5}">
                      <a16:colId xmlns:a16="http://schemas.microsoft.com/office/drawing/2014/main" val="3939335718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4068935089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1181150767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14442119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378245261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Diameter (mm)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Total Length Inspected (m)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MH to MH Segments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Custom Pipe Rating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5493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4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3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5266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150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228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173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200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14119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196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20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36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129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138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250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1512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19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8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9663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Total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15859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220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26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41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142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7442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2%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3%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12%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>
                          <a:effectLst/>
                        </a:rPr>
                        <a:t>19%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100" dirty="0">
                          <a:effectLst/>
                        </a:rPr>
                        <a:t>64%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9198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A9BA6A4-2EAC-6832-6970-F3D954F43FDB}"/>
              </a:ext>
            </a:extLst>
          </p:cNvPr>
          <p:cNvSpPr txBox="1"/>
          <p:nvPr/>
        </p:nvSpPr>
        <p:spPr>
          <a:xfrm>
            <a:off x="5845430" y="2699525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Source: Crafton </a:t>
            </a:r>
            <a:r>
              <a:rPr lang="en-CA" sz="900" dirty="0" err="1"/>
              <a:t>Tull</a:t>
            </a:r>
            <a:endParaRPr lang="en-CA" sz="900" dirty="0"/>
          </a:p>
        </p:txBody>
      </p:sp>
      <p:pic>
        <p:nvPicPr>
          <p:cNvPr id="3074" name="Picture 2" descr="CIPP Lining Technology for Sewer Rehabilitation | Insights | Crafton Tull">
            <a:extLst>
              <a:ext uri="{FF2B5EF4-FFF2-40B4-BE49-F238E27FC236}">
                <a16:creationId xmlns:a16="http://schemas.microsoft.com/office/drawing/2014/main" id="{7951813F-9138-9B67-A4C1-D30EC4E9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30" y="1401767"/>
            <a:ext cx="2486298" cy="136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PS_KeyVisual CIPP LINER_BANNER">
            <a:extLst>
              <a:ext uri="{FF2B5EF4-FFF2-40B4-BE49-F238E27FC236}">
                <a16:creationId xmlns:a16="http://schemas.microsoft.com/office/drawing/2014/main" id="{E50F2825-8201-13F0-D8C6-A7CF0A7DA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6" descr="PS_KeyVisual CIPP LINER_BANNER">
            <a:extLst>
              <a:ext uri="{FF2B5EF4-FFF2-40B4-BE49-F238E27FC236}">
                <a16:creationId xmlns:a16="http://schemas.microsoft.com/office/drawing/2014/main" id="{71EC8C78-AD41-9751-7C7F-1A62E06E78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82" name="Picture 10" descr="Trelleborg CIPP Lining | Sealing-profiles">
            <a:extLst>
              <a:ext uri="{FF2B5EF4-FFF2-40B4-BE49-F238E27FC236}">
                <a16:creationId xmlns:a16="http://schemas.microsoft.com/office/drawing/2014/main" id="{E2ABBCE7-6021-D3C4-FE5D-6C26AB340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814941"/>
            <a:ext cx="2362200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4976FF-5A74-56E2-92B0-1417664A3FC5}"/>
              </a:ext>
            </a:extLst>
          </p:cNvPr>
          <p:cNvSpPr txBox="1"/>
          <p:nvPr/>
        </p:nvSpPr>
        <p:spPr>
          <a:xfrm>
            <a:off x="3215566" y="4055915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Source: Trelleborg</a:t>
            </a:r>
          </a:p>
        </p:txBody>
      </p:sp>
    </p:spTree>
    <p:extLst>
      <p:ext uri="{BB962C8B-B14F-4D97-AF65-F5344CB8AC3E}">
        <p14:creationId xmlns:p14="http://schemas.microsoft.com/office/powerpoint/2010/main" val="142877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Sanitary Collection System</a:t>
            </a:r>
            <a:br>
              <a:rPr lang="en-CA" dirty="0"/>
            </a:br>
            <a:r>
              <a:rPr lang="en-CA" sz="3100" dirty="0">
                <a:solidFill>
                  <a:schemeClr val="bg1">
                    <a:lumMod val="65000"/>
                  </a:schemeClr>
                </a:solidFill>
              </a:rPr>
              <a:t>Prioritization for Pipe Repair and Replacement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7F00BA9-5B44-CEB1-F529-646701AB2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17231"/>
              </p:ext>
            </p:extLst>
          </p:nvPr>
        </p:nvGraphicFramePr>
        <p:xfrm>
          <a:off x="1191047" y="4896053"/>
          <a:ext cx="4193541" cy="164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595">
                  <a:extLst>
                    <a:ext uri="{9D8B030D-6E8A-4147-A177-3AD203B41FA5}">
                      <a16:colId xmlns:a16="http://schemas.microsoft.com/office/drawing/2014/main" val="3949363044"/>
                    </a:ext>
                  </a:extLst>
                </a:gridCol>
                <a:gridCol w="672560">
                  <a:extLst>
                    <a:ext uri="{9D8B030D-6E8A-4147-A177-3AD203B41FA5}">
                      <a16:colId xmlns:a16="http://schemas.microsoft.com/office/drawing/2014/main" val="947282234"/>
                    </a:ext>
                  </a:extLst>
                </a:gridCol>
                <a:gridCol w="1098308">
                  <a:extLst>
                    <a:ext uri="{9D8B030D-6E8A-4147-A177-3AD203B41FA5}">
                      <a16:colId xmlns:a16="http://schemas.microsoft.com/office/drawing/2014/main" val="4212731287"/>
                    </a:ext>
                  </a:extLst>
                </a:gridCol>
                <a:gridCol w="848693">
                  <a:extLst>
                    <a:ext uri="{9D8B030D-6E8A-4147-A177-3AD203B41FA5}">
                      <a16:colId xmlns:a16="http://schemas.microsoft.com/office/drawing/2014/main" val="1331351728"/>
                    </a:ext>
                  </a:extLst>
                </a:gridCol>
                <a:gridCol w="1048385">
                  <a:extLst>
                    <a:ext uri="{9D8B030D-6E8A-4147-A177-3AD203B41FA5}">
                      <a16:colId xmlns:a16="http://schemas.microsoft.com/office/drawing/2014/main" val="2548384706"/>
                    </a:ext>
                  </a:extLst>
                </a:gridCol>
              </a:tblGrid>
              <a:tr h="340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Rating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# Sections of Repair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Length of Sections to Repair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2016 Cost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2022 Cost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2748610"/>
                  </a:ext>
                </a:extLst>
              </a:tr>
              <a:tr h="17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$               -   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$                   -   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591002"/>
                  </a:ext>
                </a:extLst>
              </a:tr>
              <a:tr h="17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44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$    13,500 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$        27,000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07614386"/>
                  </a:ext>
                </a:extLst>
              </a:tr>
              <a:tr h="17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738.6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$    84,200 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$     168,400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8960026"/>
                  </a:ext>
                </a:extLst>
              </a:tr>
              <a:tr h="17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321.4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$      3,700 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$          7,400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5688066"/>
                  </a:ext>
                </a:extLst>
              </a:tr>
              <a:tr h="173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$               -   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$                  -   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00139763"/>
                  </a:ext>
                </a:extLst>
              </a:tr>
              <a:tr h="173575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Totals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$  101,400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 $     202,800 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1561293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20" y="6849"/>
            <a:ext cx="100965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480"/>
            <a:ext cx="962447" cy="711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2E2F9-33D3-CC3C-3B42-E443D8C20BD3}"/>
              </a:ext>
            </a:extLst>
          </p:cNvPr>
          <p:cNvSpPr txBox="1"/>
          <p:nvPr/>
        </p:nvSpPr>
        <p:spPr>
          <a:xfrm>
            <a:off x="419100" y="1411012"/>
            <a:ext cx="2514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Prioritization Catchments for I&amp;I Repairs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AF6E0B-FDE4-4934-9C43-CA731E6CB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12101"/>
              </p:ext>
            </p:extLst>
          </p:nvPr>
        </p:nvGraphicFramePr>
        <p:xfrm>
          <a:off x="381000" y="1658302"/>
          <a:ext cx="5333999" cy="2862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094">
                  <a:extLst>
                    <a:ext uri="{9D8B030D-6E8A-4147-A177-3AD203B41FA5}">
                      <a16:colId xmlns:a16="http://schemas.microsoft.com/office/drawing/2014/main" val="779783747"/>
                    </a:ext>
                  </a:extLst>
                </a:gridCol>
                <a:gridCol w="659002">
                  <a:extLst>
                    <a:ext uri="{9D8B030D-6E8A-4147-A177-3AD203B41FA5}">
                      <a16:colId xmlns:a16="http://schemas.microsoft.com/office/drawing/2014/main" val="1781224984"/>
                    </a:ext>
                  </a:extLst>
                </a:gridCol>
                <a:gridCol w="683574">
                  <a:extLst>
                    <a:ext uri="{9D8B030D-6E8A-4147-A177-3AD203B41FA5}">
                      <a16:colId xmlns:a16="http://schemas.microsoft.com/office/drawing/2014/main" val="3978533635"/>
                    </a:ext>
                  </a:extLst>
                </a:gridCol>
                <a:gridCol w="552891">
                  <a:extLst>
                    <a:ext uri="{9D8B030D-6E8A-4147-A177-3AD203B41FA5}">
                      <a16:colId xmlns:a16="http://schemas.microsoft.com/office/drawing/2014/main" val="1746023374"/>
                    </a:ext>
                  </a:extLst>
                </a:gridCol>
                <a:gridCol w="394283">
                  <a:extLst>
                    <a:ext uri="{9D8B030D-6E8A-4147-A177-3AD203B41FA5}">
                      <a16:colId xmlns:a16="http://schemas.microsoft.com/office/drawing/2014/main" val="2496408106"/>
                    </a:ext>
                  </a:extLst>
                </a:gridCol>
                <a:gridCol w="651182">
                  <a:extLst>
                    <a:ext uri="{9D8B030D-6E8A-4147-A177-3AD203B41FA5}">
                      <a16:colId xmlns:a16="http://schemas.microsoft.com/office/drawing/2014/main" val="1378604931"/>
                    </a:ext>
                  </a:extLst>
                </a:gridCol>
                <a:gridCol w="840506">
                  <a:extLst>
                    <a:ext uri="{9D8B030D-6E8A-4147-A177-3AD203B41FA5}">
                      <a16:colId xmlns:a16="http://schemas.microsoft.com/office/drawing/2014/main" val="2206606376"/>
                    </a:ext>
                  </a:extLst>
                </a:gridCol>
                <a:gridCol w="854467">
                  <a:extLst>
                    <a:ext uri="{9D8B030D-6E8A-4147-A177-3AD203B41FA5}">
                      <a16:colId xmlns:a16="http://schemas.microsoft.com/office/drawing/2014/main" val="900100229"/>
                    </a:ext>
                  </a:extLst>
                </a:gridCol>
              </a:tblGrid>
              <a:tr h="51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Catchment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I&amp;I (L/ha/d)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I&amp;I Repair Length (m)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Unit Rate I&amp;I (L/m/d)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Rank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# Sections of Repair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2016 Cost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2022 Cost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5236104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S24*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140,000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527**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265.7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          -   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$              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5402376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F1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46,500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183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254.1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13,200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26,400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2893504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B4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17,800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139.6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127.5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40,800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81,600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87601647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C7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16,500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137.2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120.3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  4,200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  8,400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4164799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2E1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78,000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828.4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94.2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67,900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135,800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9776270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2A1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11,700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136.5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85.7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12,000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24,000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5525338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E34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8,000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204.6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39.1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  8,400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26,800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0655492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A20***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221.9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43,700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 $    87,400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3533981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E49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159,000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$              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          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3025726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D12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46,000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$              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$              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3046587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A6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3,000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$              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$              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0093364"/>
                  </a:ext>
                </a:extLst>
              </a:tr>
              <a:tr h="16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D4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46,000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$              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            -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7012856"/>
                  </a:ext>
                </a:extLst>
              </a:tr>
              <a:tr h="167157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Totals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 $  190,200</a:t>
                      </a:r>
                      <a:endParaRPr lang="en-CA" sz="11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 $  380,400</a:t>
                      </a:r>
                      <a:endParaRPr lang="en-CA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532352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D50CD6-07A1-9E42-5981-4043532506AA}"/>
              </a:ext>
            </a:extLst>
          </p:cNvPr>
          <p:cNvSpPr txBox="1"/>
          <p:nvPr/>
        </p:nvSpPr>
        <p:spPr>
          <a:xfrm>
            <a:off x="609600" y="4648343"/>
            <a:ext cx="28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Prioritized Structural and Operational Repairs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BC6D1-7F5C-9971-BD27-58C80F4F3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0"/>
          <a:stretch/>
        </p:blipFill>
        <p:spPr>
          <a:xfrm>
            <a:off x="5973192" y="1794424"/>
            <a:ext cx="2899072" cy="2163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Smoke Testing – Global Sewer Technologies">
            <a:extLst>
              <a:ext uri="{FF2B5EF4-FFF2-40B4-BE49-F238E27FC236}">
                <a16:creationId xmlns:a16="http://schemas.microsoft.com/office/drawing/2014/main" id="{4BFF2B37-8A52-9FE7-D7F3-9408B4B8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34938"/>
            <a:ext cx="2425912" cy="201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33B44B-4E50-0D36-3C4F-3EB90B177B10}"/>
              </a:ext>
            </a:extLst>
          </p:cNvPr>
          <p:cNvSpPr txBox="1"/>
          <p:nvPr/>
        </p:nvSpPr>
        <p:spPr>
          <a:xfrm>
            <a:off x="5943600" y="3956053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Source: </a:t>
            </a:r>
            <a:r>
              <a:rPr lang="en-CA" sz="800" dirty="0" err="1"/>
              <a:t>OpusDaytonKnight</a:t>
            </a:r>
            <a:endParaRPr lang="en-CA" sz="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48F83E-4974-5FC8-6B5F-A7D9F06CAC9B}"/>
              </a:ext>
            </a:extLst>
          </p:cNvPr>
          <p:cNvSpPr txBox="1"/>
          <p:nvPr/>
        </p:nvSpPr>
        <p:spPr>
          <a:xfrm>
            <a:off x="5943600" y="6333126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Source: Global Sewer Technologies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C39267-AF0F-B0E7-68FD-9C3143BE917A}"/>
              </a:ext>
            </a:extLst>
          </p:cNvPr>
          <p:cNvSpPr/>
          <p:nvPr/>
        </p:nvSpPr>
        <p:spPr>
          <a:xfrm>
            <a:off x="3469640" y="4334938"/>
            <a:ext cx="2245359" cy="2222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3AA231-8B87-08BB-EB6C-C810C78D5DC3}"/>
              </a:ext>
            </a:extLst>
          </p:cNvPr>
          <p:cNvSpPr/>
          <p:nvPr/>
        </p:nvSpPr>
        <p:spPr>
          <a:xfrm>
            <a:off x="2990532" y="6322179"/>
            <a:ext cx="2425912" cy="2222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7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Sanitary Collection System</a:t>
            </a:r>
            <a:br>
              <a:rPr lang="en-CA" dirty="0"/>
            </a:br>
            <a:r>
              <a:rPr lang="en-CA" sz="3100" dirty="0">
                <a:solidFill>
                  <a:schemeClr val="bg1">
                    <a:lumMod val="65000"/>
                  </a:schemeClr>
                </a:solidFill>
              </a:rPr>
              <a:t>2022 Lift Station Condition Assessment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7D4BC3-4A74-45AF-5BB3-83A4D90BE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20" y="6849"/>
            <a:ext cx="1009650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5F5414F-3263-3043-BAC7-D63EEA781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480"/>
            <a:ext cx="962447" cy="711658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00358D2-A287-74F3-07EC-E31E30954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880795"/>
              </p:ext>
            </p:extLst>
          </p:nvPr>
        </p:nvGraphicFramePr>
        <p:xfrm>
          <a:off x="1181430" y="1425611"/>
          <a:ext cx="7239001" cy="486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3151">
                  <a:extLst>
                    <a:ext uri="{9D8B030D-6E8A-4147-A177-3AD203B41FA5}">
                      <a16:colId xmlns:a16="http://schemas.microsoft.com/office/drawing/2014/main" val="202000152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957508815"/>
                    </a:ext>
                  </a:extLst>
                </a:gridCol>
              </a:tblGrid>
              <a:tr h="289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kern="0" baseline="0" dirty="0">
                          <a:effectLst/>
                        </a:rPr>
                        <a:t>Lift Station</a:t>
                      </a:r>
                      <a:endParaRPr lang="en-CA" sz="900" kern="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kern="0" baseline="0" dirty="0">
                          <a:effectLst/>
                        </a:rPr>
                        <a:t>Replacement/Upgrade Costs</a:t>
                      </a:r>
                      <a:endParaRPr lang="en-CA" sz="900" kern="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8284447"/>
                  </a:ext>
                </a:extLst>
              </a:tr>
              <a:tr h="1227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kern="0" baseline="0" dirty="0">
                          <a:effectLst/>
                        </a:rPr>
                        <a:t>LS#1: Central Park</a:t>
                      </a:r>
                      <a:endParaRPr lang="en-CA" sz="900" kern="0" baseline="0" dirty="0">
                        <a:effectLst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Central park on the edge of Cowichan River.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Built in the 1970’s.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Only lift station on the North side of Cowichan River, which is seeing a lot of new development.</a:t>
                      </a:r>
                      <a:endParaRPr lang="en-CA" sz="900" kern="0" baseline="0" dirty="0">
                        <a:effectLst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Upgrades within the last ten years include installation of a generator.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Elevation raised, so flood water does not enter the chamber. </a:t>
                      </a:r>
                      <a:endParaRPr lang="en-CA" sz="900" kern="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kern="0" baseline="0" dirty="0">
                          <a:effectLst/>
                        </a:rPr>
                        <a:t>$1,500,000</a:t>
                      </a:r>
                      <a:endParaRPr lang="en-CA" sz="900" kern="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8401162"/>
                  </a:ext>
                </a:extLst>
              </a:tr>
              <a:tr h="822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kern="0" baseline="0" dirty="0">
                          <a:effectLst/>
                        </a:rPr>
                        <a:t>LS#2: </a:t>
                      </a:r>
                      <a:r>
                        <a:rPr lang="en-US" sz="900" kern="0" baseline="0" dirty="0" err="1">
                          <a:effectLst/>
                        </a:rPr>
                        <a:t>Johel</a:t>
                      </a:r>
                      <a:r>
                        <a:rPr lang="en-US" sz="900" kern="0" baseline="0" dirty="0">
                          <a:effectLst/>
                        </a:rPr>
                        <a:t> Road</a:t>
                      </a:r>
                      <a:endParaRPr lang="en-CA" sz="900" kern="0" baseline="0" dirty="0">
                        <a:effectLst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 </a:t>
                      </a:r>
                      <a:r>
                        <a:rPr lang="en-CA" sz="900" kern="0" baseline="0" dirty="0">
                          <a:effectLst/>
                        </a:rPr>
                        <a:t>S</a:t>
                      </a:r>
                      <a:r>
                        <a:rPr lang="en-US" sz="900" kern="0" baseline="0" dirty="0">
                          <a:effectLst/>
                        </a:rPr>
                        <a:t>mall system built in the mid-1990s.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Good condition.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Require installation of a generator system. </a:t>
                      </a:r>
                      <a:endParaRPr lang="en-CA" sz="900" kern="0" baseline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kern="0" baseline="0" dirty="0">
                          <a:effectLst/>
                        </a:rPr>
                        <a:t>$300,000</a:t>
                      </a:r>
                      <a:endParaRPr lang="en-CA" sz="900" kern="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3134300"/>
                  </a:ext>
                </a:extLst>
              </a:tr>
              <a:tr h="938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kern="0" baseline="0" dirty="0">
                          <a:effectLst/>
                        </a:rPr>
                        <a:t>LS#3: Nelson Road</a:t>
                      </a:r>
                      <a:endParaRPr lang="en-CA" sz="900" kern="0" baseline="0" dirty="0">
                        <a:effectLst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Located near the edge of Cowichan River.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Small system built in the 1970s.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Does not have a generator.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No significant upgrades have occurred at this location and the system should be replaced soon. </a:t>
                      </a:r>
                      <a:endParaRPr lang="en-CA" sz="900" kern="0" baseline="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kern="0" baseline="0" dirty="0">
                          <a:effectLst/>
                        </a:rPr>
                        <a:t>$800,000</a:t>
                      </a:r>
                      <a:endParaRPr lang="en-CA" sz="900" kern="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0259291"/>
                  </a:ext>
                </a:extLst>
              </a:tr>
              <a:tr h="1140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kern="0" baseline="0" dirty="0">
                          <a:effectLst/>
                        </a:rPr>
                        <a:t>LS#4: Pine Street </a:t>
                      </a:r>
                      <a:endParaRPr lang="en-CA" sz="900" kern="0" baseline="0" dirty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b="1" kern="0" baseline="0" dirty="0">
                          <a:effectLst/>
                        </a:rPr>
                        <a:t>Main lift station in Lake Cowichan</a:t>
                      </a:r>
                      <a:r>
                        <a:rPr lang="en-US" sz="900" kern="0" baseline="0" dirty="0">
                          <a:effectLst/>
                        </a:rPr>
                        <a:t>.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All sanitary systems are pumped through this station to the sewer lagoons. </a:t>
                      </a:r>
                      <a:endParaRPr lang="en-CA" sz="900" kern="0" baseline="0" dirty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900" kern="0" baseline="0" dirty="0">
                          <a:effectLst/>
                        </a:rPr>
                        <a:t>B</a:t>
                      </a:r>
                      <a:r>
                        <a:rPr lang="en-US" sz="900" kern="0" baseline="0" dirty="0" err="1">
                          <a:effectLst/>
                        </a:rPr>
                        <a:t>uilt</a:t>
                      </a:r>
                      <a:r>
                        <a:rPr lang="en-US" sz="900" kern="0" baseline="0" dirty="0">
                          <a:effectLst/>
                        </a:rPr>
                        <a:t> in the 1970’s.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00" kern="0" baseline="0" dirty="0">
                          <a:effectLst/>
                        </a:rPr>
                        <a:t>Some pump upgrades at this station.</a:t>
                      </a:r>
                      <a:endParaRPr lang="en-CA" sz="900" kern="0" baseline="0" dirty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CA" sz="900" b="1" kern="0" baseline="0" dirty="0">
                          <a:effectLst/>
                        </a:rPr>
                        <a:t>E</a:t>
                      </a:r>
                      <a:r>
                        <a:rPr lang="en-US" sz="900" b="1" kern="0" baseline="0" dirty="0">
                          <a:effectLst/>
                        </a:rPr>
                        <a:t>electrical all requires replacement in the near term and the whole lift station requires a major retrofit or replacement.</a:t>
                      </a:r>
                      <a:endParaRPr lang="en-CA" sz="900" b="1" kern="0" baseline="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kern="0" baseline="0" dirty="0">
                          <a:effectLst/>
                        </a:rPr>
                        <a:t>$2,500,000</a:t>
                      </a:r>
                      <a:endParaRPr lang="en-CA" sz="900" kern="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6684196"/>
                  </a:ext>
                </a:extLst>
              </a:tr>
              <a:tr h="204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CA" sz="900" kern="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kern="0" baseline="0" dirty="0">
                          <a:effectLst/>
                        </a:rPr>
                        <a:t>$5,100,000</a:t>
                      </a:r>
                      <a:endParaRPr lang="en-CA" sz="900" kern="0" baseline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9218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3623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1247</Words>
  <Application>Microsoft Office PowerPoint</Application>
  <PresentationFormat>On-screen Show (4:3)</PresentationFormat>
  <Paragraphs>321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Angsana New</vt:lpstr>
      <vt:lpstr>Arial</vt:lpstr>
      <vt:lpstr>Calibri</vt:lpstr>
      <vt:lpstr>Wingdings</vt:lpstr>
      <vt:lpstr>Office Theme</vt:lpstr>
      <vt:lpstr>Sanitary Sewer Capacity Assessment</vt:lpstr>
      <vt:lpstr>Introduction</vt:lpstr>
      <vt:lpstr>Sanitary Sewer System</vt:lpstr>
      <vt:lpstr>Sanitary Collection System Inflow and Infiltration</vt:lpstr>
      <vt:lpstr>Sanitary Collection System Inflow and Infiltration</vt:lpstr>
      <vt:lpstr>Sanitary Sewer System  Population Projection</vt:lpstr>
      <vt:lpstr>Sanitary Collection System Condition Assessment</vt:lpstr>
      <vt:lpstr>Sanitary Collection System Prioritization for Pipe Repair and Replacement</vt:lpstr>
      <vt:lpstr>Sanitary Collection System 2022 Lift Station Condition Assessment</vt:lpstr>
      <vt:lpstr>Sanitary Treatment System Current Condition</vt:lpstr>
      <vt:lpstr>Sanitary Treatment System Discharge Quality</vt:lpstr>
      <vt:lpstr>Summary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OQM</dc:creator>
  <cp:keywords>Presentation</cp:keywords>
  <cp:lastModifiedBy>Natalie Alteen</cp:lastModifiedBy>
  <cp:revision>29</cp:revision>
  <dcterms:created xsi:type="dcterms:W3CDTF">2011-02-02T01:40:51Z</dcterms:created>
  <dcterms:modified xsi:type="dcterms:W3CDTF">2022-05-20T23:11:29Z</dcterms:modified>
</cp:coreProperties>
</file>